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38"/>
  </p:notesMasterIdLst>
  <p:handoutMasterIdLst>
    <p:handoutMasterId r:id="rId39"/>
  </p:handoutMasterIdLst>
  <p:sldIdLst>
    <p:sldId id="257" r:id="rId3"/>
    <p:sldId id="332" r:id="rId4"/>
    <p:sldId id="317" r:id="rId5"/>
    <p:sldId id="362" r:id="rId6"/>
    <p:sldId id="339" r:id="rId7"/>
    <p:sldId id="340" r:id="rId8"/>
    <p:sldId id="329" r:id="rId9"/>
    <p:sldId id="328" r:id="rId10"/>
    <p:sldId id="367" r:id="rId11"/>
    <p:sldId id="366" r:id="rId12"/>
    <p:sldId id="368" r:id="rId13"/>
    <p:sldId id="369" r:id="rId14"/>
    <p:sldId id="370" r:id="rId15"/>
    <p:sldId id="312" r:id="rId16"/>
    <p:sldId id="333" r:id="rId17"/>
    <p:sldId id="337" r:id="rId18"/>
    <p:sldId id="363" r:id="rId19"/>
    <p:sldId id="365" r:id="rId20"/>
    <p:sldId id="352" r:id="rId21"/>
    <p:sldId id="342" r:id="rId22"/>
    <p:sldId id="347" r:id="rId23"/>
    <p:sldId id="348" r:id="rId24"/>
    <p:sldId id="349" r:id="rId25"/>
    <p:sldId id="356" r:id="rId26"/>
    <p:sldId id="371" r:id="rId27"/>
    <p:sldId id="372" r:id="rId28"/>
    <p:sldId id="357" r:id="rId29"/>
    <p:sldId id="358" r:id="rId30"/>
    <p:sldId id="354" r:id="rId31"/>
    <p:sldId id="355" r:id="rId32"/>
    <p:sldId id="353" r:id="rId33"/>
    <p:sldId id="359" r:id="rId34"/>
    <p:sldId id="360" r:id="rId35"/>
    <p:sldId id="361" r:id="rId36"/>
    <p:sldId id="305" r:id="rId3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96"/>
    <a:srgbClr val="0000FF"/>
    <a:srgbClr val="4653D0"/>
    <a:srgbClr val="1C277C"/>
    <a:srgbClr val="DA8D02"/>
    <a:srgbClr val="2737AD"/>
    <a:srgbClr val="2E41CA"/>
    <a:srgbClr val="FDB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4746" autoAdjust="0"/>
  </p:normalViewPr>
  <p:slideViewPr>
    <p:cSldViewPr>
      <p:cViewPr varScale="1">
        <p:scale>
          <a:sx n="88" d="100"/>
          <a:sy n="88" d="100"/>
        </p:scale>
        <p:origin x="-11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6" tIns="46639" rIns="93276" bIns="46639" numCol="1" anchor="t" anchorCtr="0" compatLnSpc="1">
            <a:prstTxWarp prst="textNoShape">
              <a:avLst/>
            </a:prstTxWarp>
          </a:bodyPr>
          <a:lstStyle>
            <a:lvl1pPr defTabSz="933719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6" tIns="46639" rIns="93276" bIns="46639" numCol="1" anchor="t" anchorCtr="0" compatLnSpc="1">
            <a:prstTxWarp prst="textNoShape">
              <a:avLst/>
            </a:prstTxWarp>
          </a:bodyPr>
          <a:lstStyle>
            <a:lvl1pPr algn="r" defTabSz="933719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6" tIns="46639" rIns="93276" bIns="46639" numCol="1" anchor="b" anchorCtr="0" compatLnSpc="1">
            <a:prstTxWarp prst="textNoShape">
              <a:avLst/>
            </a:prstTxWarp>
          </a:bodyPr>
          <a:lstStyle>
            <a:lvl1pPr defTabSz="933719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6" tIns="46639" rIns="93276" bIns="46639" numCol="1" anchor="b" anchorCtr="0" compatLnSpc="1">
            <a:prstTxWarp prst="textNoShape">
              <a:avLst/>
            </a:prstTxWarp>
          </a:bodyPr>
          <a:lstStyle>
            <a:lvl1pPr algn="r" defTabSz="933719">
              <a:defRPr sz="1200">
                <a:cs typeface="+mn-cs"/>
              </a:defRPr>
            </a:lvl1pPr>
          </a:lstStyle>
          <a:p>
            <a:pPr>
              <a:defRPr/>
            </a:pPr>
            <a:fld id="{0BF38290-4EE3-464C-88A8-790E87F45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50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6" tIns="46639" rIns="93276" bIns="46639" numCol="1" anchor="t" anchorCtr="0" compatLnSpc="1">
            <a:prstTxWarp prst="textNoShape">
              <a:avLst/>
            </a:prstTxWarp>
          </a:bodyPr>
          <a:lstStyle>
            <a:lvl1pPr defTabSz="933719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6" tIns="46639" rIns="93276" bIns="46639" numCol="1" anchor="t" anchorCtr="0" compatLnSpc="1">
            <a:prstTxWarp prst="textNoShape">
              <a:avLst/>
            </a:prstTxWarp>
          </a:bodyPr>
          <a:lstStyle>
            <a:lvl1pPr algn="r" defTabSz="933719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6" tIns="46639" rIns="93276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6" tIns="46639" rIns="93276" bIns="46639" numCol="1" anchor="b" anchorCtr="0" compatLnSpc="1">
            <a:prstTxWarp prst="textNoShape">
              <a:avLst/>
            </a:prstTxWarp>
          </a:bodyPr>
          <a:lstStyle>
            <a:lvl1pPr defTabSz="933719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6" tIns="46639" rIns="93276" bIns="46639" numCol="1" anchor="b" anchorCtr="0" compatLnSpc="1">
            <a:prstTxWarp prst="textNoShape">
              <a:avLst/>
            </a:prstTxWarp>
          </a:bodyPr>
          <a:lstStyle>
            <a:lvl1pPr algn="r" defTabSz="933719">
              <a:defRPr sz="1200">
                <a:cs typeface="+mn-cs"/>
              </a:defRPr>
            </a:lvl1pPr>
          </a:lstStyle>
          <a:p>
            <a:pPr>
              <a:defRPr/>
            </a:pPr>
            <a:fld id="{132A32D4-C37C-4FA9-9F2A-00FB3104F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450">
              <a:defRPr/>
            </a:pPr>
            <a:fld id="{4BCF58DC-DF3A-4793-A6C8-A45D4405D0E2}" type="slidenum">
              <a:rPr lang="en-US" smtClean="0"/>
              <a:pPr defTabSz="933450"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450">
              <a:defRPr/>
            </a:pPr>
            <a:fld id="{267D9A9B-CDAA-42B2-9192-2F29C8D2A866}" type="slidenum">
              <a:rPr lang="en-US" smtClean="0"/>
              <a:pPr defTabSz="933450"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nova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A32D4-C37C-4FA9-9F2A-00FB3104FB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nova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A32D4-C37C-4FA9-9F2A-00FB3104FB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nova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A32D4-C37C-4FA9-9F2A-00FB3104FB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3767" indent="-286064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257" indent="-22885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960" indent="-228851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9663" indent="-22885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366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5069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772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0475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BCF8A5-77FF-4A1B-8B41-96D83726ED9E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450">
              <a:defRPr/>
            </a:pPr>
            <a:fld id="{99DFF449-6A07-4395-8507-8F50EE235098}" type="slidenum">
              <a:rPr lang="en-US" smtClean="0"/>
              <a:pPr defTabSz="933450"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26521-F750-46CC-9A32-6DD9EA75D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9096-F51E-4D79-BAE8-DAD2A96D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0F46-BE46-442D-A10A-9355C4C61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E034-3D6B-4E1F-A06E-1E5646F7C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8B65-64B9-40C6-BBA1-5A8B205F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AD3E-27A1-428C-A8FB-2FA6DDF2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4C7D2-763F-43AF-9A14-6E1F4B6CC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CD31D-46B9-402C-A59A-F112E1EF2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317A-007D-45B8-B0B8-217FC3028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63C3A-1B3A-412F-8DC0-B2760B163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6E72-C4B0-4B71-898E-9448AAAB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A9CD7-8C3D-4017-958B-072A4C9F4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A4A7-BE41-48A4-9B53-5A6B278A3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AE59E-BA85-40B6-A136-1B042184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36104-50D7-434F-A697-9FD98205A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F9A1-C641-4325-A1BB-0EA7CD05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0C1F-4C3C-4F07-8070-AB0F99BF8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C7B08-49E9-40D7-8323-2EDA1E77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34F1-9321-4166-9019-EC422520E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0559-614E-469F-A40F-F7B5338EB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F8C3-9BBB-421D-BABA-8CE22D094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AEAF-4272-4C9C-860D-ED2A7DD10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27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9D54AE6-2406-410D-AB9C-30D59F55F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lideDesig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466725"/>
            <a:ext cx="2286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7" name="Line 9"/>
          <p:cNvSpPr>
            <a:spLocks noChangeShapeType="1"/>
          </p:cNvSpPr>
          <p:nvPr userDrawn="1"/>
        </p:nvSpPr>
        <p:spPr bwMode="auto">
          <a:xfrm>
            <a:off x="228600" y="6276975"/>
            <a:ext cx="8458200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NAMI Ventura County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>
              <a:defRPr/>
            </a:pPr>
            <a:fld id="{B49B5DBA-D369-41FF-8740-41BFD42E3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2286000" y="4419600"/>
            <a:ext cx="4572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Joan Wiggins</a:t>
            </a:r>
          </a:p>
          <a:p>
            <a:pPr algn="ctr"/>
            <a:r>
              <a:rPr lang="en-US" sz="1800" b="1" dirty="0" smtClean="0"/>
              <a:t>Pablo Rubio</a:t>
            </a:r>
          </a:p>
          <a:p>
            <a:pPr algn="ctr"/>
            <a:endParaRPr lang="en-US" sz="1800" b="1" dirty="0" smtClean="0"/>
          </a:p>
          <a:p>
            <a:pPr algn="ctr"/>
            <a:r>
              <a:rPr lang="en-US" sz="1400" dirty="0" smtClean="0"/>
              <a:t>CIT Academy</a:t>
            </a:r>
          </a:p>
          <a:p>
            <a:pPr algn="ctr"/>
            <a:r>
              <a:rPr lang="en-US" sz="1400" dirty="0" smtClean="0"/>
              <a:t>October 2012</a:t>
            </a:r>
            <a:endParaRPr lang="en-US" sz="1400" dirty="0"/>
          </a:p>
          <a:p>
            <a:pPr algn="ctr"/>
            <a:endParaRPr lang="en-US" sz="1200" dirty="0"/>
          </a:p>
        </p:txBody>
      </p:sp>
      <p:sp>
        <p:nvSpPr>
          <p:cNvPr id="3075" name="Line 9"/>
          <p:cNvSpPr>
            <a:spLocks noChangeShapeType="1"/>
          </p:cNvSpPr>
          <p:nvPr/>
        </p:nvSpPr>
        <p:spPr bwMode="auto">
          <a:xfrm>
            <a:off x="304800" y="6172200"/>
            <a:ext cx="8458200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10"/>
          <p:cNvSpPr>
            <a:spLocks noChangeShapeType="1"/>
          </p:cNvSpPr>
          <p:nvPr/>
        </p:nvSpPr>
        <p:spPr bwMode="auto">
          <a:xfrm>
            <a:off x="304800" y="533400"/>
            <a:ext cx="8458200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76400" y="3225225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b="1" spc="100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Cultural Competence</a:t>
            </a:r>
            <a:endParaRPr lang="en-US" spc="100" dirty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078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B79A2-6E69-4B27-BE2D-08D4D116BE16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07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pic>
        <p:nvPicPr>
          <p:cNvPr id="3080" name="Picture 11" descr="Logo_NVC_2B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9938"/>
            <a:ext cx="65532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Cultural Competence</a:t>
            </a:r>
            <a:br>
              <a:rPr lang="en-US" b="1" dirty="0" smtClean="0"/>
            </a:br>
            <a:r>
              <a:rPr lang="en-US" sz="3600" b="1" dirty="0" smtClean="0"/>
              <a:t>and CIT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924800" cy="4114800"/>
          </a:xfrm>
        </p:spPr>
        <p:txBody>
          <a:bodyPr/>
          <a:lstStyle/>
          <a:p>
            <a:r>
              <a:rPr lang="en-US" sz="2800" dirty="0" smtClean="0"/>
              <a:t>Breaks down barriers that impede communication and limit the effectiveness of intervention.</a:t>
            </a:r>
          </a:p>
          <a:p>
            <a:r>
              <a:rPr lang="en-US" sz="2800" dirty="0" smtClean="0"/>
              <a:t>Assists officers in being able to better detect and react to or defuse a threat.</a:t>
            </a:r>
          </a:p>
          <a:p>
            <a:r>
              <a:rPr lang="en-US" sz="2800" dirty="0" smtClean="0"/>
              <a:t>Increases officer and public safety.</a:t>
            </a:r>
          </a:p>
          <a:p>
            <a:r>
              <a:rPr lang="en-US" sz="2800" dirty="0" smtClean="0"/>
              <a:t>Increases success in dealing with mental health situations.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2698-C4D8-411D-8D81-2B0F5435A08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26775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Cultural Competence</a:t>
            </a:r>
            <a:br>
              <a:rPr lang="en-US" b="1" dirty="0" smtClean="0"/>
            </a:br>
            <a:r>
              <a:rPr lang="en-US" sz="3600" b="1" dirty="0" smtClean="0"/>
              <a:t>and CIT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Cultural competence provides a framework for assessing and understanding each family’s unique rules, roles, habits, activities, and beliefs in the context of their cultural and ethnic identity.</a:t>
            </a: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r">
              <a:buNone/>
            </a:pPr>
            <a:r>
              <a:rPr lang="en-US" sz="1400" dirty="0" smtClean="0"/>
              <a:t>Institute for Educational Leadership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2698-C4D8-411D-8D81-2B0F5435A085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Cultural Competence</a:t>
            </a:r>
            <a:br>
              <a:rPr lang="en-US" b="1" dirty="0" smtClean="0"/>
            </a:br>
            <a:r>
              <a:rPr lang="en-US" sz="3600" b="1" dirty="0" smtClean="0"/>
              <a:t>3 Elements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sz="2400" dirty="0" smtClean="0"/>
              <a:t>Reflect awareness of the diversity of the populations with which the system is working</a:t>
            </a:r>
          </a:p>
          <a:p>
            <a:r>
              <a:rPr lang="en-US" sz="2400" dirty="0" smtClean="0"/>
              <a:t>Acknowledge variations in acceptable behaviors, beliefs and values in assessing and treating a person’s mental health or problems.</a:t>
            </a:r>
          </a:p>
          <a:p>
            <a:r>
              <a:rPr lang="en-US" sz="2400" dirty="0" smtClean="0"/>
              <a:t>The knowledge, skills and attitudes to work within consumers’ and their families’ values and reality conditions.</a:t>
            </a:r>
            <a:endParaRPr lang="en-US" sz="2400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r">
              <a:buNone/>
            </a:pPr>
            <a:r>
              <a:rPr lang="en-US" sz="1400" dirty="0" smtClean="0"/>
              <a:t>Institute for Educational Leadership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2698-C4D8-411D-8D81-2B0F5435A08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74152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Cultural Competence</a:t>
            </a:r>
            <a:br>
              <a:rPr lang="en-US" b="1" dirty="0" smtClean="0"/>
            </a:br>
            <a:r>
              <a:rPr lang="en-US" sz="3600" b="1" dirty="0" smtClean="0"/>
              <a:t>a 4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element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Become aware of the stereotypes you carry, and make an effort to set them aside when interacting with people of other cultural/ethnic/racial groups.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2698-C4D8-411D-8D81-2B0F5435A0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05829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286F9-E8CD-4848-A5E1-AA078C11238E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Cultural Differences</a:t>
            </a:r>
          </a:p>
        </p:txBody>
      </p:sp>
      <p:pic>
        <p:nvPicPr>
          <p:cNvPr id="7" name="Picture 3" descr="DSC_15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1127760"/>
            <a:ext cx="3581399" cy="4779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800600" y="1115291"/>
            <a:ext cx="3756991" cy="4800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office somewhere in South America…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ts val="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Hours of Operation</a:t>
            </a:r>
          </a:p>
          <a:p>
            <a:pPr marL="342900" marR="0" lvl="0" indent="-342900" algn="ctr" defTabSz="914400" rtl="0" eaLnBrk="0" fontAlgn="base" latinLnBrk="0" hangingPunct="0">
              <a:lnSpc>
                <a:spcPts val="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noon to 9:30 P.M. MORE or LESS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3891" y="59436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Source: Levine, 2001</a:t>
            </a:r>
            <a:endParaRPr lang="en-US" sz="1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0480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Let’s Hear if for Cultural Sensitivity!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81200"/>
            <a:ext cx="8459787" cy="449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2"/>
                </a:solidFill>
              </a:rPr>
              <a:t>What Happens When Culture and Language are not Considered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33400" y="1676400"/>
            <a:ext cx="7848600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7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Let's Hear it for </a:t>
            </a:r>
            <a:b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Cultural Sensitivity!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1629" y="15240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>
                <a:effectLst/>
              </a:rPr>
              <a:t>Almost but not quite......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US" altLang="en-US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US" altLang="en-US" dirty="0" smtClean="0">
              <a:effectLst/>
            </a:endParaRPr>
          </a:p>
          <a:p>
            <a:endParaRPr lang="en-US" altLang="en-US" sz="1200" dirty="0" smtClean="0">
              <a:effectLst/>
            </a:endParaRPr>
          </a:p>
          <a:p>
            <a:pPr marL="0" indent="0">
              <a:buNone/>
            </a:pPr>
            <a:endParaRPr lang="en-US" altLang="en-US" sz="2000" dirty="0" smtClean="0">
              <a:effectLst/>
            </a:endParaRP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 smtClean="0">
                <a:effectLst/>
              </a:rPr>
              <a:t>When General Motors introduced the Chevy Nova in South America, it was apparently unaware that "no </a:t>
            </a:r>
            <a:r>
              <a:rPr lang="en-US" altLang="en-US" sz="2000" dirty="0" err="1" smtClean="0">
                <a:effectLst/>
              </a:rPr>
              <a:t>va</a:t>
            </a:r>
            <a:r>
              <a:rPr lang="en-US" altLang="en-US" sz="2000" dirty="0" smtClean="0">
                <a:effectLst/>
              </a:rPr>
              <a:t>" means "it won't go."</a:t>
            </a:r>
            <a:endParaRPr lang="en-US" altLang="en-US" sz="2400" dirty="0" smtClean="0">
              <a:effectLst/>
            </a:endParaRPr>
          </a:p>
          <a:p>
            <a:endParaRPr lang="en-US" altLang="en-US" sz="240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2847975" cy="2847975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8514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Let's Hear it for </a:t>
            </a:r>
            <a:b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Cultural Sensitivity!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1629" y="15240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>
                <a:effectLst/>
              </a:rPr>
              <a:t>Almost but not quite......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US" altLang="en-US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US" altLang="en-US" dirty="0" smtClean="0">
              <a:effectLst/>
            </a:endParaRPr>
          </a:p>
          <a:p>
            <a:endParaRPr lang="en-US" altLang="en-US" sz="1200" dirty="0" smtClean="0">
              <a:effectLst/>
            </a:endParaRPr>
          </a:p>
          <a:p>
            <a:pPr marL="0" indent="0">
              <a:buNone/>
            </a:pPr>
            <a:endParaRPr lang="en-US" altLang="en-US" sz="2000" dirty="0" smtClean="0">
              <a:effectLst/>
            </a:endParaRP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Coors put its slogan “Turn </a:t>
            </a:r>
            <a:r>
              <a:rPr lang="en-US" altLang="en-US" sz="2000" dirty="0" smtClean="0"/>
              <a:t>it Loose” into Spanish, where it was read as “suffer from diarrhea”.</a:t>
            </a:r>
            <a:endParaRPr lang="en-US" altLang="en-US" sz="240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2847975" cy="2847975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4083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Let's Hear it for </a:t>
            </a:r>
            <a:b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Cultural Sensitivity!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1629" y="15240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>
                <a:effectLst/>
              </a:rPr>
              <a:t>Almost but not quite......</a:t>
            </a:r>
          </a:p>
          <a:p>
            <a:pPr>
              <a:buFont typeface="Wingdings" pitchFamily="2" charset="2"/>
              <a:buNone/>
            </a:pPr>
            <a:endParaRPr lang="en-US" altLang="en-US" sz="3600" dirty="0"/>
          </a:p>
          <a:p>
            <a:pPr marL="0" indent="0">
              <a:buNone/>
            </a:pPr>
            <a:r>
              <a:rPr lang="en-US" sz="2400" dirty="0" smtClean="0"/>
              <a:t>Scandinavian </a:t>
            </a:r>
            <a:r>
              <a:rPr lang="en-US" sz="2400" dirty="0"/>
              <a:t>vacuum </a:t>
            </a:r>
            <a:r>
              <a:rPr lang="en-US" sz="2400" dirty="0" smtClean="0"/>
              <a:t>manufacturer</a:t>
            </a:r>
          </a:p>
          <a:p>
            <a:pPr marL="0" indent="0">
              <a:buNone/>
            </a:pPr>
            <a:r>
              <a:rPr lang="en-US" sz="2400" dirty="0" smtClean="0"/>
              <a:t>Electrolux </a:t>
            </a:r>
            <a:r>
              <a:rPr lang="en-US" sz="2400" dirty="0"/>
              <a:t>used the following in an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American campaign: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"Nothing Sucks like an Electrolux." </a:t>
            </a:r>
            <a:endParaRPr lang="en-US" altLang="en-US" sz="280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00200"/>
            <a:ext cx="2103796" cy="3197259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558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Let's Hear it for </a:t>
            </a:r>
            <a:b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Cultural Sensitivity!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00" y="4953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/>
              <a:t>When Parker Pen marketed a ballpoint pen in Mexico, its ads</a:t>
            </a:r>
            <a:r>
              <a:rPr lang="en-US" altLang="en-US" sz="2800" dirty="0"/>
              <a:t> </a:t>
            </a:r>
            <a:r>
              <a:rPr lang="en-US" altLang="en-US" sz="2000" dirty="0"/>
              <a:t>were supposed to say "It won't leak in your pocket and embarrass you."  However, the company mistakenly thought the Spanish word "</a:t>
            </a:r>
            <a:r>
              <a:rPr lang="en-US" altLang="en-US" sz="2000" dirty="0" err="1"/>
              <a:t>embarazar</a:t>
            </a:r>
            <a:r>
              <a:rPr lang="en-US" altLang="en-US" sz="2000" dirty="0"/>
              <a:t>" meant embarrass.  Instead the ads said that "It won't leak in your pocket and make you pregnant.”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9CD7-8C3D-4017-958B-072A4C9F42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368800" cy="3309366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2148" y="1514694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Almost, but not quite...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362200"/>
            <a:ext cx="3276600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+mn-cs"/>
              </a:rPr>
              <a:t>When Parker Pen marketed a ballpoint pen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+mn-cs"/>
              </a:rPr>
              <a:t>in Mexico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+mn-cs"/>
              </a:rPr>
              <a:t>, its ads were supposed to say "It won't leak in your pocket and embarrass you."  However, the company mistakenly thought the Spanish word "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  <a:cs typeface="+mn-cs"/>
              </a:rPr>
              <a:t>embarazar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+mn-cs"/>
              </a:rPr>
              <a:t>" meant embarrass.  Instead the ads said that "It won't leak in your pocket and make you pregnant.”</a:t>
            </a:r>
          </a:p>
        </p:txBody>
      </p:sp>
    </p:spTree>
    <p:extLst>
      <p:ext uri="{BB962C8B-B14F-4D97-AF65-F5344CB8AC3E}">
        <p14:creationId xmlns:p14="http://schemas.microsoft.com/office/powerpoint/2010/main" val="422926719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Everyone has a culture: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1"/>
                </a:solidFill>
              </a:rPr>
              <a:t>Everyone has a culture…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132013" y="61801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689100" y="5715000"/>
            <a:ext cx="1219200" cy="9144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4341" name="Picture 4" descr="Internet2Univers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5725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CoalMiner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1905000"/>
            <a:ext cx="14605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157663"/>
            <a:ext cx="254635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16795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981450"/>
            <a:ext cx="26654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6922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981200"/>
            <a:ext cx="238283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5334000" y="6438900"/>
            <a:ext cx="276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600"/>
              <a:t>Source: Taylor, NCRR, 2007</a:t>
            </a:r>
          </a:p>
        </p:txBody>
      </p:sp>
      <p:pic>
        <p:nvPicPr>
          <p:cNvPr id="14" name="Picture 16" descr="MPj0431203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7305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j040748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5908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833688"/>
            <a:ext cx="23241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424363"/>
            <a:ext cx="22764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8" name="Picture 16" descr="C:\Desktop\MY DOCUMENTS\MIGRANTS PHOTOS\sun[1].jp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157663"/>
            <a:ext cx="26066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069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 smtClean="0">
                <a:effectLst/>
              </a:rPr>
              <a:t>Almost but not quite.....</a:t>
            </a:r>
          </a:p>
          <a:p>
            <a:pPr>
              <a:lnSpc>
                <a:spcPct val="80000"/>
              </a:lnSpc>
            </a:pPr>
            <a:endParaRPr lang="en-US" altLang="en-US" sz="12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dirty="0" smtClean="0">
              <a:effectLst/>
            </a:endParaRP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Let's Hear it for </a:t>
            </a:r>
            <a:b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Cultural Sensitivity!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6999"/>
            <a:ext cx="2577743" cy="2071007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70425"/>
            <a:ext cx="2340321" cy="2686050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28998"/>
            <a:ext cx="2321592" cy="1828801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3658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ChangeArrowheads="1"/>
          </p:cNvSpPr>
          <p:nvPr/>
        </p:nvSpPr>
        <p:spPr bwMode="auto">
          <a:xfrm>
            <a:off x="381000" y="457200"/>
            <a:ext cx="8229600" cy="990600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rgbClr val="11111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Let's Hear it for </a:t>
            </a:r>
            <a:b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Cultural Sensitivity!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543800" cy="46815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11111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871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>
              <a:lnSpc>
                <a:spcPts val="4400"/>
              </a:lnSpc>
              <a:defRPr/>
            </a:pP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Let's Hear it for </a:t>
            </a:r>
            <a:b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Cultural Sensitivity!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alt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029200" y="1981200"/>
            <a:ext cx="3684588" cy="914400"/>
          </a:xfrm>
          <a:prstGeom prst="rect">
            <a:avLst/>
          </a:prstGeom>
          <a:solidFill>
            <a:srgbClr val="D9319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90800" y="1981200"/>
            <a:ext cx="2438400" cy="914400"/>
          </a:xfrm>
          <a:prstGeom prst="rect">
            <a:avLst/>
          </a:prstGeom>
          <a:solidFill>
            <a:srgbClr val="438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4800" y="1981200"/>
            <a:ext cx="2270125" cy="922338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894" name="Rectangle 6"/>
          <p:cNvSpPr>
            <a:spLocks noChangeArrowheads="1"/>
          </p:cNvSpPr>
          <p:nvPr/>
        </p:nvSpPr>
        <p:spPr bwMode="auto">
          <a:xfrm>
            <a:off x="306388" y="2057400"/>
            <a:ext cx="86090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altLang="en-US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COUNTRY	  MOVIE 	  WHY TITLE CHANGED</a:t>
            </a:r>
          </a:p>
          <a:p>
            <a:pPr>
              <a:defRPr/>
            </a:pPr>
            <a:r>
              <a:rPr lang="en-GB" altLang="en-US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			   TITLE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" y="1981200"/>
            <a:ext cx="8408988" cy="434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896" name="Line 8"/>
          <p:cNvSpPr>
            <a:spLocks noChangeShapeType="1"/>
          </p:cNvSpPr>
          <p:nvPr/>
        </p:nvSpPr>
        <p:spPr bwMode="auto">
          <a:xfrm>
            <a:off x="2590800" y="28956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49897" name="Line 9"/>
          <p:cNvSpPr>
            <a:spLocks noChangeShapeType="1"/>
          </p:cNvSpPr>
          <p:nvPr/>
        </p:nvSpPr>
        <p:spPr bwMode="auto">
          <a:xfrm>
            <a:off x="5029200" y="28956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49898" name="Text Box 10"/>
          <p:cNvSpPr txBox="1">
            <a:spLocks noChangeArrowheads="1"/>
          </p:cNvSpPr>
          <p:nvPr/>
        </p:nvSpPr>
        <p:spPr bwMode="auto">
          <a:xfrm>
            <a:off x="931863" y="3124200"/>
            <a:ext cx="10207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Spain</a:t>
            </a:r>
          </a:p>
        </p:txBody>
      </p:sp>
      <p:sp>
        <p:nvSpPr>
          <p:cNvPr id="549899" name="Text Box 11"/>
          <p:cNvSpPr txBox="1">
            <a:spLocks noChangeArrowheads="1"/>
          </p:cNvSpPr>
          <p:nvPr/>
        </p:nvSpPr>
        <p:spPr bwMode="auto">
          <a:xfrm>
            <a:off x="2851150" y="3022600"/>
            <a:ext cx="20510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300" dirty="0">
                <a:solidFill>
                  <a:srgbClr val="002060"/>
                </a:solidFill>
                <a:latin typeface="+mj-lt"/>
              </a:rPr>
              <a:t>The Spy Who </a:t>
            </a:r>
          </a:p>
          <a:p>
            <a:pPr algn="ctr">
              <a:defRPr/>
            </a:pPr>
            <a:r>
              <a:rPr lang="en-US" altLang="en-US" sz="2300" dirty="0">
                <a:solidFill>
                  <a:srgbClr val="002060"/>
                </a:solidFill>
                <a:latin typeface="+mj-lt"/>
              </a:rPr>
              <a:t>Hugged Me</a:t>
            </a:r>
          </a:p>
        </p:txBody>
      </p:sp>
      <p:sp>
        <p:nvSpPr>
          <p:cNvPr id="549900" name="Line 12"/>
          <p:cNvSpPr>
            <a:spLocks noChangeShapeType="1"/>
          </p:cNvSpPr>
          <p:nvPr/>
        </p:nvSpPr>
        <p:spPr bwMode="auto">
          <a:xfrm>
            <a:off x="304800" y="3962400"/>
            <a:ext cx="8408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49901" name="Text Box 13"/>
          <p:cNvSpPr txBox="1">
            <a:spLocks noChangeArrowheads="1"/>
          </p:cNvSpPr>
          <p:nvPr/>
        </p:nvSpPr>
        <p:spPr bwMode="auto">
          <a:xfrm>
            <a:off x="5029200" y="2895600"/>
            <a:ext cx="368458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j-lt"/>
              </a:rPr>
              <a:t>Spaniards viewing </a:t>
            </a:r>
            <a:r>
              <a:rPr lang="en-US" altLang="en-US" sz="1600" i="1" dirty="0">
                <a:latin typeface="+mj-lt"/>
              </a:rPr>
              <a:t>La </a:t>
            </a:r>
            <a:r>
              <a:rPr lang="en-US" altLang="en-US" sz="1600" i="1" dirty="0" err="1">
                <a:latin typeface="+mj-lt"/>
              </a:rPr>
              <a:t>Espia</a:t>
            </a:r>
            <a:r>
              <a:rPr lang="en-US" altLang="en-US" sz="1600" i="1" dirty="0">
                <a:latin typeface="+mj-lt"/>
              </a:rPr>
              <a:t> </a:t>
            </a:r>
            <a:r>
              <a:rPr lang="en-US" altLang="en-US" sz="1600" i="1" dirty="0" err="1">
                <a:latin typeface="+mj-lt"/>
              </a:rPr>
              <a:t>Que</a:t>
            </a:r>
            <a:r>
              <a:rPr lang="en-US" altLang="en-US" sz="1600" i="1" dirty="0">
                <a:latin typeface="+mj-lt"/>
              </a:rPr>
              <a:t> Me </a:t>
            </a:r>
          </a:p>
          <a:p>
            <a:pPr>
              <a:defRPr/>
            </a:pPr>
            <a:r>
              <a:rPr lang="en-US" altLang="en-US" sz="1600" i="1" dirty="0" err="1">
                <a:latin typeface="+mj-lt"/>
              </a:rPr>
              <a:t>Achucho</a:t>
            </a:r>
            <a:r>
              <a:rPr lang="en-US" altLang="en-US" sz="1600" dirty="0">
                <a:latin typeface="+mj-lt"/>
              </a:rPr>
              <a:t> will know that “hugged me” is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a translation of </a:t>
            </a:r>
            <a:r>
              <a:rPr lang="en-US" altLang="en-US" sz="1600" i="1" dirty="0" err="1">
                <a:latin typeface="+mj-lt"/>
              </a:rPr>
              <a:t>achucho</a:t>
            </a:r>
            <a:r>
              <a:rPr lang="en-US" altLang="en-US" sz="1600" dirty="0">
                <a:latin typeface="+mj-lt"/>
              </a:rPr>
              <a:t>--but that the 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word has a double meaning.</a:t>
            </a:r>
            <a:endParaRPr lang="en-US" altLang="en-US" sz="2400" dirty="0">
              <a:latin typeface="+mj-lt"/>
            </a:endParaRPr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914400" y="4191000"/>
            <a:ext cx="119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France</a:t>
            </a:r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2851150" y="4089400"/>
            <a:ext cx="20510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300" dirty="0">
                <a:solidFill>
                  <a:srgbClr val="002060"/>
                </a:solidFill>
                <a:latin typeface="+mj-lt"/>
              </a:rPr>
              <a:t>The Spy Who </a:t>
            </a:r>
          </a:p>
          <a:p>
            <a:pPr algn="ctr">
              <a:defRPr/>
            </a:pPr>
            <a:r>
              <a:rPr lang="en-US" altLang="en-US" sz="2300" dirty="0">
                <a:solidFill>
                  <a:srgbClr val="002060"/>
                </a:solidFill>
                <a:latin typeface="+mj-lt"/>
              </a:rPr>
              <a:t>Shoot Me</a:t>
            </a:r>
          </a:p>
        </p:txBody>
      </p:sp>
      <p:sp>
        <p:nvSpPr>
          <p:cNvPr id="549904" name="Line 16"/>
          <p:cNvSpPr>
            <a:spLocks noChangeShapeType="1"/>
          </p:cNvSpPr>
          <p:nvPr/>
        </p:nvSpPr>
        <p:spPr bwMode="auto">
          <a:xfrm>
            <a:off x="304800" y="5029200"/>
            <a:ext cx="8408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49905" name="Text Box 17"/>
          <p:cNvSpPr txBox="1">
            <a:spLocks noChangeArrowheads="1"/>
          </p:cNvSpPr>
          <p:nvPr/>
        </p:nvSpPr>
        <p:spPr bwMode="auto">
          <a:xfrm>
            <a:off x="5029200" y="3962400"/>
            <a:ext cx="38481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600" i="1" dirty="0" err="1">
                <a:latin typeface="+mj-lt"/>
              </a:rPr>
              <a:t>L’Espion</a:t>
            </a:r>
            <a:r>
              <a:rPr lang="en-US" altLang="en-US" sz="1600" i="1" dirty="0">
                <a:latin typeface="+mj-lt"/>
              </a:rPr>
              <a:t> Qui </a:t>
            </a:r>
            <a:r>
              <a:rPr lang="en-US" altLang="en-US" sz="1600" i="1" dirty="0" err="1">
                <a:latin typeface="+mj-lt"/>
              </a:rPr>
              <a:t>M’a</a:t>
            </a:r>
            <a:r>
              <a:rPr lang="en-US" altLang="en-US" sz="1600" i="1" dirty="0">
                <a:latin typeface="+mj-lt"/>
              </a:rPr>
              <a:t> Tire</a:t>
            </a:r>
            <a:r>
              <a:rPr lang="en-US" altLang="en-US" sz="1600" dirty="0">
                <a:latin typeface="+mj-lt"/>
              </a:rPr>
              <a:t> offers the French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a chance to giggle at the other meaning </a:t>
            </a:r>
          </a:p>
          <a:p>
            <a:pPr>
              <a:defRPr/>
            </a:pPr>
            <a:r>
              <a:rPr lang="en-US" altLang="en-US" sz="1600" i="1" dirty="0" err="1">
                <a:latin typeface="+mj-lt"/>
              </a:rPr>
              <a:t>tirer</a:t>
            </a:r>
            <a:r>
              <a:rPr lang="en-US" altLang="en-US" sz="1600" dirty="0">
                <a:latin typeface="+mj-lt"/>
              </a:rPr>
              <a:t>, the verb usually translated as 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“to shoot.”</a:t>
            </a:r>
            <a:endParaRPr lang="en-US" altLang="en-US" sz="2400" dirty="0">
              <a:latin typeface="+mj-lt"/>
            </a:endParaRPr>
          </a:p>
        </p:txBody>
      </p:sp>
      <p:sp>
        <p:nvSpPr>
          <p:cNvPr id="549906" name="Text Box 18"/>
          <p:cNvSpPr txBox="1">
            <a:spLocks noChangeArrowheads="1"/>
          </p:cNvSpPr>
          <p:nvPr/>
        </p:nvSpPr>
        <p:spPr bwMode="auto">
          <a:xfrm>
            <a:off x="685800" y="5334000"/>
            <a:ext cx="1519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Germany</a:t>
            </a:r>
          </a:p>
        </p:txBody>
      </p:sp>
      <p:sp>
        <p:nvSpPr>
          <p:cNvPr id="549907" name="Text Box 19"/>
          <p:cNvSpPr txBox="1">
            <a:spLocks noChangeArrowheads="1"/>
          </p:cNvSpPr>
          <p:nvPr/>
        </p:nvSpPr>
        <p:spPr bwMode="auto">
          <a:xfrm>
            <a:off x="2579688" y="5156200"/>
            <a:ext cx="2525712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300" dirty="0">
                <a:solidFill>
                  <a:srgbClr val="002060"/>
                </a:solidFill>
                <a:latin typeface="+mj-lt"/>
              </a:rPr>
              <a:t>The Spy In </a:t>
            </a:r>
          </a:p>
          <a:p>
            <a:pPr algn="ctr">
              <a:defRPr/>
            </a:pPr>
            <a:r>
              <a:rPr lang="en-US" altLang="en-US" sz="2300" dirty="0">
                <a:solidFill>
                  <a:srgbClr val="002060"/>
                </a:solidFill>
                <a:latin typeface="+mj-lt"/>
              </a:rPr>
              <a:t>Secret Missionary</a:t>
            </a:r>
          </a:p>
          <a:p>
            <a:pPr algn="ctr">
              <a:defRPr/>
            </a:pPr>
            <a:r>
              <a:rPr lang="en-US" altLang="en-US" sz="2300" dirty="0">
                <a:solidFill>
                  <a:srgbClr val="002060"/>
                </a:solidFill>
                <a:latin typeface="+mj-lt"/>
              </a:rPr>
              <a:t>Position</a:t>
            </a:r>
          </a:p>
        </p:txBody>
      </p:sp>
      <p:sp>
        <p:nvSpPr>
          <p:cNvPr id="549908" name="Line 20"/>
          <p:cNvSpPr>
            <a:spLocks noChangeShapeType="1"/>
          </p:cNvSpPr>
          <p:nvPr/>
        </p:nvSpPr>
        <p:spPr bwMode="auto">
          <a:xfrm>
            <a:off x="304800" y="63246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49909" name="Text Box 21"/>
          <p:cNvSpPr txBox="1">
            <a:spLocks noChangeArrowheads="1"/>
          </p:cNvSpPr>
          <p:nvPr/>
        </p:nvSpPr>
        <p:spPr bwMode="auto">
          <a:xfrm>
            <a:off x="5029200" y="5029200"/>
            <a:ext cx="36845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j-lt"/>
              </a:rPr>
              <a:t>One of Germany’s top 007 films was </a:t>
            </a:r>
          </a:p>
          <a:p>
            <a:pPr>
              <a:defRPr/>
            </a:pPr>
            <a:r>
              <a:rPr lang="en-US" altLang="en-US" sz="1600" i="1" dirty="0">
                <a:latin typeface="+mj-lt"/>
              </a:rPr>
              <a:t>James Bond</a:t>
            </a:r>
            <a:r>
              <a:rPr lang="en-US" altLang="en-US" sz="1600" dirty="0">
                <a:latin typeface="+mj-lt"/>
              </a:rPr>
              <a:t> on a Secret Mission.  </a:t>
            </a:r>
          </a:p>
          <a:p>
            <a:pPr>
              <a:defRPr/>
            </a:pPr>
            <a:r>
              <a:rPr lang="en-US" altLang="en-US" sz="1600" dirty="0" err="1">
                <a:latin typeface="+mj-lt"/>
              </a:rPr>
              <a:t>Powers’s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i="1" dirty="0" err="1">
                <a:latin typeface="+mj-lt"/>
              </a:rPr>
              <a:t>Spion</a:t>
            </a:r>
            <a:r>
              <a:rPr lang="en-US" altLang="en-US" sz="1600" i="1" dirty="0">
                <a:latin typeface="+mj-lt"/>
              </a:rPr>
              <a:t> in </a:t>
            </a:r>
            <a:r>
              <a:rPr lang="en-US" altLang="en-US" sz="1600" i="1" dirty="0" err="1">
                <a:latin typeface="+mj-lt"/>
              </a:rPr>
              <a:t>Geheimer</a:t>
            </a:r>
            <a:r>
              <a:rPr lang="en-US" altLang="en-US" sz="1600" i="1" dirty="0">
                <a:latin typeface="+mj-lt"/>
              </a:rPr>
              <a:t> </a:t>
            </a:r>
          </a:p>
          <a:p>
            <a:pPr>
              <a:defRPr/>
            </a:pPr>
            <a:r>
              <a:rPr lang="en-US" altLang="en-US" sz="1600" i="1" dirty="0" err="1">
                <a:latin typeface="+mj-lt"/>
              </a:rPr>
              <a:t>Missionarsstellung</a:t>
            </a:r>
            <a:r>
              <a:rPr lang="en-US" altLang="en-US" sz="1600" dirty="0">
                <a:latin typeface="+mj-lt"/>
              </a:rPr>
              <a:t> makes the mission 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missionary.</a:t>
            </a:r>
            <a:endParaRPr lang="en-US" altLang="en-US" sz="2400" dirty="0">
              <a:latin typeface="+mj-lt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85800" y="6324600"/>
            <a:ext cx="82296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11111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81000" indent="-3810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051584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8" grpId="0"/>
      <p:bldP spid="549899" grpId="0"/>
      <p:bldP spid="549901" grpId="0"/>
      <p:bldP spid="549902" grpId="0"/>
      <p:bldP spid="549903" grpId="0"/>
      <p:bldP spid="549905" grpId="0"/>
      <p:bldP spid="549906" grpId="0"/>
      <p:bldP spid="549907" grpId="0"/>
      <p:bldP spid="5499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029200" y="1981200"/>
            <a:ext cx="3886200" cy="914400"/>
          </a:xfrm>
          <a:prstGeom prst="rect">
            <a:avLst/>
          </a:prstGeom>
          <a:solidFill>
            <a:srgbClr val="D9319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90800" y="1981200"/>
            <a:ext cx="2438400" cy="914400"/>
          </a:xfrm>
          <a:prstGeom prst="rect">
            <a:avLst/>
          </a:prstGeom>
          <a:solidFill>
            <a:srgbClr val="438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1981200"/>
            <a:ext cx="2270125" cy="922338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306388" y="2057400"/>
            <a:ext cx="86090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alt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COUNTRY	  MOVIE 	    WHY TITLE CHANGED</a:t>
            </a:r>
          </a:p>
          <a:p>
            <a:pPr>
              <a:defRPr/>
            </a:pPr>
            <a:r>
              <a:rPr lang="en-GB" alt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   TITLE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4800" y="1981200"/>
            <a:ext cx="8610600" cy="434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590800" y="28956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029200" y="28956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754063" y="2971800"/>
            <a:ext cx="14001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Latin</a:t>
            </a:r>
          </a:p>
          <a:p>
            <a:pPr algn="ctr">
              <a:defRPr/>
            </a:pPr>
            <a:r>
              <a:rPr lang="en-US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America</a:t>
            </a:r>
          </a:p>
        </p:txBody>
      </p:sp>
      <p:sp>
        <p:nvSpPr>
          <p:cNvPr id="550922" name="Text Box 10"/>
          <p:cNvSpPr txBox="1">
            <a:spLocks noChangeArrowheads="1"/>
          </p:cNvSpPr>
          <p:nvPr/>
        </p:nvSpPr>
        <p:spPr bwMode="auto">
          <a:xfrm>
            <a:off x="2762250" y="2971800"/>
            <a:ext cx="2238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The Seductive </a:t>
            </a:r>
          </a:p>
          <a:p>
            <a:pPr algn="ctr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Spy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04800" y="3962400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24" name="Text Box 12"/>
          <p:cNvSpPr txBox="1">
            <a:spLocks noChangeArrowheads="1"/>
          </p:cNvSpPr>
          <p:nvPr/>
        </p:nvSpPr>
        <p:spPr bwMode="auto">
          <a:xfrm>
            <a:off x="5029200" y="2895600"/>
            <a:ext cx="37973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j-lt"/>
              </a:rPr>
              <a:t>Because each Latin American country 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has its own idioms, New Line chose </a:t>
            </a:r>
          </a:p>
          <a:p>
            <a:pPr>
              <a:defRPr/>
            </a:pPr>
            <a:r>
              <a:rPr lang="en-US" altLang="en-US" sz="1600" i="1" dirty="0">
                <a:latin typeface="+mj-lt"/>
              </a:rPr>
              <a:t>El </a:t>
            </a:r>
            <a:r>
              <a:rPr lang="en-US" altLang="en-US" sz="1600" i="1" dirty="0" err="1">
                <a:latin typeface="+mj-lt"/>
              </a:rPr>
              <a:t>Espia</a:t>
            </a:r>
            <a:r>
              <a:rPr lang="en-US" altLang="en-US" sz="1600" i="1" dirty="0">
                <a:latin typeface="+mj-lt"/>
              </a:rPr>
              <a:t> </a:t>
            </a:r>
            <a:r>
              <a:rPr lang="en-US" altLang="en-US" sz="1600" i="1" dirty="0" err="1">
                <a:latin typeface="+mj-lt"/>
              </a:rPr>
              <a:t>Seductor</a:t>
            </a:r>
            <a:r>
              <a:rPr lang="en-US" altLang="en-US" sz="1600" dirty="0">
                <a:latin typeface="+mj-lt"/>
              </a:rPr>
              <a:t>  because it would be 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understood throughout the region.</a:t>
            </a:r>
          </a:p>
          <a:p>
            <a:pPr>
              <a:defRPr/>
            </a:pPr>
            <a:endParaRPr lang="en-US" altLang="en-US" sz="2400" dirty="0">
              <a:latin typeface="+mj-lt"/>
            </a:endParaRPr>
          </a:p>
        </p:txBody>
      </p:sp>
      <p:sp>
        <p:nvSpPr>
          <p:cNvPr id="550925" name="Text Box 13"/>
          <p:cNvSpPr txBox="1">
            <a:spLocks noChangeArrowheads="1"/>
          </p:cNvSpPr>
          <p:nvPr/>
        </p:nvSpPr>
        <p:spPr bwMode="auto">
          <a:xfrm>
            <a:off x="879475" y="4191000"/>
            <a:ext cx="12430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Iceland</a:t>
            </a:r>
          </a:p>
        </p:txBody>
      </p:sp>
      <p:sp>
        <p:nvSpPr>
          <p:cNvPr id="550926" name="Text Box 14"/>
          <p:cNvSpPr txBox="1">
            <a:spLocks noChangeArrowheads="1"/>
          </p:cNvSpPr>
          <p:nvPr/>
        </p:nvSpPr>
        <p:spPr bwMode="auto">
          <a:xfrm>
            <a:off x="2809875" y="4038600"/>
            <a:ext cx="2133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The Spy Who </a:t>
            </a:r>
          </a:p>
          <a:p>
            <a:pPr algn="ctr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Nailed Me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04800" y="5029200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28" name="Text Box 16"/>
          <p:cNvSpPr txBox="1">
            <a:spLocks noChangeArrowheads="1"/>
          </p:cNvSpPr>
          <p:nvPr/>
        </p:nvSpPr>
        <p:spPr bwMode="auto">
          <a:xfrm>
            <a:off x="5029200" y="4114800"/>
            <a:ext cx="37068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i="1" dirty="0" err="1">
                <a:latin typeface="+mj-lt"/>
              </a:rPr>
              <a:t>Njosuarinn</a:t>
            </a:r>
            <a:r>
              <a:rPr lang="en-US" altLang="en-US" sz="1600" i="1" dirty="0">
                <a:latin typeface="+mj-lt"/>
              </a:rPr>
              <a:t> </a:t>
            </a:r>
            <a:r>
              <a:rPr lang="en-US" altLang="en-US" sz="1600" i="1" dirty="0" err="1">
                <a:latin typeface="+mj-lt"/>
              </a:rPr>
              <a:t>Sem</a:t>
            </a:r>
            <a:r>
              <a:rPr lang="en-US" altLang="en-US" sz="1600" i="1" dirty="0">
                <a:latin typeface="+mj-lt"/>
              </a:rPr>
              <a:t> </a:t>
            </a:r>
            <a:r>
              <a:rPr lang="en-US" altLang="en-US" sz="1600" i="1" dirty="0" err="1">
                <a:latin typeface="+mj-lt"/>
              </a:rPr>
              <a:t>Neglani</a:t>
            </a:r>
            <a:r>
              <a:rPr lang="en-US" altLang="en-US" sz="1600" i="1" dirty="0">
                <a:latin typeface="+mj-lt"/>
              </a:rPr>
              <a:t> </a:t>
            </a:r>
            <a:r>
              <a:rPr lang="en-US" altLang="en-US" sz="1600" i="1" dirty="0" err="1">
                <a:latin typeface="+mj-lt"/>
              </a:rPr>
              <a:t>Mig</a:t>
            </a:r>
            <a:r>
              <a:rPr lang="en-US" altLang="en-US" sz="1600" i="1" dirty="0">
                <a:latin typeface="+mj-lt"/>
              </a:rPr>
              <a:t>. </a:t>
            </a:r>
            <a:r>
              <a:rPr lang="en-US" altLang="en-US" sz="1600" dirty="0">
                <a:latin typeface="+mj-lt"/>
              </a:rPr>
              <a:t> It makes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them laugh in Iceland.  Need we say 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more?</a:t>
            </a:r>
            <a:endParaRPr lang="en-US" altLang="en-US" sz="2400" dirty="0">
              <a:latin typeface="+mj-lt"/>
            </a:endParaRPr>
          </a:p>
        </p:txBody>
      </p:sp>
      <p:sp>
        <p:nvSpPr>
          <p:cNvPr id="550929" name="Text Box 17"/>
          <p:cNvSpPr txBox="1">
            <a:spLocks noChangeArrowheads="1"/>
          </p:cNvSpPr>
          <p:nvPr/>
        </p:nvSpPr>
        <p:spPr bwMode="auto">
          <a:xfrm>
            <a:off x="995363" y="5334000"/>
            <a:ext cx="10747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Japan</a:t>
            </a:r>
          </a:p>
        </p:txBody>
      </p:sp>
      <p:sp>
        <p:nvSpPr>
          <p:cNvPr id="550930" name="Text Box 18"/>
          <p:cNvSpPr txBox="1">
            <a:spLocks noChangeArrowheads="1"/>
          </p:cNvSpPr>
          <p:nvPr/>
        </p:nvSpPr>
        <p:spPr bwMode="auto">
          <a:xfrm>
            <a:off x="2751138" y="5105400"/>
            <a:ext cx="22367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Austin Powers:</a:t>
            </a:r>
          </a:p>
          <a:p>
            <a:pPr algn="ctr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Deluxe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304800" y="63246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32" name="Text Box 20"/>
          <p:cNvSpPr txBox="1">
            <a:spLocks noChangeArrowheads="1"/>
          </p:cNvSpPr>
          <p:nvPr/>
        </p:nvSpPr>
        <p:spPr bwMode="auto">
          <a:xfrm>
            <a:off x="5029200" y="5029200"/>
            <a:ext cx="38893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j-lt"/>
              </a:rPr>
              <a:t>The Japanese won’t go for sexual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references, so by calling Powers </a:t>
            </a:r>
            <a:r>
              <a:rPr lang="en-US" altLang="en-US" sz="1600" i="1" dirty="0">
                <a:latin typeface="+mj-lt"/>
              </a:rPr>
              <a:t>Deluxe</a:t>
            </a:r>
            <a:r>
              <a:rPr lang="en-US" altLang="en-US" sz="1600" dirty="0">
                <a:latin typeface="+mj-lt"/>
              </a:rPr>
              <a:t>,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the distributors hope to convey </a:t>
            </a:r>
          </a:p>
          <a:p>
            <a:pPr>
              <a:defRPr/>
            </a:pPr>
            <a:r>
              <a:rPr lang="en-US" altLang="en-US" sz="1600" dirty="0">
                <a:latin typeface="+mj-lt"/>
              </a:rPr>
              <a:t>something hip and new.</a:t>
            </a:r>
            <a:endParaRPr lang="en-US" altLang="en-US" sz="2400" dirty="0">
              <a:latin typeface="+mj-lt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>
              <a:lnSpc>
                <a:spcPts val="4400"/>
              </a:lnSpc>
              <a:defRPr/>
            </a:pP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Let's Hear it for </a:t>
            </a:r>
            <a:b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</a:rPr>
              <a:t>Cultural Sensitivity!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alt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72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21" grpId="0"/>
      <p:bldP spid="550922" grpId="0"/>
      <p:bldP spid="550924" grpId="0"/>
      <p:bldP spid="550925" grpId="0"/>
      <p:bldP spid="550926" grpId="0"/>
      <p:bldP spid="550928" grpId="0"/>
      <p:bldP spid="550929" grpId="0"/>
      <p:bldP spid="550930" grpId="0"/>
      <p:bldP spid="5509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Response to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Different cultures treat illness differently—family and societal norms are different in different cultures.</a:t>
            </a:r>
          </a:p>
          <a:p>
            <a:r>
              <a:rPr lang="en-US" dirty="0" smtClean="0"/>
              <a:t>Acceptable treatment varies	</a:t>
            </a:r>
          </a:p>
          <a:p>
            <a:pPr lvl="2"/>
            <a:r>
              <a:rPr lang="en-US" dirty="0" smtClean="0"/>
              <a:t>No treatment</a:t>
            </a:r>
          </a:p>
          <a:p>
            <a:pPr lvl="2"/>
            <a:r>
              <a:rPr lang="en-US" dirty="0" smtClean="0"/>
              <a:t>Herbal remedies</a:t>
            </a:r>
          </a:p>
          <a:p>
            <a:pPr lvl="2"/>
            <a:r>
              <a:rPr lang="en-US" dirty="0" smtClean="0"/>
              <a:t>Traditional medicine</a:t>
            </a:r>
          </a:p>
          <a:p>
            <a:pPr lvl="2"/>
            <a:r>
              <a:rPr lang="en-US" dirty="0" smtClean="0"/>
              <a:t>Mainstream medical care</a:t>
            </a:r>
          </a:p>
          <a:p>
            <a:pPr lvl="2"/>
            <a:r>
              <a:rPr lang="en-US" dirty="0" smtClean="0"/>
              <a:t>Spiritual Healing (exorcism)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9CD7-8C3D-4017-958B-072A4C9F42C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4760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Response to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effects of culture on mental health “have been historically underestimated—and cultural effects do count.”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400" dirty="0" smtClean="0"/>
              <a:t>US Surgeon General, 1999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9CD7-8C3D-4017-958B-072A4C9F42C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8738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Response to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newest version of the diagnostic manual finally includes references to the roles culture plays in mental illness diagnosis and treatment.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400" dirty="0" smtClean="0"/>
              <a:t>US Surgeon General, 1999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9CD7-8C3D-4017-958B-072A4C9F42C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1530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Relevance of Mental Health Issues to the Public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533400" y="1676400"/>
            <a:ext cx="7848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1148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4000" dirty="0">
                <a:effectLst/>
              </a:rPr>
              <a:t>There is a </a:t>
            </a:r>
            <a:r>
              <a:rPr lang="en-US" sz="4000" dirty="0" smtClean="0">
                <a:effectLst/>
              </a:rPr>
              <a:t>significant gap </a:t>
            </a:r>
            <a:r>
              <a:rPr lang="en-US" sz="4000" dirty="0">
                <a:effectLst/>
              </a:rPr>
              <a:t>between the evidence of the magnitude and impact of mental disorders and the public understanding of mental health </a:t>
            </a:r>
            <a:r>
              <a:rPr lang="en-US" sz="4000" dirty="0" smtClean="0">
                <a:effectLst/>
              </a:rPr>
              <a:t>problems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457200" indent="-4572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293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Relevance of Mental Health Issues to the Public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533400" y="1676400"/>
            <a:ext cx="7848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1148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4000" dirty="0">
                <a:effectLst/>
              </a:rPr>
              <a:t>There is </a:t>
            </a:r>
            <a:r>
              <a:rPr lang="en-US" sz="4000" dirty="0" smtClean="0">
                <a:effectLst/>
              </a:rPr>
              <a:t>also a significant gap </a:t>
            </a:r>
            <a:r>
              <a:rPr lang="en-US" sz="4000" dirty="0" smtClean="0"/>
              <a:t>in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>
                <a:effectLst/>
              </a:rPr>
              <a:t>the </a:t>
            </a:r>
            <a:r>
              <a:rPr lang="en-US" sz="4000" dirty="0" smtClean="0">
                <a:effectLst/>
              </a:rPr>
              <a:t>way different cultures view  </a:t>
            </a:r>
            <a:r>
              <a:rPr lang="en-US" sz="4000" dirty="0">
                <a:effectLst/>
              </a:rPr>
              <a:t>mental </a:t>
            </a:r>
            <a:r>
              <a:rPr lang="en-US" sz="4000" dirty="0" smtClean="0">
                <a:effectLst/>
              </a:rPr>
              <a:t>disorders.</a:t>
            </a:r>
            <a:endParaRPr lang="en-US" dirty="0">
              <a:effectLst/>
            </a:endParaRPr>
          </a:p>
          <a:p>
            <a:pPr marL="457200" indent="-4572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424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1000" y="1752600"/>
            <a:ext cx="845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dirty="0"/>
              <a:t>Mental disorders: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900" dirty="0">
              <a:solidFill>
                <a:srgbClr val="0066FF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Are among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the most prevalent </a:t>
            </a:r>
            <a:r>
              <a:rPr lang="en-US" sz="2800" dirty="0"/>
              <a:t>classes of chronic diseases in the general population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16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Co-exist</a:t>
            </a:r>
            <a:r>
              <a:rPr lang="en-US" sz="2800" dirty="0"/>
              <a:t> within themselves, with substance use disorders, and with many medical conditions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16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Typically have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much earlier ages of onset</a:t>
            </a:r>
            <a:r>
              <a:rPr lang="en-US" sz="2800" dirty="0"/>
              <a:t> than other chronic diseases</a:t>
            </a:r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381000" y="76200"/>
            <a:ext cx="8458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Magnitude and Impact of Mental Disorders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3400" y="1524000"/>
            <a:ext cx="7848600" cy="0"/>
          </a:xfrm>
          <a:prstGeom prst="line">
            <a:avLst/>
          </a:prstGeom>
          <a:noFill/>
          <a:ln w="57150">
            <a:solidFill>
              <a:srgbClr val="00259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11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Culture</a:t>
            </a:r>
            <a:br>
              <a:rPr lang="en-US" b="1" dirty="0" smtClean="0"/>
            </a:br>
            <a:r>
              <a:rPr lang="en-US" sz="3600" b="1" dirty="0" smtClean="0"/>
              <a:t>What do we mean?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“Meanings, values, and behavioral norms that are learned and transmitted in society and within social groups.”</a:t>
            </a:r>
          </a:p>
          <a:p>
            <a:pPr>
              <a:buNone/>
            </a:pPr>
            <a:endParaRPr lang="en-US" sz="3600" dirty="0" smtClean="0"/>
          </a:p>
          <a:p>
            <a:pPr algn="r">
              <a:buNone/>
            </a:pPr>
            <a:r>
              <a:rPr lang="en-US" sz="1800" dirty="0" smtClean="0"/>
              <a:t>Source: </a:t>
            </a:r>
            <a:r>
              <a:rPr lang="en-US" sz="1800" dirty="0" err="1" smtClean="0"/>
              <a:t>Guarnaccia</a:t>
            </a:r>
            <a:r>
              <a:rPr lang="en-US" sz="1800" dirty="0" smtClean="0"/>
              <a:t>, 2006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2698-C4D8-411D-8D81-2B0F5435A08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" y="1905000"/>
            <a:ext cx="845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dirty="0"/>
              <a:t>Mental disorders: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600" dirty="0">
              <a:solidFill>
                <a:srgbClr val="0066FF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Only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 minority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with mental health needs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receive treatment </a:t>
            </a:r>
            <a:r>
              <a:rPr lang="en-US" sz="2800" dirty="0"/>
              <a:t>in the preceding year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16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Are among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the most disabling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of all chronic diseases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76200"/>
            <a:ext cx="8458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Magnitude and Impact of Mental Disorders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33400" y="1524000"/>
            <a:ext cx="7848600" cy="0"/>
          </a:xfrm>
          <a:prstGeom prst="line">
            <a:avLst/>
          </a:prstGeom>
          <a:noFill/>
          <a:ln w="57150">
            <a:solidFill>
              <a:srgbClr val="00259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38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4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0" y="1828800"/>
            <a:ext cx="91440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kumimoji="1" lang="es-ES_tradnl" sz="1600" b="1" dirty="0" smtClean="0">
              <a:latin typeface="Verdana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kumimoji="1" lang="es-ES_tradnl" sz="2800" dirty="0" err="1" smtClean="0">
                <a:cs typeface="Times New Roman" pitchFamily="18" charset="0"/>
              </a:rPr>
              <a:t>Among</a:t>
            </a:r>
            <a:r>
              <a:rPr kumimoji="1" lang="es-ES_tradnl" sz="2800" dirty="0" smtClean="0">
                <a:cs typeface="Times New Roman" pitchFamily="18" charset="0"/>
              </a:rPr>
              <a:t> </a:t>
            </a:r>
            <a:r>
              <a:rPr kumimoji="1" lang="es-ES_tradnl" sz="2800" dirty="0" err="1" smtClean="0">
                <a:cs typeface="Times New Roman" pitchFamily="18" charset="0"/>
              </a:rPr>
              <a:t>the</a:t>
            </a:r>
            <a:r>
              <a:rPr kumimoji="1" lang="es-ES_tradnl" sz="2800" dirty="0" smtClean="0">
                <a:cs typeface="Times New Roman" pitchFamily="18" charset="0"/>
              </a:rPr>
              <a:t> top ten </a:t>
            </a:r>
            <a:r>
              <a:rPr kumimoji="1" lang="es-ES_tradnl" sz="2800" dirty="0" err="1" smtClean="0">
                <a:cs typeface="Times New Roman" pitchFamily="18" charset="0"/>
              </a:rPr>
              <a:t>main</a:t>
            </a:r>
            <a:r>
              <a:rPr kumimoji="1" lang="es-ES_tradnl" sz="2800" dirty="0" smtClean="0">
                <a:cs typeface="Times New Roman" pitchFamily="18" charset="0"/>
              </a:rPr>
              <a:t> causes of </a:t>
            </a:r>
            <a:r>
              <a:rPr kumimoji="1" lang="es-ES_tradnl" sz="2800" dirty="0" err="1" smtClean="0">
                <a:cs typeface="Times New Roman" pitchFamily="18" charset="0"/>
              </a:rPr>
              <a:t>disability</a:t>
            </a:r>
            <a:r>
              <a:rPr kumimoji="1" lang="es-ES_tradnl" sz="2800" dirty="0" smtClean="0">
                <a:cs typeface="Times New Roman" pitchFamily="18" charset="0"/>
              </a:rPr>
              <a:t>, 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kumimoji="1" lang="es-ES_tradnl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five</a:t>
            </a:r>
            <a:r>
              <a:rPr kumimoji="1"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kumimoji="1" lang="es-ES_tradnl" sz="2800" dirty="0" smtClean="0">
                <a:cs typeface="Times New Roman" pitchFamily="18" charset="0"/>
              </a:rPr>
              <a:t>are mental </a:t>
            </a:r>
            <a:r>
              <a:rPr kumimoji="1" lang="es-ES_tradnl" sz="2800" dirty="0" err="1" smtClean="0">
                <a:cs typeface="Times New Roman" pitchFamily="18" charset="0"/>
              </a:rPr>
              <a:t>disorders</a:t>
            </a:r>
            <a:r>
              <a:rPr kumimoji="1" lang="es-ES_tradnl" sz="2800" dirty="0" smtClean="0"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kumimoji="1" lang="es-ES_tradnl" sz="2800" dirty="0" smtClean="0">
                <a:cs typeface="Times New Roman" pitchFamily="18" charset="0"/>
              </a:rPr>
              <a:t> </a:t>
            </a:r>
          </a:p>
          <a:p>
            <a:pPr lvl="4" eaLnBrk="1" hangingPunct="1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es-MX" sz="2800" dirty="0" smtClean="0">
                <a:cs typeface="Times New Roman" pitchFamily="18" charset="0"/>
              </a:rPr>
              <a:t>  </a:t>
            </a:r>
            <a:r>
              <a:rPr kumimoji="1" lang="es-ES" sz="2800" dirty="0" err="1" smtClean="0">
                <a:cs typeface="Times New Roman" pitchFamily="18" charset="0"/>
              </a:rPr>
              <a:t>major</a:t>
            </a:r>
            <a:r>
              <a:rPr kumimoji="1" lang="es-ES" sz="2800" dirty="0" smtClean="0">
                <a:cs typeface="Times New Roman" pitchFamily="18" charset="0"/>
              </a:rPr>
              <a:t> </a:t>
            </a:r>
            <a:r>
              <a:rPr kumimoji="1" lang="es-ES" sz="2800" dirty="0" err="1" smtClean="0">
                <a:cs typeface="Times New Roman" pitchFamily="18" charset="0"/>
              </a:rPr>
              <a:t>depression</a:t>
            </a:r>
            <a:endParaRPr kumimoji="1" lang="es-MX" sz="2800" dirty="0" smtClean="0">
              <a:cs typeface="Times New Roman" pitchFamily="18" charset="0"/>
            </a:endParaRPr>
          </a:p>
          <a:p>
            <a:pPr lvl="4" eaLnBrk="1" hangingPunct="1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es-MX" sz="2800" dirty="0" smtClean="0">
                <a:cs typeface="Times New Roman" pitchFamily="18" charset="0"/>
              </a:rPr>
              <a:t>  </a:t>
            </a:r>
            <a:r>
              <a:rPr kumimoji="1" lang="es-MX" sz="2800" dirty="0" err="1" smtClean="0">
                <a:cs typeface="Times New Roman" pitchFamily="18" charset="0"/>
              </a:rPr>
              <a:t>schizophrenia</a:t>
            </a:r>
            <a:endParaRPr kumimoji="1" lang="es-MX" sz="2800" dirty="0" smtClean="0">
              <a:cs typeface="Times New Roman" pitchFamily="18" charset="0"/>
            </a:endParaRPr>
          </a:p>
          <a:p>
            <a:pPr lvl="4" eaLnBrk="1" hangingPunct="1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es-MX" sz="2800" dirty="0" smtClean="0">
                <a:cs typeface="Times New Roman" pitchFamily="18" charset="0"/>
              </a:rPr>
              <a:t>  </a:t>
            </a:r>
            <a:r>
              <a:rPr kumimoji="1" lang="es-ES" sz="2800" dirty="0" smtClean="0">
                <a:cs typeface="Times New Roman" pitchFamily="18" charset="0"/>
              </a:rPr>
              <a:t>bipolar </a:t>
            </a:r>
            <a:r>
              <a:rPr kumimoji="1" lang="es-ES" sz="2800" dirty="0" err="1" smtClean="0">
                <a:cs typeface="Times New Roman" pitchFamily="18" charset="0"/>
              </a:rPr>
              <a:t>disorders</a:t>
            </a:r>
            <a:endParaRPr kumimoji="1" lang="es-MX" sz="2800" dirty="0" smtClean="0">
              <a:cs typeface="Times New Roman" pitchFamily="18" charset="0"/>
            </a:endParaRPr>
          </a:p>
          <a:p>
            <a:pPr lvl="4" eaLnBrk="1" hangingPunct="1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es-MX" sz="2800" dirty="0" smtClean="0">
                <a:cs typeface="Times New Roman" pitchFamily="18" charset="0"/>
              </a:rPr>
              <a:t>  </a:t>
            </a:r>
            <a:r>
              <a:rPr kumimoji="1" lang="es-ES" sz="2800" dirty="0" smtClean="0">
                <a:cs typeface="Times New Roman" pitchFamily="18" charset="0"/>
              </a:rPr>
              <a:t>alcohol use</a:t>
            </a:r>
            <a:endParaRPr kumimoji="1" lang="es-MX" sz="2800" dirty="0" smtClean="0">
              <a:cs typeface="Times New Roman" pitchFamily="18" charset="0"/>
            </a:endParaRPr>
          </a:p>
          <a:p>
            <a:pPr lvl="4" eaLnBrk="1" hangingPunct="1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es-MX" sz="2800" dirty="0" smtClean="0">
                <a:cs typeface="Times New Roman" pitchFamily="18" charset="0"/>
              </a:rPr>
              <a:t>  </a:t>
            </a:r>
            <a:r>
              <a:rPr kumimoji="1" lang="es-ES" sz="2800" dirty="0" err="1" smtClean="0">
                <a:cs typeface="Times New Roman" pitchFamily="18" charset="0"/>
              </a:rPr>
              <a:t>obsessive-compulsive</a:t>
            </a:r>
            <a:r>
              <a:rPr kumimoji="1" lang="es-ES" sz="2800" dirty="0" smtClean="0">
                <a:cs typeface="Times New Roman" pitchFamily="18" charset="0"/>
              </a:rPr>
              <a:t> </a:t>
            </a:r>
            <a:r>
              <a:rPr kumimoji="1" lang="es-ES" sz="2800" dirty="0" err="1" smtClean="0">
                <a:cs typeface="Times New Roman" pitchFamily="18" charset="0"/>
              </a:rPr>
              <a:t>disorders</a:t>
            </a:r>
            <a:endParaRPr kumimoji="1" lang="es-ES" sz="2800" dirty="0" smtClean="0">
              <a:cs typeface="Times New Roman" pitchFamily="18" charset="0"/>
            </a:endParaRPr>
          </a:p>
          <a:p>
            <a:pPr lvl="4" eaLnBrk="1" hangingPunct="1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None/>
              <a:defRPr/>
            </a:pPr>
            <a:endParaRPr kumimoji="1" lang="es-ES" sz="2000" dirty="0" smtClean="0">
              <a:cs typeface="Times New Roman" pitchFamily="18" charset="0"/>
            </a:endParaRPr>
          </a:p>
          <a:p>
            <a:pPr lvl="2" eaLnBrk="1" hangingPunct="1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None/>
              <a:defRPr/>
            </a:pPr>
            <a:r>
              <a:rPr kumimoji="1" lang="es-ES" sz="2800" b="1" dirty="0" err="1" smtClean="0">
                <a:cs typeface="Times New Roman" pitchFamily="18" charset="0"/>
              </a:rPr>
              <a:t>All</a:t>
            </a:r>
            <a:r>
              <a:rPr kumimoji="1" lang="es-ES" sz="2800" b="1" dirty="0" smtClean="0">
                <a:cs typeface="Times New Roman" pitchFamily="18" charset="0"/>
              </a:rPr>
              <a:t> </a:t>
            </a:r>
            <a:r>
              <a:rPr kumimoji="1" lang="es-ES" sz="2800" b="1" dirty="0" err="1" smtClean="0">
                <a:cs typeface="Times New Roman" pitchFamily="18" charset="0"/>
              </a:rPr>
              <a:t>five</a:t>
            </a:r>
            <a:r>
              <a:rPr kumimoji="1" lang="es-ES" sz="2800" b="1" dirty="0" smtClean="0">
                <a:cs typeface="Times New Roman" pitchFamily="18" charset="0"/>
              </a:rPr>
              <a:t> mental </a:t>
            </a:r>
            <a:r>
              <a:rPr kumimoji="1" lang="es-ES" sz="2800" b="1" dirty="0" err="1" smtClean="0">
                <a:cs typeface="Times New Roman" pitchFamily="18" charset="0"/>
              </a:rPr>
              <a:t>disorders</a:t>
            </a:r>
            <a:r>
              <a:rPr kumimoji="1" lang="es-ES" sz="2800" b="1" dirty="0" smtClean="0">
                <a:cs typeface="Times New Roman" pitchFamily="18" charset="0"/>
              </a:rPr>
              <a:t> </a:t>
            </a:r>
            <a:r>
              <a:rPr kumimoji="1" lang="es-ES" sz="2800" b="1" dirty="0" err="1" smtClean="0">
                <a:cs typeface="Times New Roman" pitchFamily="18" charset="0"/>
              </a:rPr>
              <a:t>appear</a:t>
            </a:r>
            <a:r>
              <a:rPr kumimoji="1" lang="es-ES" sz="2800" b="1" dirty="0" smtClean="0">
                <a:cs typeface="Times New Roman" pitchFamily="18" charset="0"/>
              </a:rPr>
              <a:t> </a:t>
            </a:r>
            <a:r>
              <a:rPr kumimoji="1" lang="es-ES" sz="2800" b="1" dirty="0" err="1" smtClean="0">
                <a:cs typeface="Times New Roman" pitchFamily="18" charset="0"/>
              </a:rPr>
              <a:t>by</a:t>
            </a:r>
            <a:r>
              <a:rPr kumimoji="1" lang="es-ES" sz="2800" b="1" dirty="0" smtClean="0">
                <a:cs typeface="Times New Roman" pitchFamily="18" charset="0"/>
              </a:rPr>
              <a:t> </a:t>
            </a:r>
            <a:r>
              <a:rPr kumimoji="1" lang="es-ES" sz="2800" b="1" dirty="0" err="1" smtClean="0">
                <a:cs typeface="Times New Roman" pitchFamily="18" charset="0"/>
              </a:rPr>
              <a:t>age</a:t>
            </a:r>
            <a:r>
              <a:rPr kumimoji="1" lang="es-ES" sz="2800" b="1" dirty="0" smtClean="0">
                <a:cs typeface="Times New Roman" pitchFamily="18" charset="0"/>
              </a:rPr>
              <a:t> 24!</a:t>
            </a:r>
            <a:endParaRPr kumimoji="1" lang="es-ES" sz="2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773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Mental Health Disparities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557838" y="2503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Garamond" pitchFamily="18" charset="0"/>
            </a:endParaRP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57150">
            <a:solidFill>
              <a:srgbClr val="0025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381000" y="12954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</a:pPr>
            <a:r>
              <a:rPr lang="en-US" sz="2800" dirty="0"/>
              <a:t>Since the 1980s, studies have shown that minorities are more likely to: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delay or not seek mental health care,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receive less adequate care,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terminate care earlier</a:t>
            </a:r>
            <a:r>
              <a:rPr lang="en-US" sz="2800" dirty="0" smtClean="0"/>
              <a:t>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en-US" sz="280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</a:pPr>
            <a:r>
              <a:rPr lang="en-US" sz="2800" dirty="0" smtClean="0"/>
              <a:t>What this means for law enforcement is officers may have a high incidence of crises involving mental illness in minors.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35263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things you can do now…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Become familiar with the culture of the people you serve</a:t>
            </a:r>
          </a:p>
          <a:p>
            <a:endParaRPr lang="en-US" dirty="0"/>
          </a:p>
          <a:p>
            <a:r>
              <a:rPr lang="en-US" dirty="0" smtClean="0"/>
              <a:t>Become familiar with how you are perceived by the people you serve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400" dirty="0" smtClean="0"/>
              <a:t>www.firnonline.org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63C3A-1B3A-412F-8DC0-B2760B163C2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2650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en-US" altLang="en-US" dirty="0" smtClean="0">
              <a:effectLst/>
            </a:endParaRPr>
          </a:p>
          <a:p>
            <a:pPr algn="ctr">
              <a:buFont typeface="Monotype Sorts" pitchFamily="2" charset="2"/>
              <a:buNone/>
              <a:defRPr/>
            </a:pPr>
            <a:r>
              <a:rPr lang="en-US" altLang="en-US" dirty="0" smtClean="0">
                <a:effectLst/>
              </a:rPr>
              <a:t>"Every [person] is in certain respects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>
                <a:effectLst/>
              </a:rPr>
              <a:t>			a.  like all other [people],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>
                <a:effectLst/>
              </a:rPr>
              <a:t>			b.  like some other [people],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>
                <a:effectLst/>
              </a:rPr>
              <a:t>			c.  like no other [people]."</a:t>
            </a:r>
          </a:p>
          <a:p>
            <a:pPr algn="ctr">
              <a:buFont typeface="Monotype Sorts" pitchFamily="2" charset="2"/>
              <a:buNone/>
              <a:defRPr/>
            </a:pPr>
            <a:endParaRPr lang="en-US" altLang="en-US" dirty="0" smtClean="0">
              <a:effectLst/>
            </a:endParaRPr>
          </a:p>
          <a:p>
            <a:pPr>
              <a:buFont typeface="Monotype Sorts" pitchFamily="2" charset="2"/>
              <a:buNone/>
              <a:defRPr/>
            </a:pPr>
            <a:endParaRPr lang="en-US" altLang="en-US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0" y="5029200"/>
            <a:ext cx="419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/>
              <a:t>Kluckhon &amp; Murray, 1953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5929" y="304800"/>
            <a:ext cx="6052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Words of Wisdom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1379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90575" y="533400"/>
            <a:ext cx="8229600" cy="1143000"/>
          </a:xfrm>
        </p:spPr>
        <p:txBody>
          <a:bodyPr/>
          <a:lstStyle/>
          <a:p>
            <a:r>
              <a:rPr lang="en-US" b="1" smtClean="0"/>
              <a:t>NAMI Ventura County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90600" y="1798638"/>
            <a:ext cx="7696200" cy="42211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smtClean="0"/>
              <a:t>CONTACT INFORMATION</a:t>
            </a:r>
          </a:p>
          <a:p>
            <a:pPr algn="ctr" eaLnBrk="1" hangingPunct="1">
              <a:buFontTx/>
              <a:buNone/>
            </a:pPr>
            <a:endParaRPr lang="en-US" sz="2800" smtClean="0"/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0000FF"/>
                </a:solidFill>
              </a:rPr>
              <a:t>(805) 641-2426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0000FF"/>
                </a:solidFill>
              </a:rPr>
              <a:t>1355 Del Norte Road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0000FF"/>
                </a:solidFill>
              </a:rPr>
              <a:t>P.O. Box 1613, Camarillo, CA 93011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0000FF"/>
                </a:solidFill>
              </a:rPr>
              <a:t>www.namiventura.org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0000FF"/>
                </a:solidFill>
              </a:rPr>
              <a:t>namiventura@gmail.com</a:t>
            </a:r>
          </a:p>
          <a:p>
            <a:pPr algn="ctr">
              <a:buFontTx/>
              <a:buNone/>
            </a:pPr>
            <a:endParaRPr lang="en-US" sz="2800" smtClean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BE6B3-51BA-4954-BB6A-50E5AED808F1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Everyone has a culture: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cultures overlap</a:t>
            </a:r>
          </a:p>
          <a:p>
            <a:r>
              <a:rPr lang="en-US" dirty="0" smtClean="0"/>
              <a:t>Cultures can include:</a:t>
            </a:r>
          </a:p>
          <a:p>
            <a:pPr lvl="1"/>
            <a:r>
              <a:rPr lang="en-US" dirty="0" smtClean="0"/>
              <a:t>Race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Certain jobs:  Military, law enforcement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Sexual Orientation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1317A-007D-45B8-B0B8-217FC30288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680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Culture</a:t>
            </a:r>
            <a:br>
              <a:rPr lang="en-US" b="1" dirty="0" smtClean="0"/>
            </a:br>
            <a:r>
              <a:rPr lang="en-US" sz="3600" b="1" dirty="0" smtClean="0"/>
              <a:t>What do we mean?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9248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Culture powerfully influences cognition, self-concept, feeling, and activities.</a:t>
            </a:r>
          </a:p>
          <a:p>
            <a:pPr algn="r">
              <a:buNone/>
            </a:pPr>
            <a:r>
              <a:rPr lang="en-US" sz="1800" dirty="0" smtClean="0"/>
              <a:t>Source: </a:t>
            </a:r>
            <a:r>
              <a:rPr lang="en-US" sz="1800" dirty="0" err="1" smtClean="0"/>
              <a:t>Guarnaccia</a:t>
            </a:r>
            <a:r>
              <a:rPr lang="en-US" sz="1800" dirty="0" smtClean="0"/>
              <a:t>, 2006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2698-C4D8-411D-8D81-2B0F5435A085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97083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Culture</a:t>
            </a:r>
            <a:br>
              <a:rPr lang="en-US" b="1" dirty="0" smtClean="0"/>
            </a:br>
            <a:r>
              <a:rPr lang="en-US" sz="3600" b="1" dirty="0" smtClean="0"/>
              <a:t>What do we mean?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924800" cy="41148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4000" dirty="0" smtClean="0"/>
              <a:t>Culture has a strong impact on diagnostic processes and treatment decisions.</a:t>
            </a:r>
          </a:p>
          <a:p>
            <a:pPr>
              <a:buNone/>
            </a:pPr>
            <a:endParaRPr lang="en-US" sz="3600" dirty="0" smtClean="0"/>
          </a:p>
          <a:p>
            <a:pPr algn="r">
              <a:buNone/>
            </a:pPr>
            <a:r>
              <a:rPr lang="en-US" sz="1800" dirty="0" smtClean="0"/>
              <a:t>Source: </a:t>
            </a:r>
            <a:r>
              <a:rPr lang="en-US" sz="1800" dirty="0" err="1" smtClean="0"/>
              <a:t>Guarnaccia</a:t>
            </a:r>
            <a:r>
              <a:rPr lang="en-US" sz="1800" dirty="0" smtClean="0"/>
              <a:t>, 2006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2698-C4D8-411D-8D81-2B0F5435A085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26653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Culture Counts!</a:t>
            </a:r>
            <a:endParaRPr lang="en-US" sz="3600" b="1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924800" cy="4114800"/>
          </a:xfrm>
        </p:spPr>
        <p:txBody>
          <a:bodyPr/>
          <a:lstStyle/>
          <a:p>
            <a:r>
              <a:rPr lang="en-US" sz="2800" dirty="0" smtClean="0"/>
              <a:t> Culture influences:</a:t>
            </a:r>
          </a:p>
          <a:p>
            <a:r>
              <a:rPr lang="en-US" sz="2800" dirty="0" smtClean="0"/>
              <a:t>How people communicate and manifest their symptoms</a:t>
            </a:r>
          </a:p>
          <a:p>
            <a:r>
              <a:rPr lang="en-US" sz="2800" dirty="0" smtClean="0"/>
              <a:t>Their style of coping</a:t>
            </a:r>
          </a:p>
          <a:p>
            <a:r>
              <a:rPr lang="en-US" sz="2800" dirty="0" smtClean="0"/>
              <a:t>Their willingness to seek treatment</a:t>
            </a:r>
          </a:p>
          <a:p>
            <a:r>
              <a:rPr lang="en-US" sz="2800" dirty="0" smtClean="0"/>
              <a:t>Their expectations of law enforcement</a:t>
            </a:r>
          </a:p>
          <a:p>
            <a:r>
              <a:rPr lang="en-US" sz="2800" dirty="0" smtClean="0"/>
              <a:t>Their family and community support</a:t>
            </a:r>
          </a:p>
          <a:p>
            <a:pPr algn="r">
              <a:buNone/>
            </a:pPr>
            <a:r>
              <a:rPr lang="en-US" sz="1800" dirty="0" smtClean="0"/>
              <a:t>Source: Culture, Race, and Ethnicity; A Supplement to Mental Health:</a:t>
            </a:r>
            <a:br>
              <a:rPr lang="en-US" sz="1800" dirty="0" smtClean="0"/>
            </a:br>
            <a:r>
              <a:rPr lang="en-US" sz="1800" dirty="0" smtClean="0"/>
              <a:t>A Report of the Surgeon General, 2001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2698-C4D8-411D-8D81-2B0F5435A085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Cultural Competence</a:t>
            </a:r>
            <a:br>
              <a:rPr lang="en-US" b="1" dirty="0" smtClean="0"/>
            </a:br>
            <a:r>
              <a:rPr lang="en-US" sz="3600" b="1" dirty="0" smtClean="0"/>
              <a:t>defined: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A set of congruent skills, attitudes, policies, and structures, which come together in a system, agency, or among professionals and enable that system, agency or those professionals to work effectively in the context of cultural differences.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r">
              <a:buNone/>
            </a:pPr>
            <a:r>
              <a:rPr lang="en-US" sz="1400" dirty="0" smtClean="0"/>
              <a:t>Institute for Education Leadership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2698-C4D8-411D-8D81-2B0F5435A08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Cultural Responsiveness</a:t>
            </a:r>
            <a:br>
              <a:rPr lang="en-US" b="1" dirty="0" smtClean="0"/>
            </a:br>
            <a:r>
              <a:rPr lang="en-US" sz="3600" b="1" dirty="0" smtClean="0"/>
              <a:t>defined: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The flexibility to interact effectively with and appreciate the variations in each family’s preferred methods, modes and environments for building relationships and strengths.</a:t>
            </a:r>
            <a:endParaRPr lang="en-US" sz="1400" dirty="0" smtClean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1400" dirty="0" smtClean="0"/>
              <a:t>Institute for Education Leadership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NAMI Ventura County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2698-C4D8-411D-8D81-2B0F5435A085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20566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1352</Words>
  <Application>Microsoft Office PowerPoint</Application>
  <PresentationFormat>On-screen Show (4:3)</PresentationFormat>
  <Paragraphs>299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1_Default Design</vt:lpstr>
      <vt:lpstr>PowerPoint Presentation</vt:lpstr>
      <vt:lpstr>Everyone has a culture:</vt:lpstr>
      <vt:lpstr>Culture What do we mean?</vt:lpstr>
      <vt:lpstr>Everyone has a culture:</vt:lpstr>
      <vt:lpstr>Culture What do we mean?</vt:lpstr>
      <vt:lpstr>Culture What do we mean?</vt:lpstr>
      <vt:lpstr>Culture Counts!</vt:lpstr>
      <vt:lpstr>Cultural Competence defined:</vt:lpstr>
      <vt:lpstr>Cultural Responsiveness defined:</vt:lpstr>
      <vt:lpstr>Cultural Competence and CIT</vt:lpstr>
      <vt:lpstr>Cultural Competence and CIT</vt:lpstr>
      <vt:lpstr>Cultural Competence 3 Elements</vt:lpstr>
      <vt:lpstr>Cultural Competence a 4th element</vt:lpstr>
      <vt:lpstr>Cultural Differences</vt:lpstr>
      <vt:lpstr>Let’s Hear if for Cultural Sensitivity!</vt:lpstr>
      <vt:lpstr>Let's Hear it for  Cultural Sensitivity!</vt:lpstr>
      <vt:lpstr>Let's Hear it for  Cultural Sensitivity!</vt:lpstr>
      <vt:lpstr>Let's Hear it for  Cultural Sensitivity!</vt:lpstr>
      <vt:lpstr>Let's Hear it for  Cultural Sensitivity!</vt:lpstr>
      <vt:lpstr>Let's Hear it for  Cultural Sensitivity!</vt:lpstr>
      <vt:lpstr>PowerPoint Presentation</vt:lpstr>
      <vt:lpstr>Let's Hear it for  Cultural Sensitivity! </vt:lpstr>
      <vt:lpstr>Let's Hear it for  Cultural Sensitivity! </vt:lpstr>
      <vt:lpstr>Cultural Response to Illness</vt:lpstr>
      <vt:lpstr>Cultural Response to Illness</vt:lpstr>
      <vt:lpstr>Cultural Response to Illness</vt:lpstr>
      <vt:lpstr>Relevance of Mental Health Issues to the Public</vt:lpstr>
      <vt:lpstr>Relevance of Mental Health Issues to the Public</vt:lpstr>
      <vt:lpstr>PowerPoint Presentation</vt:lpstr>
      <vt:lpstr>PowerPoint Presentation</vt:lpstr>
      <vt:lpstr>PowerPoint Presentation</vt:lpstr>
      <vt:lpstr>Mental Health Disparities</vt:lpstr>
      <vt:lpstr>2 things you can do now…</vt:lpstr>
      <vt:lpstr>PowerPoint Presentation</vt:lpstr>
      <vt:lpstr>NAMI Ventura County</vt:lpstr>
    </vt:vector>
  </TitlesOfParts>
  <Company>Thousand Oaks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 Ventura County  A Class Project</dc:title>
  <dc:creator>Ratan Bhavnani</dc:creator>
  <cp:lastModifiedBy>tmccuddy</cp:lastModifiedBy>
  <cp:revision>153</cp:revision>
  <dcterms:created xsi:type="dcterms:W3CDTF">2005-12-07T06:14:29Z</dcterms:created>
  <dcterms:modified xsi:type="dcterms:W3CDTF">2013-02-06T16:34:16Z</dcterms:modified>
</cp:coreProperties>
</file>