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9" r:id="rId2"/>
    <p:sldId id="270" r:id="rId3"/>
    <p:sldId id="289" r:id="rId4"/>
    <p:sldId id="272" r:id="rId5"/>
    <p:sldId id="288"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90" r:id="rId22"/>
    <p:sldId id="292" r:id="rId23"/>
    <p:sldId id="302" r:id="rId24"/>
    <p:sldId id="303" r:id="rId25"/>
    <p:sldId id="305" r:id="rId26"/>
    <p:sldId id="306" r:id="rId27"/>
    <p:sldId id="307" r:id="rId28"/>
    <p:sldId id="308" r:id="rId29"/>
    <p:sldId id="309" r:id="rId30"/>
    <p:sldId id="310" r:id="rId31"/>
    <p:sldId id="311" r:id="rId32"/>
    <p:sldId id="312" r:id="rId33"/>
    <p:sldId id="313" r:id="rId34"/>
  </p:sldIdLst>
  <p:sldSz cx="9144000" cy="6858000" type="screen4x3"/>
  <p:notesSz cx="6946900" cy="92837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CCCC00"/>
    <a:srgbClr val="00CC66"/>
    <a:srgbClr val="FF0066"/>
    <a:srgbClr val="0066CC"/>
    <a:srgbClr val="FFCC00"/>
    <a:srgbClr val="00008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95" d="100"/>
          <a:sy n="95" d="100"/>
        </p:scale>
        <p:origin x="-90" y="-1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14339" name="Rectangle 3"/>
          <p:cNvSpPr>
            <a:spLocks noGrp="1" noChangeArrowheads="1"/>
          </p:cNvSpPr>
          <p:nvPr>
            <p:ph type="dt" sz="quarter" idx="1"/>
          </p:nvPr>
        </p:nvSpPr>
        <p:spPr bwMode="auto">
          <a:xfrm>
            <a:off x="3937000" y="0"/>
            <a:ext cx="3009900" cy="463550"/>
          </a:xfrm>
          <a:prstGeom prst="rect">
            <a:avLst/>
          </a:prstGeom>
          <a:noFill/>
          <a:ln w="9525">
            <a:noFill/>
            <a:miter lim="800000"/>
            <a:headEnd/>
            <a:tailEnd/>
          </a:ln>
          <a:effectLst/>
        </p:spPr>
        <p:txBody>
          <a:bodyPr vert="horz" wrap="square" lIns="92738" tIns="46369" rIns="92738" bIns="46369" numCol="1" anchor="t" anchorCtr="0" compatLnSpc="1">
            <a:prstTxWarp prst="textNoShape">
              <a:avLst/>
            </a:prstTxWarp>
          </a:bodyPr>
          <a:lstStyle>
            <a:lvl1pPr algn="r" defTabSz="927100" eaLnBrk="0" hangingPunct="0">
              <a:defRPr sz="1200">
                <a:latin typeface="Times New Roman" pitchFamily="18" charset="0"/>
              </a:defRPr>
            </a:lvl1pPr>
          </a:lstStyle>
          <a:p>
            <a:endParaRPr lang="en-US"/>
          </a:p>
        </p:txBody>
      </p:sp>
      <p:sp>
        <p:nvSpPr>
          <p:cNvPr id="14340" name="Rectangle 4"/>
          <p:cNvSpPr>
            <a:spLocks noGrp="1" noChangeArrowheads="1"/>
          </p:cNvSpPr>
          <p:nvPr>
            <p:ph type="ftr" sz="quarter" idx="2"/>
          </p:nvPr>
        </p:nvSpPr>
        <p:spPr bwMode="auto">
          <a:xfrm>
            <a:off x="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defTabSz="927100" eaLnBrk="0" hangingPunct="0">
              <a:defRPr sz="1200">
                <a:latin typeface="Times New Roman" pitchFamily="18" charset="0"/>
              </a:defRPr>
            </a:lvl1pPr>
          </a:lstStyle>
          <a:p>
            <a:endParaRPr lang="en-US"/>
          </a:p>
        </p:txBody>
      </p:sp>
      <p:sp>
        <p:nvSpPr>
          <p:cNvPr id="14341" name="Rectangle 5"/>
          <p:cNvSpPr>
            <a:spLocks noGrp="1" noChangeArrowheads="1"/>
          </p:cNvSpPr>
          <p:nvPr>
            <p:ph type="sldNum" sz="quarter" idx="3"/>
          </p:nvPr>
        </p:nvSpPr>
        <p:spPr bwMode="auto">
          <a:xfrm>
            <a:off x="3937000" y="8820150"/>
            <a:ext cx="3009900" cy="463550"/>
          </a:xfrm>
          <a:prstGeom prst="rect">
            <a:avLst/>
          </a:prstGeom>
          <a:noFill/>
          <a:ln w="9525">
            <a:noFill/>
            <a:miter lim="800000"/>
            <a:headEnd/>
            <a:tailEnd/>
          </a:ln>
          <a:effectLst/>
        </p:spPr>
        <p:txBody>
          <a:bodyPr vert="horz" wrap="square" lIns="92738" tIns="46369" rIns="92738" bIns="46369" numCol="1" anchor="b" anchorCtr="0" compatLnSpc="1">
            <a:prstTxWarp prst="textNoShape">
              <a:avLst/>
            </a:prstTxWarp>
          </a:bodyPr>
          <a:lstStyle>
            <a:lvl1pPr algn="r" defTabSz="927100" eaLnBrk="0" hangingPunct="0">
              <a:defRPr sz="1200">
                <a:latin typeface="Times New Roman" pitchFamily="18" charset="0"/>
              </a:defRPr>
            </a:lvl1pPr>
          </a:lstStyle>
          <a:p>
            <a:fld id="{E4425828-4294-4CBD-8D58-32927BE2C701}" type="slidenum">
              <a:rPr lang="en-US"/>
              <a:pPr/>
              <a:t>‹#›</a:t>
            </a:fld>
            <a:endParaRPr lang="en-US"/>
          </a:p>
        </p:txBody>
      </p:sp>
    </p:spTree>
    <p:extLst>
      <p:ext uri="{BB962C8B-B14F-4D97-AF65-F5344CB8AC3E}">
        <p14:creationId xmlns:p14="http://schemas.microsoft.com/office/powerpoint/2010/main" val="2386278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9900" cy="463550"/>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defTabSz="927100" eaLnBrk="0" hangingPunct="0">
              <a:defRPr sz="1200"/>
            </a:lvl1pPr>
          </a:lstStyle>
          <a:p>
            <a:endParaRPr lang="en-US"/>
          </a:p>
        </p:txBody>
      </p:sp>
      <p:sp>
        <p:nvSpPr>
          <p:cNvPr id="2051" name="Rectangle 3"/>
          <p:cNvSpPr>
            <a:spLocks noGrp="1" noChangeArrowheads="1"/>
          </p:cNvSpPr>
          <p:nvPr>
            <p:ph type="dt" idx="1"/>
          </p:nvPr>
        </p:nvSpPr>
        <p:spPr bwMode="auto">
          <a:xfrm>
            <a:off x="3937000" y="0"/>
            <a:ext cx="3009900" cy="463550"/>
          </a:xfrm>
          <a:prstGeom prst="rect">
            <a:avLst/>
          </a:prstGeom>
          <a:noFill/>
          <a:ln w="9525">
            <a:noFill/>
            <a:miter lim="800000"/>
            <a:headEnd/>
            <a:tailEnd/>
          </a:ln>
          <a:effectLst/>
        </p:spPr>
        <p:txBody>
          <a:bodyPr vert="horz" wrap="square" lIns="19321" tIns="0" rIns="19321" bIns="0" numCol="1" anchor="t" anchorCtr="0" compatLnSpc="1">
            <a:prstTxWarp prst="textNoShape">
              <a:avLst/>
            </a:prstTxWarp>
          </a:bodyPr>
          <a:lstStyle>
            <a:lvl1pPr algn="r" defTabSz="927100" eaLnBrk="0" hangingPunct="0">
              <a:defRPr sz="1200"/>
            </a:lvl1pPr>
          </a:lstStyle>
          <a:p>
            <a:endParaRPr lang="en-US"/>
          </a:p>
        </p:txBody>
      </p:sp>
      <p:sp>
        <p:nvSpPr>
          <p:cNvPr id="2052" name="Rectangle 4"/>
          <p:cNvSpPr>
            <a:spLocks noGrp="1" noRot="1" noChangeAspect="1" noChangeArrowheads="1"/>
          </p:cNvSpPr>
          <p:nvPr>
            <p:ph type="sldImg" idx="2"/>
          </p:nvPr>
        </p:nvSpPr>
        <p:spPr bwMode="auto">
          <a:xfrm>
            <a:off x="1152525" y="696913"/>
            <a:ext cx="4641850" cy="3481387"/>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5513" y="4410075"/>
            <a:ext cx="5095875" cy="4176713"/>
          </a:xfrm>
          <a:prstGeom prst="rect">
            <a:avLst/>
          </a:prstGeom>
          <a:noFill/>
          <a:ln w="9525">
            <a:noFill/>
            <a:miter lim="800000"/>
            <a:headEnd/>
            <a:tailEnd/>
          </a:ln>
          <a:effectLst/>
        </p:spPr>
        <p:txBody>
          <a:bodyPr vert="horz" wrap="square" lIns="93382" tIns="46692" rIns="93382" bIns="4669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0" y="8820150"/>
            <a:ext cx="3009900" cy="463550"/>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defTabSz="927100" eaLnBrk="0" hangingPunct="0">
              <a:defRPr sz="1200"/>
            </a:lvl1pPr>
          </a:lstStyle>
          <a:p>
            <a:endParaRPr lang="en-US"/>
          </a:p>
        </p:txBody>
      </p:sp>
      <p:sp>
        <p:nvSpPr>
          <p:cNvPr id="2055" name="Rectangle 7"/>
          <p:cNvSpPr>
            <a:spLocks noGrp="1" noChangeArrowheads="1"/>
          </p:cNvSpPr>
          <p:nvPr>
            <p:ph type="sldNum" sz="quarter" idx="5"/>
          </p:nvPr>
        </p:nvSpPr>
        <p:spPr bwMode="auto">
          <a:xfrm>
            <a:off x="3937000" y="8820150"/>
            <a:ext cx="3009900" cy="463550"/>
          </a:xfrm>
          <a:prstGeom prst="rect">
            <a:avLst/>
          </a:prstGeom>
          <a:noFill/>
          <a:ln w="9525">
            <a:noFill/>
            <a:miter lim="800000"/>
            <a:headEnd/>
            <a:tailEnd/>
          </a:ln>
          <a:effectLst/>
        </p:spPr>
        <p:txBody>
          <a:bodyPr vert="horz" wrap="square" lIns="19321" tIns="0" rIns="19321" bIns="0" numCol="1" anchor="b" anchorCtr="0" compatLnSpc="1">
            <a:prstTxWarp prst="textNoShape">
              <a:avLst/>
            </a:prstTxWarp>
          </a:bodyPr>
          <a:lstStyle>
            <a:lvl1pPr algn="r" defTabSz="927100" eaLnBrk="0" hangingPunct="0">
              <a:defRPr sz="1200"/>
            </a:lvl1pPr>
          </a:lstStyle>
          <a:p>
            <a:fld id="{F8D9DB28-13B6-41A4-BD1E-5D641027BFFD}" type="slidenum">
              <a:rPr lang="en-US"/>
              <a:pPr/>
              <a:t>‹#›</a:t>
            </a:fld>
            <a:endParaRPr lang="en-US"/>
          </a:p>
        </p:txBody>
      </p:sp>
    </p:spTree>
    <p:extLst>
      <p:ext uri="{BB962C8B-B14F-4D97-AF65-F5344CB8AC3E}">
        <p14:creationId xmlns:p14="http://schemas.microsoft.com/office/powerpoint/2010/main" val="481684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89" name="Rectangle 17"/>
          <p:cNvSpPr>
            <a:spLocks noGrp="1" noChangeArrowheads="1"/>
          </p:cNvSpPr>
          <p:nvPr>
            <p:ph type="ctrTitle" sz="quarter"/>
          </p:nvPr>
        </p:nvSpPr>
        <p:spPr>
          <a:xfrm>
            <a:off x="1371600" y="1371600"/>
            <a:ext cx="6477000" cy="1905000"/>
          </a:xfrm>
        </p:spPr>
        <p:txBody>
          <a:bodyPr anchor="b"/>
          <a:lstStyle>
            <a:lvl1pPr algn="ctr">
              <a:lnSpc>
                <a:spcPct val="100000"/>
              </a:lnSpc>
              <a:defRPr sz="4400"/>
            </a:lvl1pPr>
          </a:lstStyle>
          <a:p>
            <a:r>
              <a:rPr lang="en-US"/>
              <a:t>Master title </a:t>
            </a:r>
          </a:p>
        </p:txBody>
      </p:sp>
      <p:sp>
        <p:nvSpPr>
          <p:cNvPr id="3090" name="Rectangle 18"/>
          <p:cNvSpPr>
            <a:spLocks noGrp="1" noChangeArrowheads="1"/>
          </p:cNvSpPr>
          <p:nvPr>
            <p:ph type="subTitle" sz="quarter" idx="1"/>
          </p:nvPr>
        </p:nvSpPr>
        <p:spPr>
          <a:xfrm>
            <a:off x="1371600" y="3352800"/>
            <a:ext cx="6477000" cy="457200"/>
          </a:xfrm>
          <a:ln w="12700"/>
        </p:spPr>
        <p:txBody>
          <a:bodyPr lIns="91440" tIns="0" rIns="91440" bIns="0"/>
          <a:lstStyle>
            <a:lvl1pPr marL="0" indent="0" algn="ctr">
              <a:spcBef>
                <a:spcPct val="0"/>
              </a:spcBef>
              <a:buClrTx/>
              <a:buFontTx/>
              <a:buNone/>
              <a:defRPr/>
            </a:lvl1pPr>
          </a:lstStyle>
          <a:p>
            <a:r>
              <a:rPr lang="en-US"/>
              <a:t>Subtitle</a:t>
            </a:r>
          </a:p>
        </p:txBody>
      </p:sp>
      <p:sp>
        <p:nvSpPr>
          <p:cNvPr id="3101" name="Rectangle 29"/>
          <p:cNvSpPr>
            <a:spLocks noGrp="1" noChangeArrowheads="1"/>
          </p:cNvSpPr>
          <p:nvPr>
            <p:ph type="dt" sz="half" idx="2"/>
          </p:nvPr>
        </p:nvSpPr>
        <p:spPr/>
        <p:txBody>
          <a:bodyPr/>
          <a:lstStyle>
            <a:lvl1pPr>
              <a:defRPr/>
            </a:lvl1pPr>
          </a:lstStyle>
          <a:p>
            <a:endParaRPr lang="en-US"/>
          </a:p>
        </p:txBody>
      </p:sp>
      <p:sp>
        <p:nvSpPr>
          <p:cNvPr id="3102" name="Rectangle 30"/>
          <p:cNvSpPr>
            <a:spLocks noGrp="1" noChangeArrowheads="1"/>
          </p:cNvSpPr>
          <p:nvPr>
            <p:ph type="ftr" sz="quarter" idx="3"/>
          </p:nvPr>
        </p:nvSpPr>
        <p:spPr/>
        <p:txBody>
          <a:bodyPr/>
          <a:lstStyle>
            <a:lvl1pPr>
              <a:defRPr/>
            </a:lvl1pPr>
          </a:lstStyle>
          <a:p>
            <a:endParaRPr lang="en-US"/>
          </a:p>
        </p:txBody>
      </p:sp>
      <p:sp>
        <p:nvSpPr>
          <p:cNvPr id="3103" name="Rectangle 31"/>
          <p:cNvSpPr>
            <a:spLocks noGrp="1" noChangeArrowheads="1"/>
          </p:cNvSpPr>
          <p:nvPr>
            <p:ph type="sldNum" sz="quarter" idx="4"/>
          </p:nvPr>
        </p:nvSpPr>
        <p:spPr/>
        <p:txBody>
          <a:bodyPr/>
          <a:lstStyle>
            <a:lvl1pPr>
              <a:defRPr/>
            </a:lvl1pPr>
          </a:lstStyle>
          <a:p>
            <a:fld id="{D187F3BD-7E15-44C4-A9EF-046E40E7EF23}" type="slidenum">
              <a:rPr lang="en-US"/>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fade">
                                      <p:cBhvr>
                                        <p:cTn id="7" dur="2000"/>
                                        <p:tgtEl>
                                          <p:spTgt spid="308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90">
                                            <p:txEl>
                                              <p:pRg st="0" end="0"/>
                                            </p:txEl>
                                          </p:spTgt>
                                        </p:tgtEl>
                                        <p:attrNameLst>
                                          <p:attrName>style.visibility</p:attrName>
                                        </p:attrNameLst>
                                      </p:cBhvr>
                                      <p:to>
                                        <p:strVal val="visible"/>
                                      </p:to>
                                    </p:set>
                                    <p:animEffect transition="in" filter="fade">
                                      <p:cBhvr>
                                        <p:cTn id="12" dur="2000"/>
                                        <p:tgtEl>
                                          <p:spTgt spid="3090">
                                            <p:txEl>
                                              <p:pRg st="0" end="0"/>
                                            </p:txEl>
                                          </p:spTgt>
                                        </p:tgtEl>
                                      </p:cBhvr>
                                    </p:animEffect>
                                  </p:childTnLst>
                                  <p:subTnLst>
                                    <p:animClr clrSpc="rgb" dir="cw">
                                      <p:cBhvr override="childStyle">
                                        <p:cTn dur="1" fill="hold" display="0" masterRel="nextClick" afterEffect="1"/>
                                        <p:tgtEl>
                                          <p:spTgt spid="3090">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9" grpId="0"/>
      <p:bldP spid="3090" grpId="0" build="p">
        <p:tmplLst>
          <p:tmpl lvl="1">
            <p:tnLst>
              <p:par>
                <p:cTn presetID="10" presetClass="entr" presetSubtype="0" fill="hold" nodeType="clickEffect">
                  <p:stCondLst>
                    <p:cond delay="0"/>
                  </p:stCondLst>
                  <p:childTnLst>
                    <p:set>
                      <p:cBhvr>
                        <p:cTn dur="1" fill="hold">
                          <p:stCondLst>
                            <p:cond delay="0"/>
                          </p:stCondLst>
                        </p:cTn>
                        <p:tgtEl>
                          <p:spTgt spid="3090"/>
                        </p:tgtEl>
                        <p:attrNameLst>
                          <p:attrName>style.visibility</p:attrName>
                        </p:attrNameLst>
                      </p:cBhvr>
                      <p:to>
                        <p:strVal val="visible"/>
                      </p:to>
                    </p:set>
                    <p:animEffect transition="in" filter="fade">
                      <p:cBhvr>
                        <p:cTn dur="2000"/>
                        <p:tgtEl>
                          <p:spTgt spid="3090"/>
                        </p:tgtEl>
                      </p:cBhvr>
                    </p:animEffect>
                  </p:childTnLst>
                  <p:subTnLst>
                    <p:animClr clrSpc="rgb" dir="cw">
                      <p:cBhvr override="childStyle">
                        <p:cTn dur="1" fill="hold" display="0" masterRel="nextClick" afterEffect="1"/>
                        <p:tgtEl>
                          <p:spTgt spid="3090"/>
                        </p:tgtEl>
                        <p:attrNameLst>
                          <p:attrName>ppt_c</p:attrName>
                        </p:attrNameLst>
                      </p:cBhvr>
                      <p:to>
                        <a:schemeClr val="bg2"/>
                      </p:to>
                    </p:animClr>
                  </p:sub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0EB355-EB54-4E90-82E1-8ECE8F708D3C}"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24600" y="819150"/>
            <a:ext cx="1447800" cy="4819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81200" y="819150"/>
            <a:ext cx="4191000" cy="4819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EF01CF-A47A-48D8-BF79-24507A88C865}"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819150"/>
            <a:ext cx="57912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981200" y="1752600"/>
            <a:ext cx="2819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28194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248400"/>
            <a:ext cx="2667000" cy="3048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3886200" cy="304800"/>
          </a:xfrm>
        </p:spPr>
        <p:txBody>
          <a:bodyPr/>
          <a:lstStyle>
            <a:lvl1pPr>
              <a:defRPr/>
            </a:lvl1pPr>
          </a:lstStyle>
          <a:p>
            <a:endParaRPr lang="en-US"/>
          </a:p>
        </p:txBody>
      </p:sp>
      <p:sp>
        <p:nvSpPr>
          <p:cNvPr id="7" name="Slide Number Placeholder 6"/>
          <p:cNvSpPr>
            <a:spLocks noGrp="1"/>
          </p:cNvSpPr>
          <p:nvPr>
            <p:ph type="sldNum" sz="quarter" idx="12"/>
          </p:nvPr>
        </p:nvSpPr>
        <p:spPr>
          <a:xfrm>
            <a:off x="7543800" y="6248400"/>
            <a:ext cx="685800" cy="304800"/>
          </a:xfrm>
        </p:spPr>
        <p:txBody>
          <a:bodyPr/>
          <a:lstStyle>
            <a:lvl1pPr>
              <a:defRPr/>
            </a:lvl1pPr>
          </a:lstStyle>
          <a:p>
            <a:fld id="{5877EA79-07E1-4D69-B7EF-8D5B88D9B566}"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21B719-7A0A-4812-8409-DD58C2897156}"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A522B3A-7811-4998-BF77-5C3D050DBF5D}"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81200" y="1752600"/>
            <a:ext cx="2819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53000" y="1752600"/>
            <a:ext cx="28194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2BC61AC-394A-4FBF-BCC8-E78F1BE89E41}"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A32A037-40ED-405A-B833-A6E3E0615A8F}"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50B830F-B5C3-431A-B72B-1E51401B8829}"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9F9FC20-6892-4F5B-B3DE-F9F719CB5D95}"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67C0291-D7BD-4CC9-AF04-CEDEC50D319E}"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68F49C-481B-42D6-A911-1C8C7D644D93}"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1981200" y="819150"/>
            <a:ext cx="5791200" cy="533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1981200" y="1752600"/>
            <a:ext cx="5791200" cy="3886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 name="Rectangle 24"/>
          <p:cNvSpPr>
            <a:spLocks noGrp="1" noChangeArrowheads="1"/>
          </p:cNvSpPr>
          <p:nvPr>
            <p:ph type="dt" sz="half" idx="2"/>
          </p:nvPr>
        </p:nvSpPr>
        <p:spPr bwMode="auto">
          <a:xfrm>
            <a:off x="838200" y="6248400"/>
            <a:ext cx="26670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000">
                <a:solidFill>
                  <a:schemeClr val="bg1"/>
                </a:solidFill>
                <a:latin typeface="+mn-lt"/>
              </a:defRPr>
            </a:lvl1pPr>
          </a:lstStyle>
          <a:p>
            <a:endParaRPr lang="en-US"/>
          </a:p>
        </p:txBody>
      </p:sp>
      <p:sp>
        <p:nvSpPr>
          <p:cNvPr id="1049" name="Rectangle 25"/>
          <p:cNvSpPr>
            <a:spLocks noGrp="1" noChangeArrowheads="1"/>
          </p:cNvSpPr>
          <p:nvPr>
            <p:ph type="ftr" sz="quarter" idx="3"/>
          </p:nvPr>
        </p:nvSpPr>
        <p:spPr bwMode="auto">
          <a:xfrm>
            <a:off x="3581400" y="6248400"/>
            <a:ext cx="3886200" cy="304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defRPr sz="1000">
                <a:solidFill>
                  <a:schemeClr val="bg1"/>
                </a:solidFill>
                <a:latin typeface="+mn-lt"/>
              </a:defRPr>
            </a:lvl1pPr>
          </a:lstStyle>
          <a:p>
            <a:endParaRPr lang="en-US"/>
          </a:p>
        </p:txBody>
      </p:sp>
      <p:sp>
        <p:nvSpPr>
          <p:cNvPr id="1050" name="Rectangle 26"/>
          <p:cNvSpPr>
            <a:spLocks noGrp="1" noChangeArrowheads="1"/>
          </p:cNvSpPr>
          <p:nvPr>
            <p:ph type="sldNum" sz="quarter" idx="4"/>
          </p:nvPr>
        </p:nvSpPr>
        <p:spPr bwMode="auto">
          <a:xfrm>
            <a:off x="7543800" y="6248400"/>
            <a:ext cx="685800" cy="304800"/>
          </a:xfrm>
          <a:prstGeom prst="rect">
            <a:avLst/>
          </a:prstGeom>
          <a:noFill/>
          <a:ln w="9525">
            <a:noFill/>
            <a:miter lim="800000"/>
            <a:headEnd/>
            <a:tailEnd/>
          </a:ln>
          <a:effectLst/>
        </p:spPr>
        <p:txBody>
          <a:bodyPr vert="horz" wrap="none" lIns="92075" tIns="46038" rIns="92075" bIns="46038" numCol="1" anchor="b" anchorCtr="0" compatLnSpc="1">
            <a:prstTxWarp prst="textNoShape">
              <a:avLst/>
            </a:prstTxWarp>
          </a:bodyPr>
          <a:lstStyle>
            <a:lvl1pPr algn="r">
              <a:defRPr sz="1000">
                <a:solidFill>
                  <a:schemeClr val="bg1"/>
                </a:solidFill>
                <a:latin typeface="+mn-lt"/>
              </a:defRPr>
            </a:lvl1pPr>
          </a:lstStyle>
          <a:p>
            <a:fld id="{72D4D22C-4807-4101-BA02-C08027A86C4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8">
                                            <p:txEl>
                                              <p:pRg st="0" end="0"/>
                                            </p:txEl>
                                          </p:spTgt>
                                        </p:tgtEl>
                                        <p:attrNameLst>
                                          <p:attrName>style.visibility</p:attrName>
                                        </p:attrNameLst>
                                      </p:cBhvr>
                                      <p:to>
                                        <p:strVal val="visible"/>
                                      </p:to>
                                    </p:set>
                                    <p:animEffect transition="in" filter="fade">
                                      <p:cBhvr>
                                        <p:cTn id="12" dur="2000"/>
                                        <p:tgtEl>
                                          <p:spTgt spid="1028">
                                            <p:txEl>
                                              <p:pRg st="0" end="0"/>
                                            </p:txEl>
                                          </p:spTgt>
                                        </p:tgtEl>
                                      </p:cBhvr>
                                    </p:animEffect>
                                  </p:childTnLst>
                                  <p:subTnLst>
                                    <p:animClr clrSpc="rgb" dir="cw">
                                      <p:cBhvr override="childStyle">
                                        <p:cTn dur="1" fill="hold" display="0" masterRel="nextClick" afterEffect="1"/>
                                        <p:tgtEl>
                                          <p:spTgt spid="1028">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1028">
                                            <p:txEl>
                                              <p:pRg st="1" end="1"/>
                                            </p:txEl>
                                          </p:spTgt>
                                        </p:tgtEl>
                                        <p:attrNameLst>
                                          <p:attrName>style.visibility</p:attrName>
                                        </p:attrNameLst>
                                      </p:cBhvr>
                                      <p:to>
                                        <p:strVal val="visible"/>
                                      </p:to>
                                    </p:set>
                                    <p:animEffect transition="in" filter="fade">
                                      <p:cBhvr>
                                        <p:cTn id="15" dur="2000"/>
                                        <p:tgtEl>
                                          <p:spTgt spid="1028">
                                            <p:txEl>
                                              <p:pRg st="1" end="1"/>
                                            </p:txEl>
                                          </p:spTgt>
                                        </p:tgtEl>
                                      </p:cBhvr>
                                    </p:animEffect>
                                  </p:childTnLst>
                                  <p:subTnLst>
                                    <p:animClr clrSpc="rgb" dir="cw">
                                      <p:cBhvr override="childStyle">
                                        <p:cTn dur="1" fill="hold" display="0" masterRel="nextClick" afterEffect="1"/>
                                        <p:tgtEl>
                                          <p:spTgt spid="1028">
                                            <p:txEl>
                                              <p:pRg st="1" end="1"/>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1028">
                                            <p:txEl>
                                              <p:pRg st="2" end="2"/>
                                            </p:txEl>
                                          </p:spTgt>
                                        </p:tgtEl>
                                        <p:attrNameLst>
                                          <p:attrName>style.visibility</p:attrName>
                                        </p:attrNameLst>
                                      </p:cBhvr>
                                      <p:to>
                                        <p:strVal val="visible"/>
                                      </p:to>
                                    </p:set>
                                    <p:animEffect transition="in" filter="fade">
                                      <p:cBhvr>
                                        <p:cTn id="18" dur="2000"/>
                                        <p:tgtEl>
                                          <p:spTgt spid="1028">
                                            <p:txEl>
                                              <p:pRg st="2" end="2"/>
                                            </p:txEl>
                                          </p:spTgt>
                                        </p:tgtEl>
                                      </p:cBhvr>
                                    </p:animEffect>
                                  </p:childTnLst>
                                  <p:subTnLst>
                                    <p:animClr clrSpc="rgb" dir="cw">
                                      <p:cBhvr override="childStyle">
                                        <p:cTn dur="1" fill="hold" display="0" masterRel="nextClick" afterEffect="1"/>
                                        <p:tgtEl>
                                          <p:spTgt spid="1028">
                                            <p:txEl>
                                              <p:pRg st="2" end="2"/>
                                            </p:txEl>
                                          </p:spTgt>
                                        </p:tgtEl>
                                        <p:attrNameLst>
                                          <p:attrName>ppt_c</p:attrName>
                                        </p:attrNameLst>
                                      </p:cBhvr>
                                      <p:to>
                                        <a:schemeClr val="bg2"/>
                                      </p:to>
                                    </p:animClr>
                                  </p:subTnLst>
                                </p:cTn>
                              </p:par>
                              <p:par>
                                <p:cTn id="19" presetID="10" presetClass="entr" presetSubtype="0" fill="hold" grpId="0" nodeType="withEffect">
                                  <p:stCondLst>
                                    <p:cond delay="0"/>
                                  </p:stCondLst>
                                  <p:childTnLst>
                                    <p:set>
                                      <p:cBhvr>
                                        <p:cTn id="20" dur="1" fill="hold">
                                          <p:stCondLst>
                                            <p:cond delay="0"/>
                                          </p:stCondLst>
                                        </p:cTn>
                                        <p:tgtEl>
                                          <p:spTgt spid="1028">
                                            <p:txEl>
                                              <p:pRg st="3" end="3"/>
                                            </p:txEl>
                                          </p:spTgt>
                                        </p:tgtEl>
                                        <p:attrNameLst>
                                          <p:attrName>style.visibility</p:attrName>
                                        </p:attrNameLst>
                                      </p:cBhvr>
                                      <p:to>
                                        <p:strVal val="visible"/>
                                      </p:to>
                                    </p:set>
                                    <p:animEffect transition="in" filter="fade">
                                      <p:cBhvr>
                                        <p:cTn id="21" dur="2000"/>
                                        <p:tgtEl>
                                          <p:spTgt spid="1028">
                                            <p:txEl>
                                              <p:pRg st="3" end="3"/>
                                            </p:txEl>
                                          </p:spTgt>
                                        </p:tgtEl>
                                      </p:cBhvr>
                                    </p:animEffect>
                                  </p:childTnLst>
                                  <p:subTnLst>
                                    <p:animClr clrSpc="rgb" dir="cw">
                                      <p:cBhvr override="childStyle">
                                        <p:cTn dur="1" fill="hold" display="0" masterRel="nextClick" afterEffect="1"/>
                                        <p:tgtEl>
                                          <p:spTgt spid="1028">
                                            <p:txEl>
                                              <p:pRg st="3" end="3"/>
                                            </p:txEl>
                                          </p:spTgt>
                                        </p:tgtEl>
                                        <p:attrNameLst>
                                          <p:attrName>ppt_c</p:attrName>
                                        </p:attrNameLst>
                                      </p:cBhvr>
                                      <p:to>
                                        <a:schemeClr val="bg2"/>
                                      </p:to>
                                    </p:animClr>
                                  </p:subTnLst>
                                </p:cTn>
                              </p:par>
                              <p:par>
                                <p:cTn id="22" presetID="10" presetClass="entr" presetSubtype="0" fill="hold" grpId="0" nodeType="withEffect">
                                  <p:stCondLst>
                                    <p:cond delay="0"/>
                                  </p:stCondLst>
                                  <p:childTnLst>
                                    <p:set>
                                      <p:cBhvr>
                                        <p:cTn id="23" dur="1" fill="hold">
                                          <p:stCondLst>
                                            <p:cond delay="0"/>
                                          </p:stCondLst>
                                        </p:cTn>
                                        <p:tgtEl>
                                          <p:spTgt spid="1028">
                                            <p:txEl>
                                              <p:pRg st="4" end="4"/>
                                            </p:txEl>
                                          </p:spTgt>
                                        </p:tgtEl>
                                        <p:attrNameLst>
                                          <p:attrName>style.visibility</p:attrName>
                                        </p:attrNameLst>
                                      </p:cBhvr>
                                      <p:to>
                                        <p:strVal val="visible"/>
                                      </p:to>
                                    </p:set>
                                    <p:animEffect transition="in" filter="fade">
                                      <p:cBhvr>
                                        <p:cTn id="24" dur="2000"/>
                                        <p:tgtEl>
                                          <p:spTgt spid="1028">
                                            <p:txEl>
                                              <p:pRg st="4" end="4"/>
                                            </p:txEl>
                                          </p:spTgt>
                                        </p:tgtEl>
                                      </p:cBhvr>
                                    </p:animEffect>
                                  </p:childTnLst>
                                  <p:subTnLst>
                                    <p:animClr clrSpc="rgb" dir="cw">
                                      <p:cBhvr override="childStyle">
                                        <p:cTn dur="1" fill="hold" display="0" masterRel="nextClick" afterEffect="1"/>
                                        <p:tgtEl>
                                          <p:spTgt spid="1028">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1028" grpId="0" build="p">
        <p:tmplLst>
          <p:tmpl lvl="1">
            <p:tnLst>
              <p:par>
                <p:cTn presetID="10" presetClass="entr" presetSubtype="0" fill="hold" nodeType="click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028"/>
                        </p:tgtEl>
                        <p:attrNameLst>
                          <p:attrName>style.visibility</p:attrName>
                        </p:attrNameLst>
                      </p:cBhvr>
                      <p:to>
                        <p:strVal val="visible"/>
                      </p:to>
                    </p:set>
                    <p:animEffect transition="in" filter="fade">
                      <p:cBhvr>
                        <p:cTn dur="2000"/>
                        <p:tgtEl>
                          <p:spTgt spid="1028"/>
                        </p:tgtEl>
                      </p:cBhvr>
                    </p:animEffect>
                  </p:childTnLst>
                  <p:subTnLst>
                    <p:animClr clrSpc="rgb" dir="cw">
                      <p:cBhvr override="childStyle">
                        <p:cTn dur="1" fill="hold" display="0" masterRel="nextClick" afterEffect="1"/>
                        <p:tgtEl>
                          <p:spTgt spid="1028"/>
                        </p:tgtEl>
                        <p:attrNameLst>
                          <p:attrName>ppt_c</p:attrName>
                        </p:attrNameLst>
                      </p:cBhvr>
                      <p:to>
                        <a:schemeClr val="bg2"/>
                      </p:to>
                    </p:animClr>
                  </p:subTnLst>
                </p:cTn>
              </p:par>
            </p:tnLst>
          </p:tmpl>
        </p:tmplLst>
      </p:bldP>
    </p:bldLst>
  </p:timing>
  <p:txStyles>
    <p:titleStyle>
      <a:lvl1pPr algn="l" rtl="0" fontAlgn="base">
        <a:lnSpc>
          <a:spcPct val="90000"/>
        </a:lnSpc>
        <a:spcBef>
          <a:spcPct val="0"/>
        </a:spcBef>
        <a:spcAft>
          <a:spcPct val="0"/>
        </a:spcAft>
        <a:defRPr sz="2400" b="1">
          <a:solidFill>
            <a:schemeClr val="bg1"/>
          </a:solidFill>
          <a:latin typeface="+mj-lt"/>
          <a:ea typeface="+mj-ea"/>
          <a:cs typeface="+mj-cs"/>
        </a:defRPr>
      </a:lvl1pPr>
      <a:lvl2pPr algn="l" rtl="0" fontAlgn="base">
        <a:lnSpc>
          <a:spcPct val="90000"/>
        </a:lnSpc>
        <a:spcBef>
          <a:spcPct val="0"/>
        </a:spcBef>
        <a:spcAft>
          <a:spcPct val="0"/>
        </a:spcAft>
        <a:defRPr sz="2400" b="1">
          <a:solidFill>
            <a:schemeClr val="bg1"/>
          </a:solidFill>
          <a:latin typeface="Century Gothic" pitchFamily="34" charset="0"/>
        </a:defRPr>
      </a:lvl2pPr>
      <a:lvl3pPr algn="l" rtl="0" fontAlgn="base">
        <a:lnSpc>
          <a:spcPct val="90000"/>
        </a:lnSpc>
        <a:spcBef>
          <a:spcPct val="0"/>
        </a:spcBef>
        <a:spcAft>
          <a:spcPct val="0"/>
        </a:spcAft>
        <a:defRPr sz="2400" b="1">
          <a:solidFill>
            <a:schemeClr val="bg1"/>
          </a:solidFill>
          <a:latin typeface="Century Gothic" pitchFamily="34" charset="0"/>
        </a:defRPr>
      </a:lvl3pPr>
      <a:lvl4pPr algn="l" rtl="0" fontAlgn="base">
        <a:lnSpc>
          <a:spcPct val="90000"/>
        </a:lnSpc>
        <a:spcBef>
          <a:spcPct val="0"/>
        </a:spcBef>
        <a:spcAft>
          <a:spcPct val="0"/>
        </a:spcAft>
        <a:defRPr sz="2400" b="1">
          <a:solidFill>
            <a:schemeClr val="bg1"/>
          </a:solidFill>
          <a:latin typeface="Century Gothic" pitchFamily="34" charset="0"/>
        </a:defRPr>
      </a:lvl4pPr>
      <a:lvl5pPr algn="l" rtl="0" fontAlgn="base">
        <a:lnSpc>
          <a:spcPct val="90000"/>
        </a:lnSpc>
        <a:spcBef>
          <a:spcPct val="0"/>
        </a:spcBef>
        <a:spcAft>
          <a:spcPct val="0"/>
        </a:spcAft>
        <a:defRPr sz="2400" b="1">
          <a:solidFill>
            <a:schemeClr val="bg1"/>
          </a:solidFill>
          <a:latin typeface="Century Gothic" pitchFamily="34" charset="0"/>
        </a:defRPr>
      </a:lvl5pPr>
      <a:lvl6pPr marL="457200" algn="l" rtl="0" fontAlgn="base">
        <a:lnSpc>
          <a:spcPct val="90000"/>
        </a:lnSpc>
        <a:spcBef>
          <a:spcPct val="0"/>
        </a:spcBef>
        <a:spcAft>
          <a:spcPct val="0"/>
        </a:spcAft>
        <a:defRPr sz="2400" b="1">
          <a:solidFill>
            <a:schemeClr val="bg1"/>
          </a:solidFill>
          <a:latin typeface="Century Gothic" pitchFamily="34" charset="0"/>
        </a:defRPr>
      </a:lvl6pPr>
      <a:lvl7pPr marL="914400" algn="l" rtl="0" fontAlgn="base">
        <a:lnSpc>
          <a:spcPct val="90000"/>
        </a:lnSpc>
        <a:spcBef>
          <a:spcPct val="0"/>
        </a:spcBef>
        <a:spcAft>
          <a:spcPct val="0"/>
        </a:spcAft>
        <a:defRPr sz="2400" b="1">
          <a:solidFill>
            <a:schemeClr val="bg1"/>
          </a:solidFill>
          <a:latin typeface="Century Gothic" pitchFamily="34" charset="0"/>
        </a:defRPr>
      </a:lvl7pPr>
      <a:lvl8pPr marL="1371600" algn="l" rtl="0" fontAlgn="base">
        <a:lnSpc>
          <a:spcPct val="90000"/>
        </a:lnSpc>
        <a:spcBef>
          <a:spcPct val="0"/>
        </a:spcBef>
        <a:spcAft>
          <a:spcPct val="0"/>
        </a:spcAft>
        <a:defRPr sz="2400" b="1">
          <a:solidFill>
            <a:schemeClr val="bg1"/>
          </a:solidFill>
          <a:latin typeface="Century Gothic" pitchFamily="34" charset="0"/>
        </a:defRPr>
      </a:lvl8pPr>
      <a:lvl9pPr marL="1828800" algn="l" rtl="0" fontAlgn="base">
        <a:lnSpc>
          <a:spcPct val="90000"/>
        </a:lnSpc>
        <a:spcBef>
          <a:spcPct val="0"/>
        </a:spcBef>
        <a:spcAft>
          <a:spcPct val="0"/>
        </a:spcAft>
        <a:defRPr sz="2400" b="1">
          <a:solidFill>
            <a:schemeClr val="bg1"/>
          </a:solidFill>
          <a:latin typeface="Century Gothic" pitchFamily="34" charset="0"/>
        </a:defRPr>
      </a:lvl9pPr>
    </p:titleStyle>
    <p:bodyStyle>
      <a:lvl1pPr marL="342900" indent="-342900" algn="l" rtl="0" fontAlgn="base">
        <a:spcBef>
          <a:spcPct val="50000"/>
        </a:spcBef>
        <a:spcAft>
          <a:spcPct val="0"/>
        </a:spcAft>
        <a:buClr>
          <a:schemeClr val="bg1"/>
        </a:buClr>
        <a:buChar char="•"/>
        <a:defRPr sz="2400">
          <a:solidFill>
            <a:schemeClr val="bg1"/>
          </a:solidFill>
          <a:latin typeface="+mn-lt"/>
          <a:ea typeface="+mn-ea"/>
          <a:cs typeface="+mn-cs"/>
        </a:defRPr>
      </a:lvl1pPr>
      <a:lvl2pPr marL="742950" indent="-285750" algn="l" rtl="0" fontAlgn="base">
        <a:spcBef>
          <a:spcPct val="20000"/>
        </a:spcBef>
        <a:spcAft>
          <a:spcPct val="0"/>
        </a:spcAft>
        <a:buClr>
          <a:schemeClr val="bg1"/>
        </a:buClr>
        <a:buChar char="•"/>
        <a:defRPr sz="2200">
          <a:solidFill>
            <a:schemeClr val="bg1"/>
          </a:solidFill>
          <a:latin typeface="+mn-lt"/>
        </a:defRPr>
      </a:lvl2pPr>
      <a:lvl3pPr marL="1085850" indent="-228600" algn="l" rtl="0" fontAlgn="base">
        <a:spcBef>
          <a:spcPct val="20000"/>
        </a:spcBef>
        <a:spcAft>
          <a:spcPct val="0"/>
        </a:spcAft>
        <a:buClr>
          <a:schemeClr val="bg1"/>
        </a:buClr>
        <a:buChar char="•"/>
        <a:defRPr sz="2000">
          <a:solidFill>
            <a:schemeClr val="bg1"/>
          </a:solidFill>
          <a:latin typeface="+mn-lt"/>
        </a:defRPr>
      </a:lvl3pPr>
      <a:lvl4pPr marL="1428750" indent="-228600" algn="l" rtl="0" fontAlgn="base">
        <a:spcBef>
          <a:spcPct val="20000"/>
        </a:spcBef>
        <a:spcAft>
          <a:spcPct val="0"/>
        </a:spcAft>
        <a:buClr>
          <a:schemeClr val="bg1"/>
        </a:buClr>
        <a:buChar char="•"/>
        <a:defRPr>
          <a:solidFill>
            <a:schemeClr val="bg1"/>
          </a:solidFill>
          <a:latin typeface="+mn-lt"/>
        </a:defRPr>
      </a:lvl4pPr>
      <a:lvl5pPr marL="1771650" indent="-228600" algn="l" rtl="0" fontAlgn="base">
        <a:spcBef>
          <a:spcPct val="20000"/>
        </a:spcBef>
        <a:spcAft>
          <a:spcPct val="0"/>
        </a:spcAft>
        <a:buClr>
          <a:schemeClr val="bg1"/>
        </a:buClr>
        <a:buChar char="•"/>
        <a:defRPr sz="1600">
          <a:solidFill>
            <a:schemeClr val="bg1"/>
          </a:solidFill>
          <a:latin typeface="+mn-lt"/>
        </a:defRPr>
      </a:lvl5pPr>
      <a:lvl6pPr marL="2228850" indent="-228600" algn="l" rtl="0" fontAlgn="base">
        <a:spcBef>
          <a:spcPct val="20000"/>
        </a:spcBef>
        <a:spcAft>
          <a:spcPct val="0"/>
        </a:spcAft>
        <a:buClr>
          <a:schemeClr val="bg1"/>
        </a:buClr>
        <a:buChar char="•"/>
        <a:defRPr sz="1600">
          <a:solidFill>
            <a:schemeClr val="bg1"/>
          </a:solidFill>
          <a:latin typeface="+mn-lt"/>
        </a:defRPr>
      </a:lvl6pPr>
      <a:lvl7pPr marL="2686050" indent="-228600" algn="l" rtl="0" fontAlgn="base">
        <a:spcBef>
          <a:spcPct val="20000"/>
        </a:spcBef>
        <a:spcAft>
          <a:spcPct val="0"/>
        </a:spcAft>
        <a:buClr>
          <a:schemeClr val="bg1"/>
        </a:buClr>
        <a:buChar char="•"/>
        <a:defRPr sz="1600">
          <a:solidFill>
            <a:schemeClr val="bg1"/>
          </a:solidFill>
          <a:latin typeface="+mn-lt"/>
        </a:defRPr>
      </a:lvl7pPr>
      <a:lvl8pPr marL="3143250" indent="-228600" algn="l" rtl="0" fontAlgn="base">
        <a:spcBef>
          <a:spcPct val="20000"/>
        </a:spcBef>
        <a:spcAft>
          <a:spcPct val="0"/>
        </a:spcAft>
        <a:buClr>
          <a:schemeClr val="bg1"/>
        </a:buClr>
        <a:buChar char="•"/>
        <a:defRPr sz="1600">
          <a:solidFill>
            <a:schemeClr val="bg1"/>
          </a:solidFill>
          <a:latin typeface="+mn-lt"/>
        </a:defRPr>
      </a:lvl8pPr>
      <a:lvl9pPr marL="3600450" indent="-228600" algn="l" rtl="0" fontAlgn="base">
        <a:spcBef>
          <a:spcPct val="20000"/>
        </a:spcBef>
        <a:spcAft>
          <a:spcPct val="0"/>
        </a:spcAft>
        <a:buClr>
          <a:schemeClr val="bg1"/>
        </a:buClr>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berkshiretheatre.org/gallery/HS07/LindaHamilton?full=1"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9" name="Rectangle 33"/>
          <p:cNvSpPr>
            <a:spLocks noGrp="1" noChangeArrowheads="1"/>
          </p:cNvSpPr>
          <p:nvPr>
            <p:ph type="ctrTitle"/>
          </p:nvPr>
        </p:nvSpPr>
        <p:spPr/>
        <p:txBody>
          <a:bodyPr/>
          <a:lstStyle/>
          <a:p>
            <a:r>
              <a:rPr lang="en-US" sz="6600" dirty="0" smtClean="0"/>
              <a:t>They’re Crazy!!!</a:t>
            </a:r>
            <a:endParaRPr lang="en-US" sz="6600" dirty="0"/>
          </a:p>
        </p:txBody>
      </p:sp>
      <p:sp>
        <p:nvSpPr>
          <p:cNvPr id="4131" name="Rectangle 35"/>
          <p:cNvSpPr>
            <a:spLocks noGrp="1" noChangeArrowheads="1"/>
          </p:cNvSpPr>
          <p:nvPr>
            <p:ph type="subTitle" idx="1"/>
          </p:nvPr>
        </p:nvSpPr>
        <p:spPr/>
        <p:txBody>
          <a:bodyPr/>
          <a:lstStyle/>
          <a:p>
            <a:pPr>
              <a:lnSpc>
                <a:spcPct val="90000"/>
              </a:lnSpc>
            </a:pPr>
            <a:r>
              <a:rPr lang="en-US" sz="1800" b="1" u="sng"/>
              <a:t>Understanding &amp; Combating the Stigma of Mental Illness</a:t>
            </a:r>
          </a:p>
        </p:txBody>
      </p:sp>
      <p:sp>
        <p:nvSpPr>
          <p:cNvPr id="4132" name="Text Box 36"/>
          <p:cNvSpPr txBox="1">
            <a:spLocks noChangeArrowheads="1"/>
          </p:cNvSpPr>
          <p:nvPr/>
        </p:nvSpPr>
        <p:spPr bwMode="auto">
          <a:xfrm>
            <a:off x="3276600" y="4572000"/>
            <a:ext cx="4953000" cy="1558925"/>
          </a:xfrm>
          <a:prstGeom prst="rect">
            <a:avLst/>
          </a:prstGeom>
          <a:noFill/>
          <a:ln w="9525">
            <a:noFill/>
            <a:miter lim="800000"/>
            <a:headEnd/>
            <a:tailEnd/>
          </a:ln>
          <a:effectLst/>
        </p:spPr>
        <p:txBody>
          <a:bodyPr>
            <a:spAutoFit/>
          </a:bodyPr>
          <a:lstStyle/>
          <a:p>
            <a:pPr algn="r"/>
            <a:r>
              <a:rPr lang="en-US" sz="1600" b="1" i="1">
                <a:solidFill>
                  <a:schemeClr val="tx2"/>
                </a:solidFill>
                <a:latin typeface="Garamond" pitchFamily="18" charset="0"/>
              </a:rPr>
              <a:t>John E. Landers, Ph.D.</a:t>
            </a:r>
          </a:p>
          <a:p>
            <a:pPr algn="r"/>
            <a:r>
              <a:rPr lang="en-US" sz="1600" b="1" i="1">
                <a:solidFill>
                  <a:schemeClr val="tx2"/>
                </a:solidFill>
                <a:latin typeface="Garamond" pitchFamily="18" charset="0"/>
              </a:rPr>
              <a:t>Assistant Hospital Administrator</a:t>
            </a:r>
          </a:p>
          <a:p>
            <a:pPr algn="r"/>
            <a:r>
              <a:rPr lang="en-US" sz="1600" b="1" i="1">
                <a:solidFill>
                  <a:schemeClr val="tx2"/>
                </a:solidFill>
                <a:latin typeface="Garamond" pitchFamily="18" charset="0"/>
              </a:rPr>
              <a:t>State Hospital South</a:t>
            </a:r>
          </a:p>
          <a:p>
            <a:pPr algn="r"/>
            <a:r>
              <a:rPr lang="en-US" sz="1600" b="1" i="1">
                <a:solidFill>
                  <a:schemeClr val="tx2"/>
                </a:solidFill>
                <a:latin typeface="Garamond" pitchFamily="18" charset="0"/>
              </a:rPr>
              <a:t>Department of Health and Welfare</a:t>
            </a:r>
          </a:p>
          <a:p>
            <a:pPr algn="r"/>
            <a:r>
              <a:rPr lang="en-US" sz="1600" b="1" i="1">
                <a:solidFill>
                  <a:schemeClr val="tx2"/>
                </a:solidFill>
                <a:latin typeface="Garamond" pitchFamily="18" charset="0"/>
              </a:rPr>
              <a:t>office 208-785-8430  cell 208-690-9515</a:t>
            </a:r>
          </a:p>
          <a:p>
            <a:pPr algn="r"/>
            <a:r>
              <a:rPr lang="en-US" sz="1600" b="1" i="1">
                <a:solidFill>
                  <a:schemeClr val="accent2"/>
                </a:solidFill>
                <a:latin typeface="Garamond" pitchFamily="18" charset="0"/>
              </a:rPr>
              <a:t>landersj@dhw.idaho.gov</a:t>
            </a:r>
            <a:endParaRPr lang="en-US" sz="1600" i="1">
              <a:solidFill>
                <a:schemeClr val="accent2"/>
              </a:solidFill>
              <a:latin typeface="Garamond" pitchFamily="18"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000"/>
              <a:t>Famously Mentally Ill - Ludwig van Beethoven</a:t>
            </a:r>
          </a:p>
        </p:txBody>
      </p:sp>
      <p:sp>
        <p:nvSpPr>
          <p:cNvPr id="44035" name="Rectangle 3"/>
          <p:cNvSpPr>
            <a:spLocks noGrp="1" noChangeArrowheads="1"/>
          </p:cNvSpPr>
          <p:nvPr>
            <p:ph type="body" sz="half" idx="1"/>
          </p:nvPr>
        </p:nvSpPr>
        <p:spPr/>
        <p:txBody>
          <a:bodyPr/>
          <a:lstStyle/>
          <a:p>
            <a:pPr marL="0" indent="0">
              <a:lnSpc>
                <a:spcPct val="90000"/>
              </a:lnSpc>
              <a:buFontTx/>
              <a:buNone/>
            </a:pPr>
            <a:r>
              <a:rPr lang="en-US" sz="1800"/>
              <a:t>Had bipolar disorder.  His “manic” episodes seemed to fuel his creativity.  He wrote his most famous works during times of torment, loneliness, and suffering psychotic delusions. He medicated himself with the only drugs available in that day to bring some relief –opium and alcohol- and died from the effects of liver disease.</a:t>
            </a:r>
          </a:p>
        </p:txBody>
      </p:sp>
      <p:pic>
        <p:nvPicPr>
          <p:cNvPr id="44038" name="Picture 6" descr="Beethoven_Hornemann"/>
          <p:cNvPicPr>
            <a:picLocks noGrp="1" noChangeAspect="1" noChangeArrowheads="1"/>
          </p:cNvPicPr>
          <p:nvPr>
            <p:ph sz="half" idx="2"/>
          </p:nvPr>
        </p:nvPicPr>
        <p:blipFill>
          <a:blip r:embed="rId2"/>
          <a:srcRect/>
          <a:stretch>
            <a:fillRect/>
          </a:stretch>
        </p:blipFill>
        <p:spPr>
          <a:xfrm>
            <a:off x="4876800" y="1905000"/>
            <a:ext cx="3076575" cy="3505200"/>
          </a:xfrm>
          <a:noFill/>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2000"/>
              <a:t>Famously Mentally Ill - Abraham Lincoln</a:t>
            </a:r>
          </a:p>
        </p:txBody>
      </p:sp>
      <p:sp>
        <p:nvSpPr>
          <p:cNvPr id="45059" name="Rectangle 3"/>
          <p:cNvSpPr>
            <a:spLocks noGrp="1" noChangeArrowheads="1"/>
          </p:cNvSpPr>
          <p:nvPr>
            <p:ph type="body" sz="half" idx="1"/>
          </p:nvPr>
        </p:nvSpPr>
        <p:spPr/>
        <p:txBody>
          <a:bodyPr/>
          <a:lstStyle/>
          <a:p>
            <a:pPr marL="0" indent="0">
              <a:buFontTx/>
              <a:buNone/>
            </a:pPr>
            <a:r>
              <a:rPr lang="en-US" sz="2000"/>
              <a:t>Suffered from severe and debilitating and on occasion suicidal depressions. “A tendency to melancholy” Lincoln once wrote in a letter to a friend, “...let it be observed, is a misfortune, not a fault.”</a:t>
            </a:r>
          </a:p>
        </p:txBody>
      </p:sp>
      <p:pic>
        <p:nvPicPr>
          <p:cNvPr id="45065" name="Picture 9" descr="abraham-lincoln"/>
          <p:cNvPicPr>
            <a:picLocks noGrp="1" noChangeAspect="1" noChangeArrowheads="1"/>
          </p:cNvPicPr>
          <p:nvPr>
            <p:ph sz="half" idx="2"/>
          </p:nvPr>
        </p:nvPicPr>
        <p:blipFill>
          <a:blip r:embed="rId2"/>
          <a:srcRect/>
          <a:stretch>
            <a:fillRect/>
          </a:stretch>
        </p:blipFill>
        <p:spPr>
          <a:xfrm>
            <a:off x="4953000" y="1797050"/>
            <a:ext cx="2819400" cy="3797300"/>
          </a:xfrm>
          <a:noFill/>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000"/>
              <a:t>Famously Mentally Ill - Vincent Van Gogh</a:t>
            </a:r>
          </a:p>
        </p:txBody>
      </p:sp>
      <p:sp>
        <p:nvSpPr>
          <p:cNvPr id="46083" name="Rectangle 3"/>
          <p:cNvSpPr>
            <a:spLocks noGrp="1" noChangeArrowheads="1"/>
          </p:cNvSpPr>
          <p:nvPr>
            <p:ph type="body" sz="half" idx="1"/>
          </p:nvPr>
        </p:nvSpPr>
        <p:spPr/>
        <p:txBody>
          <a:bodyPr/>
          <a:lstStyle/>
          <a:p>
            <a:pPr marL="0" indent="0">
              <a:buFontTx/>
              <a:buNone/>
            </a:pPr>
            <a:r>
              <a:rPr lang="en-US" sz="2000"/>
              <a:t>From recorded information it seems clear that he suffered from bipolar disorder with profound “highs” and “lows.” He committed suicide at age 37.</a:t>
            </a:r>
          </a:p>
        </p:txBody>
      </p:sp>
      <p:pic>
        <p:nvPicPr>
          <p:cNvPr id="46086" name="Picture 6" descr="vincent-van-gogh-photograph2"/>
          <p:cNvPicPr>
            <a:picLocks noGrp="1" noChangeAspect="1" noChangeArrowheads="1"/>
          </p:cNvPicPr>
          <p:nvPr>
            <p:ph sz="half" idx="2"/>
          </p:nvPr>
        </p:nvPicPr>
        <p:blipFill>
          <a:blip r:embed="rId2"/>
          <a:srcRect/>
          <a:stretch>
            <a:fillRect/>
          </a:stretch>
        </p:blipFill>
        <p:spPr>
          <a:xfrm>
            <a:off x="4972050" y="1857375"/>
            <a:ext cx="2781300" cy="3676650"/>
          </a:xfrm>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000"/>
              <a:t>Famously Mentally Ill - Winston Churchill</a:t>
            </a:r>
          </a:p>
        </p:txBody>
      </p:sp>
      <p:sp>
        <p:nvSpPr>
          <p:cNvPr id="47107" name="Rectangle 3"/>
          <p:cNvSpPr>
            <a:spLocks noGrp="1" noChangeArrowheads="1"/>
          </p:cNvSpPr>
          <p:nvPr>
            <p:ph type="body" sz="half" idx="1"/>
          </p:nvPr>
        </p:nvSpPr>
        <p:spPr/>
        <p:txBody>
          <a:bodyPr/>
          <a:lstStyle/>
          <a:p>
            <a:pPr marL="0" indent="0">
              <a:buFontTx/>
              <a:buNone/>
            </a:pPr>
            <a:r>
              <a:rPr lang="en-US" sz="2000"/>
              <a:t>He told in his own writings of suffering from “black dog,” Churchill’s term for severe and serious depression. Less often talked about are his writings of how he often self-medicated with alcohol to deal with these times.</a:t>
            </a:r>
          </a:p>
        </p:txBody>
      </p:sp>
      <p:pic>
        <p:nvPicPr>
          <p:cNvPr id="47110" name="Picture 6" descr="7535-004-99D14F9B"/>
          <p:cNvPicPr>
            <a:picLocks noGrp="1" noChangeAspect="1" noChangeArrowheads="1"/>
          </p:cNvPicPr>
          <p:nvPr>
            <p:ph sz="half" idx="2"/>
          </p:nvPr>
        </p:nvPicPr>
        <p:blipFill>
          <a:blip r:embed="rId2"/>
          <a:srcRect/>
          <a:stretch>
            <a:fillRect/>
          </a:stretch>
        </p:blipFill>
        <p:spPr>
          <a:xfrm>
            <a:off x="4953000" y="2055813"/>
            <a:ext cx="2819400" cy="3278187"/>
          </a:xfrm>
          <a:noFill/>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Famously Mentally Ill - Jane Pauley</a:t>
            </a:r>
          </a:p>
        </p:txBody>
      </p:sp>
      <p:sp>
        <p:nvSpPr>
          <p:cNvPr id="48131" name="Rectangle 3"/>
          <p:cNvSpPr>
            <a:spLocks noGrp="1" noChangeArrowheads="1"/>
          </p:cNvSpPr>
          <p:nvPr>
            <p:ph type="body" sz="half" idx="1"/>
          </p:nvPr>
        </p:nvSpPr>
        <p:spPr/>
        <p:txBody>
          <a:bodyPr/>
          <a:lstStyle/>
          <a:p>
            <a:pPr marL="0" indent="0">
              <a:buFontTx/>
              <a:buNone/>
            </a:pPr>
            <a:r>
              <a:rPr lang="en-US" sz="2000"/>
              <a:t>NBC news broadcaster, since the age of 25, she talks candidly about her bipolar illness in her book, “Skywriting: A Life Out of the Blue.”</a:t>
            </a:r>
          </a:p>
        </p:txBody>
      </p:sp>
      <p:pic>
        <p:nvPicPr>
          <p:cNvPr id="48134" name="Picture 6" descr="03-126f"/>
          <p:cNvPicPr>
            <a:picLocks noGrp="1" noChangeAspect="1" noChangeArrowheads="1"/>
          </p:cNvPicPr>
          <p:nvPr>
            <p:ph sz="half" idx="2"/>
          </p:nvPr>
        </p:nvPicPr>
        <p:blipFill>
          <a:blip r:embed="rId2"/>
          <a:srcRect/>
          <a:stretch>
            <a:fillRect/>
          </a:stretch>
        </p:blipFill>
        <p:spPr>
          <a:xfrm>
            <a:off x="4953000" y="1955800"/>
            <a:ext cx="2819400" cy="3479800"/>
          </a:xfrm>
          <a:noFill/>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Famously Mentally Ill - Linda Hamilton</a:t>
            </a:r>
          </a:p>
        </p:txBody>
      </p:sp>
      <p:sp>
        <p:nvSpPr>
          <p:cNvPr id="52227" name="Rectangle 3"/>
          <p:cNvSpPr>
            <a:spLocks noGrp="1" noChangeArrowheads="1"/>
          </p:cNvSpPr>
          <p:nvPr>
            <p:ph type="body" sz="half" idx="1"/>
          </p:nvPr>
        </p:nvSpPr>
        <p:spPr/>
        <p:txBody>
          <a:bodyPr/>
          <a:lstStyle/>
          <a:p>
            <a:pPr marL="0" indent="0">
              <a:buFontTx/>
              <a:buNone/>
            </a:pPr>
            <a:r>
              <a:rPr lang="en-US" sz="2000"/>
              <a:t>Actress, well known for her part with Arnold Schwarzenegger in "The Terminator" has gone public with her diagnosis of bi-polar disorder diagnosed at a young age.</a:t>
            </a:r>
          </a:p>
        </p:txBody>
      </p:sp>
      <p:pic>
        <p:nvPicPr>
          <p:cNvPr id="52230" name="Picture 6" descr="Linda Hamilton">
            <a:hlinkClick r:id="rId2"/>
          </p:cNvPr>
          <p:cNvPicPr>
            <a:picLocks noGrp="1" noChangeAspect="1" noChangeArrowheads="1"/>
          </p:cNvPicPr>
          <p:nvPr>
            <p:ph sz="half" idx="2"/>
          </p:nvPr>
        </p:nvPicPr>
        <p:blipFill>
          <a:blip r:embed="rId3"/>
          <a:srcRect/>
          <a:stretch>
            <a:fillRect/>
          </a:stretch>
        </p:blipFill>
        <p:spPr>
          <a:xfrm>
            <a:off x="4953000" y="1912938"/>
            <a:ext cx="2819400" cy="3565525"/>
          </a:xfrm>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Famously Mentally Ill – John Nash</a:t>
            </a:r>
          </a:p>
        </p:txBody>
      </p:sp>
      <p:sp>
        <p:nvSpPr>
          <p:cNvPr id="53251" name="Rectangle 3"/>
          <p:cNvSpPr>
            <a:spLocks noGrp="1" noChangeArrowheads="1"/>
          </p:cNvSpPr>
          <p:nvPr>
            <p:ph type="body" sz="half" idx="1"/>
          </p:nvPr>
        </p:nvSpPr>
        <p:spPr/>
        <p:txBody>
          <a:bodyPr/>
          <a:lstStyle/>
          <a:p>
            <a:pPr marL="0" indent="0">
              <a:buFontTx/>
              <a:buNone/>
            </a:pPr>
            <a:r>
              <a:rPr lang="en-US" sz="2000"/>
              <a:t>Nobel Prize Winner in mathematics, he has faced a lifelong battle with schizophrenia.  His struggle was well documented in the book and movie, "A Beautiful Mind."</a:t>
            </a:r>
          </a:p>
        </p:txBody>
      </p:sp>
      <p:pic>
        <p:nvPicPr>
          <p:cNvPr id="53254" name="Picture 6" descr="john-nash"/>
          <p:cNvPicPr>
            <a:picLocks noGrp="1" noChangeAspect="1" noChangeArrowheads="1"/>
          </p:cNvPicPr>
          <p:nvPr>
            <p:ph sz="half" idx="2"/>
          </p:nvPr>
        </p:nvPicPr>
        <p:blipFill>
          <a:blip r:embed="rId2"/>
          <a:srcRect/>
          <a:stretch>
            <a:fillRect/>
          </a:stretch>
        </p:blipFill>
        <p:spPr>
          <a:xfrm>
            <a:off x="4953000" y="1752600"/>
            <a:ext cx="2882900" cy="3200400"/>
          </a:xfrm>
          <a:noFill/>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Famously Mentally Ill - Lionel Aldridge</a:t>
            </a:r>
          </a:p>
        </p:txBody>
      </p:sp>
      <p:sp>
        <p:nvSpPr>
          <p:cNvPr id="54275" name="Rectangle 3"/>
          <p:cNvSpPr>
            <a:spLocks noGrp="1" noChangeArrowheads="1"/>
          </p:cNvSpPr>
          <p:nvPr>
            <p:ph type="body" sz="half" idx="1"/>
          </p:nvPr>
        </p:nvSpPr>
        <p:spPr/>
        <p:txBody>
          <a:bodyPr/>
          <a:lstStyle/>
          <a:p>
            <a:pPr marL="0" indent="0">
              <a:buFontTx/>
              <a:buNone/>
            </a:pPr>
            <a:r>
              <a:rPr lang="en-US" sz="1800"/>
              <a:t>A football player for the Green Bay Packers during the 1960's, he developed paranoid schizophrenia and was homeless for 2½ years.  He is in active treatment and states that he is completely symptom free.  He is a public speaker and advocate for the mentally ill.</a:t>
            </a:r>
          </a:p>
        </p:txBody>
      </p:sp>
      <p:pic>
        <p:nvPicPr>
          <p:cNvPr id="54278" name="Picture 6" descr="_41502126_greenbaystonyfisher30_feature"/>
          <p:cNvPicPr>
            <a:picLocks noGrp="1" noChangeAspect="1" noChangeArrowheads="1"/>
          </p:cNvPicPr>
          <p:nvPr>
            <p:ph sz="half" idx="2"/>
          </p:nvPr>
        </p:nvPicPr>
        <p:blipFill>
          <a:blip r:embed="rId2"/>
          <a:srcRect/>
          <a:stretch>
            <a:fillRect/>
          </a:stretch>
        </p:blipFill>
        <p:spPr>
          <a:xfrm>
            <a:off x="4800600" y="2532063"/>
            <a:ext cx="3276600" cy="2224087"/>
          </a:xfrm>
          <a:noFill/>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t>Famously Mentally Ill - Ruth Graham</a:t>
            </a:r>
          </a:p>
        </p:txBody>
      </p:sp>
      <p:sp>
        <p:nvSpPr>
          <p:cNvPr id="55299" name="Rectangle 3"/>
          <p:cNvSpPr>
            <a:spLocks noGrp="1" noChangeArrowheads="1"/>
          </p:cNvSpPr>
          <p:nvPr>
            <p:ph type="body" sz="half" idx="1"/>
          </p:nvPr>
        </p:nvSpPr>
        <p:spPr/>
        <p:txBody>
          <a:bodyPr/>
          <a:lstStyle/>
          <a:p>
            <a:pPr marL="0" indent="0">
              <a:buFontTx/>
              <a:buNone/>
            </a:pPr>
            <a:r>
              <a:rPr lang="en-US" sz="2000"/>
              <a:t>Daughter of Billy Graham, she writes about her many years of suffering with depression, drugs, eating disorders and thoughts of suicide in her 2004 book, “In Every Pew Sits A Broken Heart.”</a:t>
            </a:r>
          </a:p>
        </p:txBody>
      </p:sp>
      <p:pic>
        <p:nvPicPr>
          <p:cNvPr id="55302" name="Picture 6" descr="ruth_graham_author_photo"/>
          <p:cNvPicPr>
            <a:picLocks noGrp="1" noChangeAspect="1" noChangeArrowheads="1"/>
          </p:cNvPicPr>
          <p:nvPr>
            <p:ph sz="half" idx="2"/>
          </p:nvPr>
        </p:nvPicPr>
        <p:blipFill>
          <a:blip r:embed="rId2"/>
          <a:srcRect/>
          <a:stretch>
            <a:fillRect/>
          </a:stretch>
        </p:blipFill>
        <p:spPr>
          <a:xfrm>
            <a:off x="5122863" y="1828800"/>
            <a:ext cx="2713037" cy="3505200"/>
          </a:xfrm>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Famously Mentally Ill – Brooke Shields</a:t>
            </a:r>
          </a:p>
        </p:txBody>
      </p:sp>
      <p:sp>
        <p:nvSpPr>
          <p:cNvPr id="56323" name="Rectangle 3"/>
          <p:cNvSpPr>
            <a:spLocks noGrp="1" noChangeArrowheads="1"/>
          </p:cNvSpPr>
          <p:nvPr>
            <p:ph type="body" sz="half" idx="1"/>
          </p:nvPr>
        </p:nvSpPr>
        <p:spPr/>
        <p:txBody>
          <a:bodyPr/>
          <a:lstStyle/>
          <a:p>
            <a:pPr marL="0" indent="0">
              <a:lnSpc>
                <a:spcPct val="90000"/>
              </a:lnSpc>
              <a:buFontTx/>
              <a:buNone/>
            </a:pPr>
            <a:r>
              <a:rPr lang="en-US" sz="2000"/>
              <a:t>She talked about her disabling Post Partum Depression in her book, “Down Came the Rain: My Journey Through Postpartum Depression.” She admits that she had difficulty bonding with her baby and later thought of hurting it and even killing herself.</a:t>
            </a:r>
          </a:p>
        </p:txBody>
      </p:sp>
      <p:graphicFrame>
        <p:nvGraphicFramePr>
          <p:cNvPr id="56329" name="Object 9"/>
          <p:cNvGraphicFramePr>
            <a:graphicFrameLocks noGrp="1" noChangeAspect="1"/>
          </p:cNvGraphicFramePr>
          <p:nvPr>
            <p:ph sz="half" idx="2"/>
          </p:nvPr>
        </p:nvGraphicFramePr>
        <p:xfrm>
          <a:off x="4953000" y="1981200"/>
          <a:ext cx="3059113" cy="3179763"/>
        </p:xfrm>
        <a:graphic>
          <a:graphicData uri="http://schemas.openxmlformats.org/presentationml/2006/ole">
            <mc:AlternateContent xmlns:mc="http://schemas.openxmlformats.org/markup-compatibility/2006">
              <mc:Choice xmlns:v="urn:schemas-microsoft-com:vml" Requires="v">
                <p:oleObj spid="_x0000_s56330" name="Photo Editor Photo" r:id="rId3" imgW="3400900" imgH="3533333" progId="MSPhotoEd.3">
                  <p:embed/>
                </p:oleObj>
              </mc:Choice>
              <mc:Fallback>
                <p:oleObj name="Photo Editor Photo" r:id="rId3" imgW="3400900" imgH="3533333" progId="MSPhotoEd.3">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81200"/>
                        <a:ext cx="3059113" cy="31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Areas of Discussion</a:t>
            </a:r>
          </a:p>
        </p:txBody>
      </p:sp>
      <p:sp>
        <p:nvSpPr>
          <p:cNvPr id="26627" name="Rectangle 3"/>
          <p:cNvSpPr>
            <a:spLocks noGrp="1" noChangeArrowheads="1"/>
          </p:cNvSpPr>
          <p:nvPr>
            <p:ph type="body" idx="1"/>
          </p:nvPr>
        </p:nvSpPr>
        <p:spPr/>
        <p:txBody>
          <a:bodyPr/>
          <a:lstStyle/>
          <a:p>
            <a:r>
              <a:rPr lang="en-US"/>
              <a:t>Stigmatization</a:t>
            </a:r>
          </a:p>
          <a:p>
            <a:r>
              <a:rPr lang="en-US"/>
              <a:t>The stigma mental illness</a:t>
            </a:r>
          </a:p>
          <a:p>
            <a:r>
              <a:rPr lang="en-US"/>
              <a:t>Why we stereotype and stigmatize</a:t>
            </a:r>
          </a:p>
          <a:p>
            <a:r>
              <a:rPr lang="en-US"/>
              <a:t>Suffering is normal, not happiness</a:t>
            </a:r>
          </a:p>
          <a:p>
            <a:r>
              <a:rPr lang="en-US"/>
              <a:t>We is they</a:t>
            </a:r>
          </a:p>
          <a:p>
            <a:r>
              <a:rPr lang="en-US"/>
              <a:t>Being mindful of our attitudes</a:t>
            </a:r>
          </a:p>
          <a:p>
            <a:r>
              <a:rPr lang="en-US"/>
              <a:t>Acting based on our values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Famously Mentally Ill - Others</a:t>
            </a:r>
          </a:p>
        </p:txBody>
      </p:sp>
      <p:sp>
        <p:nvSpPr>
          <p:cNvPr id="57349" name="Rectangle 5"/>
          <p:cNvSpPr>
            <a:spLocks noGrp="1" noChangeArrowheads="1"/>
          </p:cNvSpPr>
          <p:nvPr>
            <p:ph type="body" sz="half" idx="1"/>
          </p:nvPr>
        </p:nvSpPr>
        <p:spPr/>
        <p:txBody>
          <a:bodyPr/>
          <a:lstStyle/>
          <a:p>
            <a:pPr>
              <a:lnSpc>
                <a:spcPct val="80000"/>
              </a:lnSpc>
            </a:pPr>
            <a:r>
              <a:rPr lang="en-US" sz="1200"/>
              <a:t>Leo Tolstoy, author</a:t>
            </a:r>
          </a:p>
          <a:p>
            <a:pPr>
              <a:lnSpc>
                <a:spcPct val="80000"/>
              </a:lnSpc>
            </a:pPr>
            <a:r>
              <a:rPr lang="en-US" sz="1200"/>
              <a:t>Charles Dickens, author</a:t>
            </a:r>
          </a:p>
          <a:p>
            <a:pPr>
              <a:lnSpc>
                <a:spcPct val="80000"/>
              </a:lnSpc>
            </a:pPr>
            <a:r>
              <a:rPr lang="en-US" sz="1200"/>
              <a:t>John Keats, poet</a:t>
            </a:r>
          </a:p>
          <a:p>
            <a:pPr>
              <a:lnSpc>
                <a:spcPct val="80000"/>
              </a:lnSpc>
            </a:pPr>
            <a:r>
              <a:rPr lang="en-US" sz="1200"/>
              <a:t>Michelangelo, artist</a:t>
            </a:r>
          </a:p>
          <a:p>
            <a:pPr>
              <a:lnSpc>
                <a:spcPct val="80000"/>
              </a:lnSpc>
            </a:pPr>
            <a:r>
              <a:rPr lang="en-US" sz="1200"/>
              <a:t>Bette Midler, entertainer</a:t>
            </a:r>
          </a:p>
          <a:p>
            <a:pPr>
              <a:lnSpc>
                <a:spcPct val="80000"/>
              </a:lnSpc>
            </a:pPr>
            <a:r>
              <a:rPr lang="en-US" sz="1200"/>
              <a:t>Charles Schultz, cartoonist</a:t>
            </a:r>
          </a:p>
          <a:p>
            <a:pPr>
              <a:lnSpc>
                <a:spcPct val="80000"/>
              </a:lnSpc>
            </a:pPr>
            <a:r>
              <a:rPr lang="en-US" sz="1200"/>
              <a:t>Dick Clark, entertainer</a:t>
            </a:r>
          </a:p>
          <a:p>
            <a:pPr>
              <a:lnSpc>
                <a:spcPct val="80000"/>
              </a:lnSpc>
            </a:pPr>
            <a:r>
              <a:rPr lang="en-US" sz="1200"/>
              <a:t>Irving Berlin, composer</a:t>
            </a:r>
          </a:p>
          <a:p>
            <a:pPr>
              <a:lnSpc>
                <a:spcPct val="80000"/>
              </a:lnSpc>
            </a:pPr>
            <a:r>
              <a:rPr lang="en-US" sz="1200"/>
              <a:t>Rosemary Clooney, singer</a:t>
            </a:r>
          </a:p>
          <a:p>
            <a:pPr>
              <a:lnSpc>
                <a:spcPct val="80000"/>
              </a:lnSpc>
            </a:pPr>
            <a:r>
              <a:rPr lang="en-US" sz="1200"/>
              <a:t>Jimmy Piersall, baseball player. Boston Red Sox</a:t>
            </a:r>
          </a:p>
          <a:p>
            <a:pPr>
              <a:lnSpc>
                <a:spcPct val="80000"/>
              </a:lnSpc>
            </a:pPr>
            <a:r>
              <a:rPr lang="en-US" sz="1200"/>
              <a:t>Burgess Meredith, actor</a:t>
            </a:r>
          </a:p>
          <a:p>
            <a:pPr>
              <a:lnSpc>
                <a:spcPct val="80000"/>
              </a:lnSpc>
            </a:pPr>
            <a:r>
              <a:rPr lang="en-US" sz="1200"/>
              <a:t>Peter Illyich Tchaikovsky, composer</a:t>
            </a:r>
          </a:p>
        </p:txBody>
      </p:sp>
      <p:sp>
        <p:nvSpPr>
          <p:cNvPr id="57350" name="Rectangle 6"/>
          <p:cNvSpPr>
            <a:spLocks noGrp="1" noChangeArrowheads="1"/>
          </p:cNvSpPr>
          <p:nvPr>
            <p:ph type="body" sz="half" idx="2"/>
          </p:nvPr>
        </p:nvSpPr>
        <p:spPr/>
        <p:txBody>
          <a:bodyPr/>
          <a:lstStyle/>
          <a:p>
            <a:pPr>
              <a:lnSpc>
                <a:spcPct val="80000"/>
              </a:lnSpc>
            </a:pPr>
            <a:r>
              <a:rPr lang="en-US" sz="1200"/>
              <a:t>Charlie Pride, singer</a:t>
            </a:r>
          </a:p>
          <a:p>
            <a:pPr>
              <a:lnSpc>
                <a:spcPct val="80000"/>
              </a:lnSpc>
            </a:pPr>
            <a:r>
              <a:rPr lang="en-US" sz="1200"/>
              <a:t>Sylvia Plath, poet and novelist</a:t>
            </a:r>
          </a:p>
          <a:p>
            <a:pPr>
              <a:lnSpc>
                <a:spcPct val="80000"/>
              </a:lnSpc>
            </a:pPr>
            <a:r>
              <a:rPr lang="en-US" sz="1200"/>
              <a:t>Janet Jackson, singer</a:t>
            </a:r>
          </a:p>
          <a:p>
            <a:pPr>
              <a:lnSpc>
                <a:spcPct val="80000"/>
              </a:lnSpc>
            </a:pPr>
            <a:r>
              <a:rPr lang="en-US" sz="1200"/>
              <a:t>Patty Duke, actress</a:t>
            </a:r>
          </a:p>
          <a:p>
            <a:pPr>
              <a:lnSpc>
                <a:spcPct val="80000"/>
              </a:lnSpc>
            </a:pPr>
            <a:r>
              <a:rPr lang="en-US" sz="1200"/>
              <a:t>Roseanne Barr, comedian</a:t>
            </a:r>
          </a:p>
          <a:p>
            <a:pPr>
              <a:lnSpc>
                <a:spcPct val="80000"/>
              </a:lnSpc>
            </a:pPr>
            <a:r>
              <a:rPr lang="en-US" sz="1200"/>
              <a:t>Marlon Brando, actor</a:t>
            </a:r>
          </a:p>
          <a:p>
            <a:pPr>
              <a:lnSpc>
                <a:spcPct val="80000"/>
              </a:lnSpc>
            </a:pPr>
            <a:r>
              <a:rPr lang="en-US" sz="1200"/>
              <a:t>Maurice Bernard, actor</a:t>
            </a:r>
          </a:p>
          <a:p>
            <a:pPr>
              <a:lnSpc>
                <a:spcPct val="80000"/>
              </a:lnSpc>
            </a:pPr>
            <a:r>
              <a:rPr lang="en-US" sz="1200"/>
              <a:t>Buzz Aldrin, astronaut</a:t>
            </a:r>
          </a:p>
          <a:p>
            <a:pPr>
              <a:lnSpc>
                <a:spcPct val="80000"/>
              </a:lnSpc>
            </a:pPr>
            <a:r>
              <a:rPr lang="en-US" sz="1200"/>
              <a:t>Margot Kidder, actress</a:t>
            </a:r>
          </a:p>
          <a:p>
            <a:pPr>
              <a:lnSpc>
                <a:spcPct val="80000"/>
              </a:lnSpc>
            </a:pPr>
            <a:r>
              <a:rPr lang="en-US" sz="1200"/>
              <a:t>Jonathon Winters, comedian</a:t>
            </a:r>
          </a:p>
          <a:p>
            <a:pPr>
              <a:lnSpc>
                <a:spcPct val="80000"/>
              </a:lnSpc>
            </a:pPr>
            <a:r>
              <a:rPr lang="en-US" sz="1200"/>
              <a:t>Pat Conroy, author</a:t>
            </a:r>
          </a:p>
          <a:p>
            <a:pPr>
              <a:lnSpc>
                <a:spcPct val="80000"/>
              </a:lnSpc>
            </a:pPr>
            <a:r>
              <a:rPr lang="en-US" sz="1200"/>
              <a:t>Ernest Hemingway, author</a:t>
            </a:r>
          </a:p>
          <a:p>
            <a:pPr>
              <a:lnSpc>
                <a:spcPct val="80000"/>
              </a:lnSpc>
            </a:pPr>
            <a:r>
              <a:rPr lang="en-US" sz="1200"/>
              <a:t>Tennessee Williams, playwright</a:t>
            </a:r>
          </a:p>
          <a:p>
            <a:pPr>
              <a:lnSpc>
                <a:spcPct val="80000"/>
              </a:lnSpc>
            </a:pPr>
            <a:endParaRPr lang="en-US" sz="120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Why do we Stigmatize?</a:t>
            </a:r>
          </a:p>
        </p:txBody>
      </p:sp>
      <p:sp>
        <p:nvSpPr>
          <p:cNvPr id="61443" name="Rectangle 3"/>
          <p:cNvSpPr>
            <a:spLocks noGrp="1" noChangeArrowheads="1"/>
          </p:cNvSpPr>
          <p:nvPr>
            <p:ph type="body" sz="half" idx="1"/>
          </p:nvPr>
        </p:nvSpPr>
        <p:spPr>
          <a:xfrm>
            <a:off x="1981200" y="1752600"/>
            <a:ext cx="2819400" cy="4343400"/>
          </a:xfrm>
        </p:spPr>
        <p:txBody>
          <a:bodyPr/>
          <a:lstStyle/>
          <a:p>
            <a:pPr>
              <a:lnSpc>
                <a:spcPct val="90000"/>
              </a:lnSpc>
            </a:pPr>
            <a:r>
              <a:rPr lang="en-US" sz="1600"/>
              <a:t>Categorizing, labeling, comparing, and evaluating events is a natural linguistic process</a:t>
            </a:r>
          </a:p>
          <a:p>
            <a:pPr>
              <a:lnSpc>
                <a:spcPct val="90000"/>
              </a:lnSpc>
            </a:pPr>
            <a:r>
              <a:rPr lang="en-US" sz="1600"/>
              <a:t>We all do it!!!, But it is BAD!</a:t>
            </a:r>
          </a:p>
          <a:p>
            <a:pPr>
              <a:lnSpc>
                <a:spcPct val="90000"/>
              </a:lnSpc>
            </a:pPr>
            <a:r>
              <a:rPr lang="en-US" sz="1600"/>
              <a:t>So after this discussion I would like everyone here to stop having those stigmatizing thoughts</a:t>
            </a:r>
          </a:p>
          <a:p>
            <a:pPr>
              <a:lnSpc>
                <a:spcPct val="90000"/>
              </a:lnSpc>
            </a:pPr>
            <a:r>
              <a:rPr lang="en-US" sz="1600"/>
              <a:t>Don’t think about chocolate cake!</a:t>
            </a:r>
          </a:p>
          <a:p>
            <a:pPr>
              <a:lnSpc>
                <a:spcPct val="90000"/>
              </a:lnSpc>
            </a:pPr>
            <a:r>
              <a:rPr lang="en-US" sz="1600"/>
              <a:t>What are the numbers?</a:t>
            </a:r>
          </a:p>
        </p:txBody>
      </p:sp>
      <p:pic>
        <p:nvPicPr>
          <p:cNvPr id="61446" name="Picture 6" descr="bad-guy-743910"/>
          <p:cNvPicPr>
            <a:picLocks noGrp="1" noChangeAspect="1" noChangeArrowheads="1"/>
          </p:cNvPicPr>
          <p:nvPr>
            <p:ph sz="half" idx="2"/>
          </p:nvPr>
        </p:nvPicPr>
        <p:blipFill>
          <a:blip r:embed="rId2"/>
          <a:srcRect/>
          <a:stretch>
            <a:fillRect/>
          </a:stretch>
        </p:blipFill>
        <p:spPr>
          <a:xfrm>
            <a:off x="5367338" y="2166938"/>
            <a:ext cx="1990725" cy="3057525"/>
          </a:xfrm>
          <a:noFill/>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t>Happiness is not normal</a:t>
            </a:r>
          </a:p>
        </p:txBody>
      </p:sp>
      <p:sp>
        <p:nvSpPr>
          <p:cNvPr id="64515" name="Rectangle 3"/>
          <p:cNvSpPr>
            <a:spLocks noGrp="1" noChangeArrowheads="1"/>
          </p:cNvSpPr>
          <p:nvPr>
            <p:ph type="body" idx="1"/>
          </p:nvPr>
        </p:nvSpPr>
        <p:spPr/>
        <p:txBody>
          <a:bodyPr/>
          <a:lstStyle/>
          <a:p>
            <a:pPr marL="0" indent="0">
              <a:buFontTx/>
              <a:buNone/>
            </a:pPr>
            <a:r>
              <a:rPr lang="en-US"/>
              <a:t>“The single most remarkable fact about human existence is how hard it is for humans to be happy.”</a:t>
            </a:r>
          </a:p>
          <a:p>
            <a:pPr marL="0" indent="0">
              <a:buFontTx/>
              <a:buNone/>
            </a:pPr>
            <a:r>
              <a:rPr lang="en-US"/>
              <a:t>(Hayes, Strosahl, &amp; Wilson, 1999)</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The Assumption of Healthy Normality</a:t>
            </a:r>
          </a:p>
        </p:txBody>
      </p:sp>
      <p:sp>
        <p:nvSpPr>
          <p:cNvPr id="77827" name="Rectangle 3"/>
          <p:cNvSpPr>
            <a:spLocks noGrp="1" noChangeArrowheads="1"/>
          </p:cNvSpPr>
          <p:nvPr>
            <p:ph type="body" idx="1"/>
          </p:nvPr>
        </p:nvSpPr>
        <p:spPr/>
        <p:txBody>
          <a:bodyPr/>
          <a:lstStyle/>
          <a:p>
            <a:r>
              <a:rPr lang="en-US"/>
              <a:t>By their nature humans are psychologically healthy</a:t>
            </a:r>
          </a:p>
          <a:p>
            <a:r>
              <a:rPr lang="en-US"/>
              <a:t>Suffering is abnormal</a:t>
            </a:r>
          </a:p>
          <a:p>
            <a:r>
              <a:rPr lang="en-US"/>
              <a:t>Abnormality is a disease or syndrome driven by unusual pathological processes</a:t>
            </a:r>
          </a:p>
          <a:p>
            <a:r>
              <a:rPr lang="en-US"/>
              <a:t>We need to understand these processes and change them</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sz="2000"/>
              <a:t>The Major Reason to Suspect this is False</a:t>
            </a:r>
          </a:p>
        </p:txBody>
      </p:sp>
      <p:sp>
        <p:nvSpPr>
          <p:cNvPr id="78851" name="Rectangle 3"/>
          <p:cNvSpPr>
            <a:spLocks noGrp="1" noChangeArrowheads="1"/>
          </p:cNvSpPr>
          <p:nvPr>
            <p:ph type="body" idx="1"/>
          </p:nvPr>
        </p:nvSpPr>
        <p:spPr/>
        <p:txBody>
          <a:bodyPr/>
          <a:lstStyle/>
          <a:p>
            <a:pPr marL="0" indent="0"/>
            <a:r>
              <a:rPr lang="en-US"/>
              <a:t>  The ubiquity of human suffering</a:t>
            </a:r>
          </a:p>
          <a:p>
            <a:pPr marL="0" indent="0">
              <a:buFontTx/>
              <a:buNone/>
            </a:pPr>
            <a:r>
              <a:rPr lang="en-US"/>
              <a:t>“Sorrow comes to all...Perfect relief is not possible, except with time. You cannot now realize that you will ever feel better and yet you are sure to be happy again.”</a:t>
            </a:r>
          </a:p>
          <a:p>
            <a:pPr marL="0" indent="0">
              <a:buFontTx/>
              <a:buNone/>
            </a:pPr>
            <a:r>
              <a:rPr lang="en-US"/>
              <a:t>			- Abraham Lincoln</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z="2000"/>
              <a:t>Major Traditions accept Suffering as Normal</a:t>
            </a:r>
          </a:p>
        </p:txBody>
      </p:sp>
      <p:sp>
        <p:nvSpPr>
          <p:cNvPr id="80899" name="Rectangle 3"/>
          <p:cNvSpPr>
            <a:spLocks noGrp="1" noChangeArrowheads="1"/>
          </p:cNvSpPr>
          <p:nvPr>
            <p:ph type="body" idx="1"/>
          </p:nvPr>
        </p:nvSpPr>
        <p:spPr/>
        <p:txBody>
          <a:bodyPr/>
          <a:lstStyle/>
          <a:p>
            <a:r>
              <a:rPr lang="en-US"/>
              <a:t>Buddhist tradition states that pursuit of pleasure/happiness can only continue what is ultimately an unquenchable thirst. In the end, only aging, sickness, and death are certain and unavoidable.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sz="2000"/>
              <a:t>Major Traditions accept Suffering as Normal</a:t>
            </a:r>
          </a:p>
        </p:txBody>
      </p:sp>
      <p:sp>
        <p:nvSpPr>
          <p:cNvPr id="81923" name="Rectangle 3"/>
          <p:cNvSpPr>
            <a:spLocks noGrp="1" noChangeArrowheads="1"/>
          </p:cNvSpPr>
          <p:nvPr>
            <p:ph type="body" idx="1"/>
          </p:nvPr>
        </p:nvSpPr>
        <p:spPr/>
        <p:txBody>
          <a:bodyPr/>
          <a:lstStyle/>
          <a:p>
            <a:r>
              <a:rPr lang="en-US"/>
              <a:t>Old testament says:</a:t>
            </a:r>
          </a:p>
          <a:p>
            <a:pPr lvl="1"/>
            <a:r>
              <a:rPr lang="en-US"/>
              <a:t>Genesis 3:17 - And unto Adam he said, Because thou hast hearkened unto the voice of thy wife, and hast eaten of the tree, of which I commanded thee, saying, Thou shalt not eat of it: cursed is the ground for thy sake; in sorrow shalt thou eat of it all the days of thy life.</a:t>
            </a:r>
          </a:p>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sz="2000"/>
              <a:t>Major Traditions accept Suffering as Normal</a:t>
            </a:r>
          </a:p>
        </p:txBody>
      </p:sp>
      <p:sp>
        <p:nvSpPr>
          <p:cNvPr id="82947" name="Rectangle 3"/>
          <p:cNvSpPr>
            <a:spLocks noGrp="1" noChangeArrowheads="1"/>
          </p:cNvSpPr>
          <p:nvPr>
            <p:ph type="body" idx="1"/>
          </p:nvPr>
        </p:nvSpPr>
        <p:spPr/>
        <p:txBody>
          <a:bodyPr/>
          <a:lstStyle/>
          <a:p>
            <a:r>
              <a:rPr lang="en-US"/>
              <a:t>New testament says:</a:t>
            </a:r>
          </a:p>
          <a:p>
            <a:pPr lvl="1"/>
            <a:r>
              <a:rPr lang="en-US"/>
              <a:t>1 Peter 4:12 - Beloved, think it not strange concerning the fiery trial which is to try you, as though some strange thing happened unto you.</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z="2000"/>
              <a:t>Major Traditions accept Suffering as Normal</a:t>
            </a:r>
          </a:p>
        </p:txBody>
      </p:sp>
      <p:sp>
        <p:nvSpPr>
          <p:cNvPr id="83971" name="Rectangle 3"/>
          <p:cNvSpPr>
            <a:spLocks noGrp="1" noChangeArrowheads="1"/>
          </p:cNvSpPr>
          <p:nvPr>
            <p:ph type="body" idx="1"/>
          </p:nvPr>
        </p:nvSpPr>
        <p:spPr/>
        <p:txBody>
          <a:bodyPr/>
          <a:lstStyle/>
          <a:p>
            <a:pPr>
              <a:lnSpc>
                <a:spcPct val="90000"/>
              </a:lnSpc>
            </a:pPr>
            <a:r>
              <a:rPr lang="en-US" sz="1800"/>
              <a:t>The Quran endorses suffering as natural as well:</a:t>
            </a:r>
          </a:p>
          <a:p>
            <a:pPr lvl="1">
              <a:lnSpc>
                <a:spcPct val="90000"/>
              </a:lnSpc>
            </a:pPr>
            <a:r>
              <a:rPr lang="en-US" sz="1800"/>
              <a:t>90:4 - Verily, we have created man into a life of pain, toil and trial.</a:t>
            </a:r>
          </a:p>
          <a:p>
            <a:pPr lvl="1">
              <a:lnSpc>
                <a:spcPct val="90000"/>
              </a:lnSpc>
            </a:pPr>
            <a:endParaRPr lang="en-US" sz="1800"/>
          </a:p>
          <a:p>
            <a:pPr lvl="1">
              <a:lnSpc>
                <a:spcPct val="90000"/>
              </a:lnSpc>
            </a:pPr>
            <a:r>
              <a:rPr lang="en-US" sz="1800"/>
              <a:t>2:155-156 - And most certainly we should try you by means of fear, hunger, and loss of worldly goods, of life or of labor’s fruit. But give glad tiding unto those who are patient in adversity, who when the calamity befalls them, say, “Verily unto God we belong and verily unto him we shall return”</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Normality of Suffering</a:t>
            </a:r>
          </a:p>
        </p:txBody>
      </p:sp>
      <p:sp>
        <p:nvSpPr>
          <p:cNvPr id="84995" name="Rectangle 3"/>
          <p:cNvSpPr>
            <a:spLocks noGrp="1" noChangeArrowheads="1"/>
          </p:cNvSpPr>
          <p:nvPr>
            <p:ph type="body" idx="1"/>
          </p:nvPr>
        </p:nvSpPr>
        <p:spPr/>
        <p:txBody>
          <a:bodyPr/>
          <a:lstStyle/>
          <a:p>
            <a:pPr>
              <a:lnSpc>
                <a:spcPct val="90000"/>
              </a:lnSpc>
            </a:pPr>
            <a:r>
              <a:rPr lang="en-US"/>
              <a:t>High lifetime incidence of major psychiatric disorders</a:t>
            </a:r>
          </a:p>
          <a:p>
            <a:pPr>
              <a:lnSpc>
                <a:spcPct val="90000"/>
              </a:lnSpc>
            </a:pPr>
            <a:r>
              <a:rPr lang="en-US"/>
              <a:t>High treatment demand </a:t>
            </a:r>
          </a:p>
          <a:p>
            <a:pPr>
              <a:lnSpc>
                <a:spcPct val="90000"/>
              </a:lnSpc>
            </a:pPr>
            <a:r>
              <a:rPr lang="en-US"/>
              <a:t>High rates of divorce, sexual concerns, abuse, violence, prejudice</a:t>
            </a:r>
          </a:p>
          <a:p>
            <a:pPr>
              <a:lnSpc>
                <a:spcPct val="90000"/>
              </a:lnSpc>
            </a:pPr>
            <a:r>
              <a:rPr lang="en-US"/>
              <a:t>Destructive behaviors are common (e.g., addictive behaviors, self-harm)</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Introduction Exercise</a:t>
            </a:r>
          </a:p>
        </p:txBody>
      </p:sp>
      <p:sp>
        <p:nvSpPr>
          <p:cNvPr id="60419" name="Rectangle 3"/>
          <p:cNvSpPr>
            <a:spLocks noGrp="1" noChangeArrowheads="1"/>
          </p:cNvSpPr>
          <p:nvPr>
            <p:ph type="body" idx="1"/>
          </p:nvPr>
        </p:nvSpPr>
        <p:spPr/>
        <p:txBody>
          <a:bodyPr/>
          <a:lstStyle/>
          <a:p>
            <a:r>
              <a:rPr lang="en-US" sz="2000"/>
              <a:t>What if I asked that we go around the room and answer the following questions:</a:t>
            </a:r>
          </a:p>
          <a:p>
            <a:pPr lvl="1"/>
            <a:r>
              <a:rPr lang="en-US" sz="2000"/>
              <a:t>Tell us what you like about yourself?</a:t>
            </a:r>
          </a:p>
          <a:p>
            <a:pPr lvl="1"/>
            <a:r>
              <a:rPr lang="en-US" sz="2000"/>
              <a:t>Tell us about the last time you cried?</a:t>
            </a:r>
          </a:p>
          <a:p>
            <a:pPr lvl="1"/>
            <a:r>
              <a:rPr lang="en-US" sz="2000"/>
              <a:t>Tell us about an experience with a loved one or close family member that has struggled with mental illness?</a:t>
            </a:r>
          </a:p>
          <a:p>
            <a:r>
              <a:rPr lang="en-US" sz="2000"/>
              <a:t>What thoughts and feelings would you be experiencing right now?</a:t>
            </a:r>
          </a:p>
          <a:p>
            <a:r>
              <a:rPr lang="en-US" sz="2000"/>
              <a:t>Why?</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The Example of Suicide</a:t>
            </a:r>
          </a:p>
        </p:txBody>
      </p:sp>
      <p:sp>
        <p:nvSpPr>
          <p:cNvPr id="86019" name="Rectangle 3"/>
          <p:cNvSpPr>
            <a:spLocks noGrp="1" noChangeArrowheads="1"/>
          </p:cNvSpPr>
          <p:nvPr>
            <p:ph type="body" idx="1"/>
          </p:nvPr>
        </p:nvSpPr>
        <p:spPr/>
        <p:txBody>
          <a:bodyPr/>
          <a:lstStyle/>
          <a:p>
            <a:pPr marL="0" indent="0">
              <a:buFontTx/>
              <a:buNone/>
            </a:pPr>
            <a:r>
              <a:rPr lang="en-US" sz="2000" u="sng"/>
              <a:t>6-Year-Old Commits Suicide</a:t>
            </a:r>
            <a:r>
              <a:rPr lang="en-US" sz="2000"/>
              <a:t> </a:t>
            </a:r>
          </a:p>
          <a:p>
            <a:pPr marL="0" indent="0">
              <a:buFontTx/>
              <a:buNone/>
            </a:pPr>
            <a:r>
              <a:rPr lang="en-US" sz="2000" i="1"/>
              <a:t>A 6-year-old girl was killed today when she stepped in front of a train, telling two siblings and a cousin that she wanted "to become an angel and be with her mother." The girl was identified as Jackie Johnson; the authorities said her mother, Carla Johnson, had a terminal illness. Jackie's death was ruled a suicide.</a:t>
            </a:r>
          </a:p>
          <a:p>
            <a:pPr marL="0" indent="0">
              <a:buFontTx/>
              <a:buNone/>
            </a:pPr>
            <a:r>
              <a:rPr lang="en-US" sz="2000"/>
              <a:t>-New York Times, June 17, 1993</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We is They</a:t>
            </a:r>
          </a:p>
        </p:txBody>
      </p:sp>
      <p:sp>
        <p:nvSpPr>
          <p:cNvPr id="87043" name="Rectangle 3"/>
          <p:cNvSpPr>
            <a:spLocks noGrp="1" noChangeArrowheads="1"/>
          </p:cNvSpPr>
          <p:nvPr>
            <p:ph type="body" idx="1"/>
          </p:nvPr>
        </p:nvSpPr>
        <p:spPr/>
        <p:txBody>
          <a:bodyPr/>
          <a:lstStyle/>
          <a:p>
            <a:pPr>
              <a:lnSpc>
                <a:spcPct val="80000"/>
              </a:lnSpc>
            </a:pPr>
            <a:r>
              <a:rPr lang="en-US" sz="1600"/>
              <a:t>We are all wearing an “I’m fine” Mask!</a:t>
            </a:r>
          </a:p>
          <a:p>
            <a:pPr lvl="1">
              <a:lnSpc>
                <a:spcPct val="80000"/>
              </a:lnSpc>
            </a:pPr>
            <a:r>
              <a:rPr lang="en-US" sz="1500"/>
              <a:t>Annual prevalence of Axis I Disorders – 25%*</a:t>
            </a:r>
          </a:p>
          <a:p>
            <a:pPr lvl="1">
              <a:lnSpc>
                <a:spcPct val="80000"/>
              </a:lnSpc>
            </a:pPr>
            <a:r>
              <a:rPr lang="en-US" sz="1500"/>
              <a:t>Lifetime prevalence of Axis I Disorders – 46%*</a:t>
            </a:r>
          </a:p>
          <a:p>
            <a:pPr>
              <a:lnSpc>
                <a:spcPct val="80000"/>
              </a:lnSpc>
            </a:pPr>
            <a:r>
              <a:rPr lang="en-US" sz="1600"/>
              <a:t>Everyone suffers, some more than others</a:t>
            </a:r>
          </a:p>
          <a:p>
            <a:pPr lvl="1">
              <a:lnSpc>
                <a:spcPct val="80000"/>
              </a:lnSpc>
            </a:pPr>
            <a:r>
              <a:rPr lang="en-US" sz="1500"/>
              <a:t>What is something that bothers you that you usually do not share with anyone? (Think of this)</a:t>
            </a:r>
          </a:p>
          <a:p>
            <a:pPr lvl="1">
              <a:lnSpc>
                <a:spcPct val="80000"/>
              </a:lnSpc>
            </a:pPr>
            <a:r>
              <a:rPr lang="en-US" sz="1500"/>
              <a:t>How does this make you feel?</a:t>
            </a:r>
          </a:p>
          <a:p>
            <a:pPr lvl="1">
              <a:lnSpc>
                <a:spcPct val="80000"/>
              </a:lnSpc>
            </a:pPr>
            <a:r>
              <a:rPr lang="en-US" sz="1500"/>
              <a:t>Now, get rid of it, throw it away, don’t think about it!</a:t>
            </a:r>
          </a:p>
          <a:p>
            <a:pPr lvl="1">
              <a:lnSpc>
                <a:spcPct val="80000"/>
              </a:lnSpc>
            </a:pPr>
            <a:r>
              <a:rPr lang="en-US" sz="1500"/>
              <a:t>What are the numbers?</a:t>
            </a:r>
          </a:p>
          <a:p>
            <a:pPr>
              <a:lnSpc>
                <a:spcPct val="80000"/>
              </a:lnSpc>
            </a:pPr>
            <a:r>
              <a:rPr lang="en-US" sz="1600"/>
              <a:t>Mental illness is in every family, occupation, ethnic group, social class, etc…</a:t>
            </a:r>
          </a:p>
          <a:p>
            <a:pPr>
              <a:lnSpc>
                <a:spcPct val="80000"/>
              </a:lnSpc>
            </a:pPr>
            <a:r>
              <a:rPr lang="en-US" sz="1600"/>
              <a:t>Who would choose to suffer, given the option?</a:t>
            </a:r>
          </a:p>
          <a:p>
            <a:pPr>
              <a:lnSpc>
                <a:spcPct val="80000"/>
              </a:lnSpc>
            </a:pPr>
            <a:r>
              <a:rPr lang="en-US" sz="1600"/>
              <a:t>Joe the Bum</a:t>
            </a:r>
          </a:p>
        </p:txBody>
      </p:sp>
      <p:sp>
        <p:nvSpPr>
          <p:cNvPr id="87044" name="Text Box 4"/>
          <p:cNvSpPr txBox="1">
            <a:spLocks noChangeArrowheads="1"/>
          </p:cNvSpPr>
          <p:nvPr/>
        </p:nvSpPr>
        <p:spPr bwMode="auto">
          <a:xfrm>
            <a:off x="990600" y="5257800"/>
            <a:ext cx="7315200" cy="601663"/>
          </a:xfrm>
          <a:prstGeom prst="rect">
            <a:avLst/>
          </a:prstGeom>
          <a:noFill/>
          <a:ln w="9525">
            <a:noFill/>
            <a:miter lim="800000"/>
            <a:headEnd/>
            <a:tailEnd/>
          </a:ln>
          <a:effectLst/>
        </p:spPr>
        <p:txBody>
          <a:bodyPr>
            <a:spAutoFit/>
          </a:bodyPr>
          <a:lstStyle/>
          <a:p>
            <a:pPr>
              <a:lnSpc>
                <a:spcPct val="80000"/>
              </a:lnSpc>
              <a:spcBef>
                <a:spcPct val="50000"/>
              </a:spcBef>
              <a:buClr>
                <a:schemeClr val="bg1"/>
              </a:buClr>
            </a:pPr>
            <a:r>
              <a:rPr lang="en-US" sz="1400">
                <a:solidFill>
                  <a:schemeClr val="bg1"/>
                </a:solidFill>
              </a:rPr>
              <a:t>*Ronald C. Kessler; Wai Tat Chiu; Olga Demler; Ellen E. Walters. (2005). Prevalence, Severity, and Comorbidity of 12-Month DSM-IV Disorders in the National Comorbidity Survey Replication. Archives of General Psychiatry, 62:617-627.</a:t>
            </a:r>
            <a:endParaRPr lang="en-US" sz="140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The Solution to Stigmatization</a:t>
            </a:r>
          </a:p>
        </p:txBody>
      </p:sp>
      <p:sp>
        <p:nvSpPr>
          <p:cNvPr id="88067" name="Rectangle 3"/>
          <p:cNvSpPr>
            <a:spLocks noGrp="1" noChangeArrowheads="1"/>
          </p:cNvSpPr>
          <p:nvPr>
            <p:ph type="body" idx="1"/>
          </p:nvPr>
        </p:nvSpPr>
        <p:spPr/>
        <p:txBody>
          <a:bodyPr/>
          <a:lstStyle/>
          <a:p>
            <a:r>
              <a:rPr lang="en-US"/>
              <a:t>It </a:t>
            </a:r>
            <a:r>
              <a:rPr lang="en-US" b="1"/>
              <a:t>is not</a:t>
            </a:r>
            <a:r>
              <a:rPr lang="en-US"/>
              <a:t> to rid the world of bad thoughts and feelings</a:t>
            </a:r>
          </a:p>
          <a:p>
            <a:r>
              <a:rPr lang="en-US"/>
              <a:t>It </a:t>
            </a:r>
            <a:r>
              <a:rPr lang="en-US" b="1"/>
              <a:t>is</a:t>
            </a:r>
            <a:r>
              <a:rPr lang="en-US"/>
              <a:t> to be aware of our attitudes and stereotypes</a:t>
            </a:r>
          </a:p>
          <a:p>
            <a:pPr algn="ctr">
              <a:buFontTx/>
              <a:buNone/>
            </a:pPr>
            <a:r>
              <a:rPr lang="en-US" i="1" u="sng"/>
              <a:t>and</a:t>
            </a:r>
          </a:p>
          <a:p>
            <a:r>
              <a:rPr lang="en-US"/>
              <a:t>It </a:t>
            </a:r>
            <a:r>
              <a:rPr lang="en-US" b="1"/>
              <a:t>is</a:t>
            </a:r>
            <a:r>
              <a:rPr lang="en-US"/>
              <a:t> to suspend action based on our attitudes and stereotypes, then acting on our values (e.g., equality)</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ctrTitle"/>
          </p:nvPr>
        </p:nvSpPr>
        <p:spPr/>
        <p:txBody>
          <a:bodyPr/>
          <a:lstStyle/>
          <a:p>
            <a:r>
              <a:rPr lang="en-US"/>
              <a:t>Questions</a:t>
            </a:r>
          </a:p>
        </p:txBody>
      </p:sp>
      <p:sp>
        <p:nvSpPr>
          <p:cNvPr id="89093" name="Rectangle 5"/>
          <p:cNvSpPr>
            <a:spLocks noGrp="1" noChangeArrowheads="1"/>
          </p:cNvSpPr>
          <p:nvPr>
            <p:ph type="subTitle" idx="1"/>
          </p:nvPr>
        </p:nvSpPr>
        <p:spPr/>
        <p:txBody>
          <a:bodyPr/>
          <a:lstStyle/>
          <a:p>
            <a:r>
              <a:rPr lang="en-US"/>
              <a:t>&amp; Answers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Origins of the word “Stigma”</a:t>
            </a:r>
          </a:p>
        </p:txBody>
      </p:sp>
      <p:sp>
        <p:nvSpPr>
          <p:cNvPr id="28675" name="Rectangle 3"/>
          <p:cNvSpPr>
            <a:spLocks noGrp="1" noChangeArrowheads="1"/>
          </p:cNvSpPr>
          <p:nvPr>
            <p:ph type="body" idx="1"/>
          </p:nvPr>
        </p:nvSpPr>
        <p:spPr/>
        <p:txBody>
          <a:bodyPr/>
          <a:lstStyle/>
          <a:p>
            <a:pPr marL="231775" indent="-231775"/>
            <a:r>
              <a:rPr lang="en-US"/>
              <a:t>Ancient Greece</a:t>
            </a:r>
          </a:p>
          <a:p>
            <a:pPr marL="231775" indent="-231775"/>
            <a:r>
              <a:rPr lang="en-US"/>
              <a:t>Means “mark” </a:t>
            </a:r>
          </a:p>
          <a:p>
            <a:pPr marL="231775" indent="-231775"/>
            <a:r>
              <a:rPr lang="en-US"/>
              <a:t>Marks were placed on slaves to identify their position in the social structure and indicate they were of lesser value</a:t>
            </a:r>
          </a:p>
          <a:p>
            <a:pPr marL="231775" indent="-231775"/>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t>Stigmatization - Definition</a:t>
            </a:r>
          </a:p>
        </p:txBody>
      </p:sp>
      <p:sp>
        <p:nvSpPr>
          <p:cNvPr id="59395" name="Rectangle 3"/>
          <p:cNvSpPr>
            <a:spLocks noGrp="1" noChangeArrowheads="1"/>
          </p:cNvSpPr>
          <p:nvPr>
            <p:ph type="body" idx="1"/>
          </p:nvPr>
        </p:nvSpPr>
        <p:spPr>
          <a:xfrm>
            <a:off x="1981200" y="1752600"/>
            <a:ext cx="5943600" cy="3886200"/>
          </a:xfrm>
        </p:spPr>
        <p:txBody>
          <a:bodyPr/>
          <a:lstStyle/>
          <a:p>
            <a:r>
              <a:rPr lang="en-US"/>
              <a:t>Objectification and dehumanization of other human beings</a:t>
            </a:r>
          </a:p>
          <a:p>
            <a:r>
              <a:rPr lang="en-US"/>
              <a:t>Demonstrates a lack of empathy toward others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What we do when we Stigmatize</a:t>
            </a:r>
          </a:p>
        </p:txBody>
      </p:sp>
      <p:sp>
        <p:nvSpPr>
          <p:cNvPr id="31747" name="Rectangle 3"/>
          <p:cNvSpPr>
            <a:spLocks noGrp="1" noChangeArrowheads="1"/>
          </p:cNvSpPr>
          <p:nvPr>
            <p:ph type="body" idx="1"/>
          </p:nvPr>
        </p:nvSpPr>
        <p:spPr/>
        <p:txBody>
          <a:bodyPr/>
          <a:lstStyle/>
          <a:p>
            <a:r>
              <a:rPr lang="en-US"/>
              <a:t>Labeling people with a condition</a:t>
            </a:r>
          </a:p>
          <a:p>
            <a:r>
              <a:rPr lang="en-US"/>
              <a:t>Stereotyping people with that condition</a:t>
            </a:r>
          </a:p>
          <a:p>
            <a:r>
              <a:rPr lang="en-US"/>
              <a:t>Creating a division – “us” and “them”</a:t>
            </a:r>
          </a:p>
          <a:p>
            <a:r>
              <a:rPr lang="en-US"/>
              <a:t>Discriminating against people based on their label</a:t>
            </a:r>
          </a:p>
          <a:p>
            <a:endParaRPr lang="en-US"/>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The Stigma of Mental Illness</a:t>
            </a:r>
          </a:p>
        </p:txBody>
      </p:sp>
      <p:sp>
        <p:nvSpPr>
          <p:cNvPr id="32771" name="Rectangle 3"/>
          <p:cNvSpPr>
            <a:spLocks noGrp="1" noChangeArrowheads="1"/>
          </p:cNvSpPr>
          <p:nvPr>
            <p:ph type="body" idx="1"/>
          </p:nvPr>
        </p:nvSpPr>
        <p:spPr/>
        <p:txBody>
          <a:bodyPr/>
          <a:lstStyle/>
          <a:p>
            <a:pPr>
              <a:lnSpc>
                <a:spcPct val="80000"/>
              </a:lnSpc>
            </a:pPr>
            <a:r>
              <a:rPr lang="en-US" sz="1800"/>
              <a:t>Fear of stigma, and the resulting discrimination, discourages individuals and their families from getting the help they need.</a:t>
            </a:r>
          </a:p>
          <a:p>
            <a:pPr>
              <a:lnSpc>
                <a:spcPct val="80000"/>
              </a:lnSpc>
            </a:pPr>
            <a:r>
              <a:rPr lang="en-US" sz="1800"/>
              <a:t>People have more stigmatizing attitudes toward individuals with psychological disorders than toward those who suffer from physical diseases, particularly if they receive professional psychological services (e.g., Ben-Porath, 2002). </a:t>
            </a:r>
          </a:p>
          <a:p>
            <a:pPr>
              <a:lnSpc>
                <a:spcPct val="80000"/>
              </a:lnSpc>
            </a:pPr>
            <a:r>
              <a:rPr lang="en-US" sz="1800"/>
              <a:t>An estimated 23% of the U.S. population experience a mental disorder in any given year, but almost half of these individuals do not seek treatment (U.S. Department of Health and Human Services, 2002; U.S. Surgeon General, 2001).</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Common Stigmas re: Mental Illness</a:t>
            </a:r>
          </a:p>
        </p:txBody>
      </p:sp>
      <p:sp>
        <p:nvSpPr>
          <p:cNvPr id="33795" name="Rectangle 3"/>
          <p:cNvSpPr>
            <a:spLocks noGrp="1" noChangeArrowheads="1"/>
          </p:cNvSpPr>
          <p:nvPr>
            <p:ph type="body" idx="1"/>
          </p:nvPr>
        </p:nvSpPr>
        <p:spPr/>
        <p:txBody>
          <a:bodyPr/>
          <a:lstStyle/>
          <a:p>
            <a:pPr marL="0" indent="0">
              <a:lnSpc>
                <a:spcPct val="90000"/>
              </a:lnSpc>
              <a:buFontTx/>
              <a:buNone/>
              <a:tabLst>
                <a:tab pos="0" algn="l"/>
              </a:tabLst>
            </a:pPr>
            <a:r>
              <a:rPr lang="en-US" sz="2000"/>
              <a:t>People with mental illnesses are:</a:t>
            </a:r>
          </a:p>
          <a:p>
            <a:pPr marL="0" indent="0">
              <a:lnSpc>
                <a:spcPct val="90000"/>
              </a:lnSpc>
              <a:tabLst>
                <a:tab pos="0" algn="l"/>
              </a:tabLst>
            </a:pPr>
            <a:r>
              <a:rPr lang="en-US" sz="2000"/>
              <a:t>Dangerous</a:t>
            </a:r>
          </a:p>
          <a:p>
            <a:pPr marL="0" indent="0">
              <a:lnSpc>
                <a:spcPct val="90000"/>
              </a:lnSpc>
              <a:tabLst>
                <a:tab pos="0" algn="l"/>
              </a:tabLst>
            </a:pPr>
            <a:r>
              <a:rPr lang="en-US" sz="2000"/>
              <a:t>Unpredictable</a:t>
            </a:r>
          </a:p>
          <a:p>
            <a:pPr marL="0" indent="0">
              <a:lnSpc>
                <a:spcPct val="90000"/>
              </a:lnSpc>
              <a:tabLst>
                <a:tab pos="0" algn="l"/>
              </a:tabLst>
            </a:pPr>
            <a:r>
              <a:rPr lang="en-US" sz="2000"/>
              <a:t>Hard to talk to</a:t>
            </a:r>
          </a:p>
          <a:p>
            <a:pPr marL="0" indent="0">
              <a:lnSpc>
                <a:spcPct val="90000"/>
              </a:lnSpc>
              <a:tabLst>
                <a:tab pos="0" algn="l"/>
              </a:tabLst>
            </a:pPr>
            <a:r>
              <a:rPr lang="en-US" sz="2000"/>
              <a:t>Different</a:t>
            </a:r>
          </a:p>
          <a:p>
            <a:pPr marL="0" indent="0">
              <a:lnSpc>
                <a:spcPct val="90000"/>
              </a:lnSpc>
              <a:tabLst>
                <a:tab pos="0" algn="l"/>
              </a:tabLst>
            </a:pPr>
            <a:r>
              <a:rPr lang="en-US" sz="2000"/>
              <a:t>Unable to take care of themselves</a:t>
            </a:r>
          </a:p>
          <a:p>
            <a:pPr marL="0" indent="0">
              <a:lnSpc>
                <a:spcPct val="90000"/>
              </a:lnSpc>
              <a:tabLst>
                <a:tab pos="0" algn="l"/>
              </a:tabLst>
            </a:pPr>
            <a:r>
              <a:rPr lang="en-US" sz="2000"/>
              <a:t>Unlikely to recover</a:t>
            </a:r>
          </a:p>
          <a:p>
            <a:pPr marL="0" indent="0">
              <a:lnSpc>
                <a:spcPct val="90000"/>
              </a:lnSpc>
              <a:buFontTx/>
              <a:buNone/>
              <a:tabLst>
                <a:tab pos="0" algn="l"/>
              </a:tabLst>
            </a:pPr>
            <a:r>
              <a:rPr lang="en-US" sz="1600"/>
              <a:t>Source: Crisp, A. H., Gelder, M. G., Rix, S., Meltzer, H. I., &amp; Rowlands, O. J. (2000). Stigmatisation of people with mental illnesses. British Journal of Psychiatry, 177, 4–7.</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Famously Mentally Ill - Isaac Newton</a:t>
            </a:r>
          </a:p>
        </p:txBody>
      </p:sp>
      <p:sp>
        <p:nvSpPr>
          <p:cNvPr id="34823" name="Rectangle 7"/>
          <p:cNvSpPr>
            <a:spLocks noGrp="1" noChangeArrowheads="1"/>
          </p:cNvSpPr>
          <p:nvPr>
            <p:ph type="body" sz="half" idx="1"/>
          </p:nvPr>
        </p:nvSpPr>
        <p:spPr/>
        <p:txBody>
          <a:bodyPr/>
          <a:lstStyle/>
          <a:p>
            <a:pPr marL="0" indent="0">
              <a:buFontTx/>
              <a:buNone/>
            </a:pPr>
            <a:r>
              <a:rPr lang="en-US" sz="2000"/>
              <a:t>He suffered from several “nervous breakdowns” in his life and was known for great fits of rage towards anyone who disagreed with him which some have labeled Bipolar Disorder.</a:t>
            </a:r>
          </a:p>
        </p:txBody>
      </p:sp>
      <p:pic>
        <p:nvPicPr>
          <p:cNvPr id="34826" name="Picture 10" descr="newton"/>
          <p:cNvPicPr>
            <a:picLocks noChangeAspect="1" noChangeArrowheads="1"/>
          </p:cNvPicPr>
          <p:nvPr/>
        </p:nvPicPr>
        <p:blipFill>
          <a:blip r:embed="rId2"/>
          <a:srcRect/>
          <a:stretch>
            <a:fillRect/>
          </a:stretch>
        </p:blipFill>
        <p:spPr bwMode="auto">
          <a:xfrm>
            <a:off x="4800600" y="1676400"/>
            <a:ext cx="2838450" cy="34290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resentation on brainstorming">
  <a:themeElements>
    <a:clrScheme name="Presentation on brainstorming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fontScheme name="Presentation on brainstorming">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on brainstorming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Presentation on brainstorming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Presentation on brainstorming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Presentation on brainstorming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Presentation on brainstorming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on brainstorming</Template>
  <TotalTime>297</TotalTime>
  <Words>1762</Words>
  <Application>Microsoft Office PowerPoint</Application>
  <PresentationFormat>On-screen Show (4:3)</PresentationFormat>
  <Paragraphs>156</Paragraphs>
  <Slides>33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Presentation on brainstorming</vt:lpstr>
      <vt:lpstr>Photo Editor Photo</vt:lpstr>
      <vt:lpstr>They’re Crazy!!!</vt:lpstr>
      <vt:lpstr>Areas of Discussion</vt:lpstr>
      <vt:lpstr>Introduction Exercise</vt:lpstr>
      <vt:lpstr>Origins of the word “Stigma”</vt:lpstr>
      <vt:lpstr>Stigmatization - Definition</vt:lpstr>
      <vt:lpstr>What we do when we Stigmatize</vt:lpstr>
      <vt:lpstr>The Stigma of Mental Illness</vt:lpstr>
      <vt:lpstr>Common Stigmas re: Mental Illness</vt:lpstr>
      <vt:lpstr>Famously Mentally Ill - Isaac Newton</vt:lpstr>
      <vt:lpstr>Famously Mentally Ill - Ludwig van Beethoven</vt:lpstr>
      <vt:lpstr>Famously Mentally Ill - Abraham Lincoln</vt:lpstr>
      <vt:lpstr>Famously Mentally Ill - Vincent Van Gogh</vt:lpstr>
      <vt:lpstr>Famously Mentally Ill - Winston Churchill</vt:lpstr>
      <vt:lpstr>Famously Mentally Ill - Jane Pauley</vt:lpstr>
      <vt:lpstr>Famously Mentally Ill - Linda Hamilton</vt:lpstr>
      <vt:lpstr>Famously Mentally Ill – John Nash</vt:lpstr>
      <vt:lpstr>Famously Mentally Ill - Lionel Aldridge</vt:lpstr>
      <vt:lpstr>Famously Mentally Ill - Ruth Graham</vt:lpstr>
      <vt:lpstr>Famously Mentally Ill – Brooke Shields</vt:lpstr>
      <vt:lpstr>Famously Mentally Ill - Others</vt:lpstr>
      <vt:lpstr>Why do we Stigmatize?</vt:lpstr>
      <vt:lpstr>Happiness is not normal</vt:lpstr>
      <vt:lpstr>The Assumption of Healthy Normality</vt:lpstr>
      <vt:lpstr>The Major Reason to Suspect this is False</vt:lpstr>
      <vt:lpstr>Major Traditions accept Suffering as Normal</vt:lpstr>
      <vt:lpstr>Major Traditions accept Suffering as Normal</vt:lpstr>
      <vt:lpstr>Major Traditions accept Suffering as Normal</vt:lpstr>
      <vt:lpstr>Major Traditions accept Suffering as Normal</vt:lpstr>
      <vt:lpstr>Normality of Suffering</vt:lpstr>
      <vt:lpstr>The Example of Suicide</vt:lpstr>
      <vt:lpstr>We is They</vt:lpstr>
      <vt:lpstr>The Solution to Stigmatization</vt:lpstr>
      <vt:lpstr>Questions</vt:lpstr>
    </vt:vector>
  </TitlesOfParts>
  <Company>DHW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They’re Crazy!!!</dc:title>
  <dc:creator>State Employee</dc:creator>
  <cp:lastModifiedBy>tmccuddy</cp:lastModifiedBy>
  <cp:revision>12</cp:revision>
  <cp:lastPrinted>1601-01-01T00:00:00Z</cp:lastPrinted>
  <dcterms:created xsi:type="dcterms:W3CDTF">2009-01-16T18:33:18Z</dcterms:created>
  <dcterms:modified xsi:type="dcterms:W3CDTF">2013-02-18T17:24:52Z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TC010184371033</vt:lpwstr>
  </property>
</Properties>
</file>