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25"/>
  </p:handout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76" r:id="rId10"/>
    <p:sldId id="277" r:id="rId11"/>
    <p:sldId id="278" r:id="rId12"/>
    <p:sldId id="264" r:id="rId13"/>
    <p:sldId id="265" r:id="rId14"/>
    <p:sldId id="266" r:id="rId15"/>
    <p:sldId id="267" r:id="rId16"/>
    <p:sldId id="268" r:id="rId17"/>
    <p:sldId id="269" r:id="rId18"/>
    <p:sldId id="275" r:id="rId19"/>
    <p:sldId id="270" r:id="rId20"/>
    <p:sldId id="274" r:id="rId21"/>
    <p:sldId id="271" r:id="rId22"/>
    <p:sldId id="272" r:id="rId23"/>
    <p:sldId id="273" r:id="rId24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79" autoAdjust="0"/>
  </p:normalViewPr>
  <p:slideViewPr>
    <p:cSldViewPr>
      <p:cViewPr varScale="1">
        <p:scale>
          <a:sx n="95" d="100"/>
          <a:sy n="95" d="100"/>
        </p:scale>
        <p:origin x="-9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1B1C4F-608E-4AE0-A6AD-58B0D80AFA45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/>
      <dgm:spPr/>
    </dgm:pt>
    <dgm:pt modelId="{7C004701-7AF7-48FC-8E66-BBC8D79FBEEA}">
      <dgm:prSet/>
      <dgm:spPr/>
      <dgm:t>
        <a:bodyPr/>
        <a:lstStyle/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INTER-PERSONAL STRENGTHS: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Emotional Regulation; Intelligence 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Physical Health	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2652E1BB-B5B1-437F-8F6B-722E32DC9168}" type="parTrans" cxnId="{11B3F5EE-51AC-42B1-915F-27EF3594188C}">
      <dgm:prSet/>
      <dgm:spPr/>
    </dgm:pt>
    <dgm:pt modelId="{9265A01E-3254-49D4-8F56-4C09A94CC31D}" type="sibTrans" cxnId="{11B3F5EE-51AC-42B1-915F-27EF3594188C}">
      <dgm:prSet/>
      <dgm:spPr/>
    </dgm:pt>
    <dgm:pt modelId="{F7BBABAA-210D-4BCF-B459-0EFB53BC729B}">
      <dgm:prSet/>
      <dgm:spPr/>
      <dgm:t>
        <a:bodyPr/>
        <a:lstStyle/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SOCIAL GROUPS: 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Friends; Family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Social Clubs; Church	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C36BEB90-F41E-41F4-861C-F269F34C0B7C}" type="parTrans" cxnId="{C3B6563D-5638-404E-89B4-06D733728543}">
      <dgm:prSet/>
      <dgm:spPr/>
    </dgm:pt>
    <dgm:pt modelId="{864A8D64-B5F7-47F6-97DA-6CD3F5D56F21}" type="sibTrans" cxnId="{C3B6563D-5638-404E-89B4-06D733728543}">
      <dgm:prSet/>
      <dgm:spPr/>
    </dgm:pt>
    <dgm:pt modelId="{C851326A-BEC2-41BA-874A-F8D66A3D16E2}">
      <dgm:prSet/>
      <dgm:spPr/>
      <dgm:t>
        <a:bodyPr/>
        <a:lstStyle/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COMMUNITY SUPPORTS: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Community Resources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Job Market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Transportation Infrastructure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D3B1DA91-9330-4E9F-9F36-D5B28E76CA29}" type="parTrans" cxnId="{9C6617DB-ABC1-48A0-B912-851CAE868690}">
      <dgm:prSet/>
      <dgm:spPr/>
    </dgm:pt>
    <dgm:pt modelId="{2CC9D631-7E4E-4325-BDAF-AD5BD965CB8E}" type="sibTrans" cxnId="{9C6617DB-ABC1-48A0-B912-851CAE868690}">
      <dgm:prSet/>
      <dgm:spPr/>
    </dgm:pt>
    <dgm:pt modelId="{C79F7DE3-78E1-4B30-B45E-36C9F3D7D3F2}" type="pres">
      <dgm:prSet presAssocID="{B71B1C4F-608E-4AE0-A6AD-58B0D80AFA45}" presName="composite" presStyleCnt="0">
        <dgm:presLayoutVars>
          <dgm:chMax val="5"/>
          <dgm:dir/>
          <dgm:resizeHandles val="exact"/>
        </dgm:presLayoutVars>
      </dgm:prSet>
      <dgm:spPr/>
    </dgm:pt>
    <dgm:pt modelId="{2B045E8E-6506-4D41-AC41-1B0E1F91ACE2}" type="pres">
      <dgm:prSet presAssocID="{7C004701-7AF7-48FC-8E66-BBC8D79FBEEA}" presName="circle1" presStyleLbl="lnNode1" presStyleIdx="0" presStyleCnt="3"/>
      <dgm:spPr/>
    </dgm:pt>
    <dgm:pt modelId="{8E6C8B1C-FE93-40DD-9B7A-A07A1CF68331}" type="pres">
      <dgm:prSet presAssocID="{7C004701-7AF7-48FC-8E66-BBC8D79FBEEA}" presName="text1" presStyleLbl="revTx" presStyleIdx="0" presStyleCnt="3">
        <dgm:presLayoutVars>
          <dgm:bulletEnabled val="1"/>
        </dgm:presLayoutVars>
      </dgm:prSet>
      <dgm:spPr/>
    </dgm:pt>
    <dgm:pt modelId="{0D25C38B-8F5D-439C-9214-CBB324F2FA23}" type="pres">
      <dgm:prSet presAssocID="{7C004701-7AF7-48FC-8E66-BBC8D79FBEEA}" presName="line1" presStyleLbl="callout" presStyleIdx="0" presStyleCnt="6"/>
      <dgm:spPr/>
    </dgm:pt>
    <dgm:pt modelId="{E8EC7CAA-769A-4ADE-8517-DCC90C7FDA58}" type="pres">
      <dgm:prSet presAssocID="{7C004701-7AF7-48FC-8E66-BBC8D79FBEEA}" presName="d1" presStyleLbl="callout" presStyleIdx="1" presStyleCnt="6"/>
      <dgm:spPr/>
    </dgm:pt>
    <dgm:pt modelId="{6E90ECA1-7595-4C77-BF12-7AF2DB04AC07}" type="pres">
      <dgm:prSet presAssocID="{F7BBABAA-210D-4BCF-B459-0EFB53BC729B}" presName="circle2" presStyleLbl="lnNode1" presStyleIdx="1" presStyleCnt="3"/>
      <dgm:spPr/>
    </dgm:pt>
    <dgm:pt modelId="{4527170E-9B0D-449A-9EB4-A153E6321F34}" type="pres">
      <dgm:prSet presAssocID="{F7BBABAA-210D-4BCF-B459-0EFB53BC729B}" presName="text2" presStyleLbl="revTx" presStyleIdx="1" presStyleCnt="3">
        <dgm:presLayoutVars>
          <dgm:bulletEnabled val="1"/>
        </dgm:presLayoutVars>
      </dgm:prSet>
      <dgm:spPr/>
    </dgm:pt>
    <dgm:pt modelId="{841DBE14-1D68-458B-9529-5CD5C064F6FB}" type="pres">
      <dgm:prSet presAssocID="{F7BBABAA-210D-4BCF-B459-0EFB53BC729B}" presName="line2" presStyleLbl="callout" presStyleIdx="2" presStyleCnt="6"/>
      <dgm:spPr/>
    </dgm:pt>
    <dgm:pt modelId="{F850C739-3C04-4CCB-B3D9-B56693B57361}" type="pres">
      <dgm:prSet presAssocID="{F7BBABAA-210D-4BCF-B459-0EFB53BC729B}" presName="d2" presStyleLbl="callout" presStyleIdx="3" presStyleCnt="6"/>
      <dgm:spPr/>
    </dgm:pt>
    <dgm:pt modelId="{99518B82-9905-4F91-91E6-94497FFF1C3B}" type="pres">
      <dgm:prSet presAssocID="{C851326A-BEC2-41BA-874A-F8D66A3D16E2}" presName="circle3" presStyleLbl="lnNode1" presStyleIdx="2" presStyleCnt="3"/>
      <dgm:spPr/>
    </dgm:pt>
    <dgm:pt modelId="{9ED48BFE-C5EA-4159-98AB-CED5DF51700A}" type="pres">
      <dgm:prSet presAssocID="{C851326A-BEC2-41BA-874A-F8D66A3D16E2}" presName="text3" presStyleLbl="revTx" presStyleIdx="2" presStyleCnt="3">
        <dgm:presLayoutVars>
          <dgm:bulletEnabled val="1"/>
        </dgm:presLayoutVars>
      </dgm:prSet>
      <dgm:spPr/>
    </dgm:pt>
    <dgm:pt modelId="{1D3E804C-BA0A-4758-8739-18F807A1263B}" type="pres">
      <dgm:prSet presAssocID="{C851326A-BEC2-41BA-874A-F8D66A3D16E2}" presName="line3" presStyleLbl="callout" presStyleIdx="4" presStyleCnt="6"/>
      <dgm:spPr/>
    </dgm:pt>
    <dgm:pt modelId="{3870DD8C-B455-4068-9DC5-259C307B87CD}" type="pres">
      <dgm:prSet presAssocID="{C851326A-BEC2-41BA-874A-F8D66A3D16E2}" presName="d3" presStyleLbl="callout" presStyleIdx="5" presStyleCnt="6"/>
      <dgm:spPr/>
    </dgm:pt>
  </dgm:ptLst>
  <dgm:cxnLst>
    <dgm:cxn modelId="{11B3F5EE-51AC-42B1-915F-27EF3594188C}" srcId="{B71B1C4F-608E-4AE0-A6AD-58B0D80AFA45}" destId="{7C004701-7AF7-48FC-8E66-BBC8D79FBEEA}" srcOrd="0" destOrd="0" parTransId="{2652E1BB-B5B1-437F-8F6B-722E32DC9168}" sibTransId="{9265A01E-3254-49D4-8F56-4C09A94CC31D}"/>
    <dgm:cxn modelId="{9C6617DB-ABC1-48A0-B912-851CAE868690}" srcId="{B71B1C4F-608E-4AE0-A6AD-58B0D80AFA45}" destId="{C851326A-BEC2-41BA-874A-F8D66A3D16E2}" srcOrd="2" destOrd="0" parTransId="{D3B1DA91-9330-4E9F-9F36-D5B28E76CA29}" sibTransId="{2CC9D631-7E4E-4325-BDAF-AD5BD965CB8E}"/>
    <dgm:cxn modelId="{5F19D198-4370-4519-81DB-4FDE5E779039}" type="presOf" srcId="{B71B1C4F-608E-4AE0-A6AD-58B0D80AFA45}" destId="{C79F7DE3-78E1-4B30-B45E-36C9F3D7D3F2}" srcOrd="0" destOrd="0" presId="urn:microsoft.com/office/officeart/2005/8/layout/target1"/>
    <dgm:cxn modelId="{5CA6A93C-AF45-4AB0-BBD5-3CB1950ADD4E}" type="presOf" srcId="{F7BBABAA-210D-4BCF-B459-0EFB53BC729B}" destId="{4527170E-9B0D-449A-9EB4-A153E6321F34}" srcOrd="0" destOrd="0" presId="urn:microsoft.com/office/officeart/2005/8/layout/target1"/>
    <dgm:cxn modelId="{E2EC3130-F274-4404-BBFE-D349B3B7EDDA}" type="presOf" srcId="{C851326A-BEC2-41BA-874A-F8D66A3D16E2}" destId="{9ED48BFE-C5EA-4159-98AB-CED5DF51700A}" srcOrd="0" destOrd="0" presId="urn:microsoft.com/office/officeart/2005/8/layout/target1"/>
    <dgm:cxn modelId="{C3B6563D-5638-404E-89B4-06D733728543}" srcId="{B71B1C4F-608E-4AE0-A6AD-58B0D80AFA45}" destId="{F7BBABAA-210D-4BCF-B459-0EFB53BC729B}" srcOrd="1" destOrd="0" parTransId="{C36BEB90-F41E-41F4-861C-F269F34C0B7C}" sibTransId="{864A8D64-B5F7-47F6-97DA-6CD3F5D56F21}"/>
    <dgm:cxn modelId="{FE52A4D0-2AA1-417B-9B5B-79D9D490A1F5}" type="presOf" srcId="{7C004701-7AF7-48FC-8E66-BBC8D79FBEEA}" destId="{8E6C8B1C-FE93-40DD-9B7A-A07A1CF68331}" srcOrd="0" destOrd="0" presId="urn:microsoft.com/office/officeart/2005/8/layout/target1"/>
    <dgm:cxn modelId="{DA921F54-B4D6-4A59-913C-69F74EDA772B}" type="presParOf" srcId="{C79F7DE3-78E1-4B30-B45E-36C9F3D7D3F2}" destId="{2B045E8E-6506-4D41-AC41-1B0E1F91ACE2}" srcOrd="0" destOrd="0" presId="urn:microsoft.com/office/officeart/2005/8/layout/target1"/>
    <dgm:cxn modelId="{0990C7FB-F173-401F-BE1A-49CB3F8B5A7A}" type="presParOf" srcId="{C79F7DE3-78E1-4B30-B45E-36C9F3D7D3F2}" destId="{8E6C8B1C-FE93-40DD-9B7A-A07A1CF68331}" srcOrd="1" destOrd="0" presId="urn:microsoft.com/office/officeart/2005/8/layout/target1"/>
    <dgm:cxn modelId="{8A4A3218-FF1A-4006-A40A-1CE71C8F554A}" type="presParOf" srcId="{C79F7DE3-78E1-4B30-B45E-36C9F3D7D3F2}" destId="{0D25C38B-8F5D-439C-9214-CBB324F2FA23}" srcOrd="2" destOrd="0" presId="urn:microsoft.com/office/officeart/2005/8/layout/target1"/>
    <dgm:cxn modelId="{FE61FB5E-E13E-4F21-9A89-F0A8B15044BD}" type="presParOf" srcId="{C79F7DE3-78E1-4B30-B45E-36C9F3D7D3F2}" destId="{E8EC7CAA-769A-4ADE-8517-DCC90C7FDA58}" srcOrd="3" destOrd="0" presId="urn:microsoft.com/office/officeart/2005/8/layout/target1"/>
    <dgm:cxn modelId="{E3478A99-4F18-4510-8CEB-DB7FB7CA26D5}" type="presParOf" srcId="{C79F7DE3-78E1-4B30-B45E-36C9F3D7D3F2}" destId="{6E90ECA1-7595-4C77-BF12-7AF2DB04AC07}" srcOrd="4" destOrd="0" presId="urn:microsoft.com/office/officeart/2005/8/layout/target1"/>
    <dgm:cxn modelId="{27CBE38F-5C7F-4BC1-92E1-FE5DD32D4DD3}" type="presParOf" srcId="{C79F7DE3-78E1-4B30-B45E-36C9F3D7D3F2}" destId="{4527170E-9B0D-449A-9EB4-A153E6321F34}" srcOrd="5" destOrd="0" presId="urn:microsoft.com/office/officeart/2005/8/layout/target1"/>
    <dgm:cxn modelId="{D4F5CDD0-7A3F-487A-AE1E-D7F08AFC81AA}" type="presParOf" srcId="{C79F7DE3-78E1-4B30-B45E-36C9F3D7D3F2}" destId="{841DBE14-1D68-458B-9529-5CD5C064F6FB}" srcOrd="6" destOrd="0" presId="urn:microsoft.com/office/officeart/2005/8/layout/target1"/>
    <dgm:cxn modelId="{D1CAE4B5-963C-49D3-B3D1-715029D7CB7F}" type="presParOf" srcId="{C79F7DE3-78E1-4B30-B45E-36C9F3D7D3F2}" destId="{F850C739-3C04-4CCB-B3D9-B56693B57361}" srcOrd="7" destOrd="0" presId="urn:microsoft.com/office/officeart/2005/8/layout/target1"/>
    <dgm:cxn modelId="{4F942110-0C62-42C9-8BA3-2D9C03BCFF6D}" type="presParOf" srcId="{C79F7DE3-78E1-4B30-B45E-36C9F3D7D3F2}" destId="{99518B82-9905-4F91-91E6-94497FFF1C3B}" srcOrd="8" destOrd="0" presId="urn:microsoft.com/office/officeart/2005/8/layout/target1"/>
    <dgm:cxn modelId="{FD5643C9-BAC0-431F-8724-EA7AB8F6DD18}" type="presParOf" srcId="{C79F7DE3-78E1-4B30-B45E-36C9F3D7D3F2}" destId="{9ED48BFE-C5EA-4159-98AB-CED5DF51700A}" srcOrd="9" destOrd="0" presId="urn:microsoft.com/office/officeart/2005/8/layout/target1"/>
    <dgm:cxn modelId="{C4EF751D-0A04-4B1C-A095-70BA0B1501CF}" type="presParOf" srcId="{C79F7DE3-78E1-4B30-B45E-36C9F3D7D3F2}" destId="{1D3E804C-BA0A-4758-8739-18F807A1263B}" srcOrd="10" destOrd="0" presId="urn:microsoft.com/office/officeart/2005/8/layout/target1"/>
    <dgm:cxn modelId="{D36104FE-0E8B-43A1-8400-0F486B957109}" type="presParOf" srcId="{C79F7DE3-78E1-4B30-B45E-36C9F3D7D3F2}" destId="{3870DD8C-B455-4068-9DC5-259C307B87CD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2981ECE-604E-4F4B-A059-DA4CC7A2D8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697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22531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2533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4416" y="0"/>
                </a:cxn>
                <a:cxn ang="0">
                  <a:pos x="4917" y="500"/>
                </a:cxn>
                <a:cxn ang="0">
                  <a:pos x="4417" y="1000"/>
                </a:cxn>
                <a:cxn ang="0">
                  <a:pos x="0" y="1000"/>
                </a:cxn>
              </a:cxnLst>
              <a:rect l="T0" t="T1" r="T2" b="T3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2534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3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53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2539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fld id="{6A5CD892-698C-4DE2-97CF-61184305BB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DCD8E3-CC3D-49FF-A7BE-9053252DEB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B15499-23BC-473A-B0CD-9A4FEB72E1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FBB8BD-49AC-44DB-97D7-C8DC94716B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FECDA1-CBA2-4545-8CB8-E0B03C7C5F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9F3D22-7D02-4AA3-9B80-29843ABC34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B8B315-32FC-4867-8696-FFC8D350D0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9D2A3A-6924-4D43-A1A2-F3ADDAADC2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DEAAE7-D1A4-44B5-9CEE-8FFD7F1CA2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F10575-244F-494B-A598-298925D1F3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86DA89-573D-4492-B9E0-8C2DFC5FE4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21507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1508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6499" y="0"/>
                </a:cxn>
                <a:cxn ang="0">
                  <a:pos x="7000" y="500"/>
                </a:cxn>
                <a:cxn ang="0">
                  <a:pos x="6500" y="1000"/>
                </a:cxn>
                <a:cxn ang="0">
                  <a:pos x="0" y="1000"/>
                </a:cxn>
              </a:cxnLst>
              <a:rect l="T0" t="T1" r="T2" b="T3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1509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1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151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991C01C0-D22C-4E3D-AA77-6B2C7B091D3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download.ncadi.samhsa.gov/ken/pdf/SMA09-4427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Mental Illness and Homelessness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en-US"/>
              <a:t>Avoid Harm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/>
              <a:t>Intervene In Person Centered Ways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/>
              <a:t>Share Responsibility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/>
              <a:t>Addressing Trauma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/>
              <a:t>Establishing Feelings of Personal Safety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Focus on Strengths</a:t>
            </a:r>
          </a:p>
          <a:p>
            <a:r>
              <a:rPr lang="en-US"/>
              <a:t>Understand the Whole Person</a:t>
            </a:r>
          </a:p>
          <a:p>
            <a:r>
              <a:rPr lang="en-US"/>
              <a:t>See the Person as a Credible Source</a:t>
            </a:r>
          </a:p>
          <a:p>
            <a:r>
              <a:rPr lang="en-US"/>
              <a:t>Recovery, Resilience and Natural Supports</a:t>
            </a:r>
          </a:p>
          <a:p>
            <a:r>
              <a:rPr lang="en-US"/>
              <a:t>Prevention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Essential Values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4114800"/>
            <a:ext cx="8007350" cy="2133600"/>
          </a:xfrm>
        </p:spPr>
        <p:txBody>
          <a:bodyPr/>
          <a:lstStyle/>
          <a:p>
            <a:r>
              <a:rPr lang="en-US"/>
              <a:t>Intervene in Person-Centered Ways</a:t>
            </a:r>
          </a:p>
          <a:p>
            <a:pPr lvl="1"/>
            <a:r>
              <a:rPr lang="en-US" sz="2000"/>
              <a:t>Seek to understand the individual and his or her unique circumstances.</a:t>
            </a:r>
          </a:p>
          <a:p>
            <a:pPr lvl="1"/>
            <a:r>
              <a:rPr lang="en-US" sz="2000"/>
              <a:t>Seek to understand how the individual’s personal goals can be maximally incorporated in the crisis response.  </a:t>
            </a:r>
          </a:p>
        </p:txBody>
      </p:sp>
      <p:sp>
        <p:nvSpPr>
          <p:cNvPr id="14340" name="Rectangle 4"/>
          <p:cNvSpPr>
            <a:spLocks noRot="1" noChangeArrowheads="1"/>
          </p:cNvSpPr>
          <p:nvPr/>
        </p:nvSpPr>
        <p:spPr bwMode="auto">
          <a:xfrm>
            <a:off x="685800" y="1752600"/>
            <a:ext cx="80073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en-US" sz="3200"/>
              <a:t>Avoid Harm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</a:pPr>
            <a:r>
              <a:rPr lang="en-US" sz="2000"/>
              <a:t>An appropriate response establishes physical safety, but it also established the individual’s psychological safety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</a:pPr>
            <a:r>
              <a:rPr lang="en-US" sz="2000"/>
              <a:t>Use “Watchful Waiting” whenever possible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</a:pPr>
            <a:r>
              <a:rPr lang="en-US" sz="2000"/>
              <a:t>If force is needed, use measures to minimize the duration and negative impact of the intervention.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Essential Values Continued: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924800" cy="1768475"/>
          </a:xfrm>
        </p:spPr>
        <p:txBody>
          <a:bodyPr/>
          <a:lstStyle/>
          <a:p>
            <a:r>
              <a:rPr lang="en-US"/>
              <a:t>Share Responsibility</a:t>
            </a:r>
          </a:p>
          <a:p>
            <a:pPr lvl="1"/>
            <a:r>
              <a:rPr lang="en-US" sz="2000"/>
              <a:t>Seek to assist the individual in regaining control by considering the individual an active partner in-rather than a passive recipient.  </a:t>
            </a:r>
          </a:p>
          <a:p>
            <a:pPr lvl="1"/>
            <a:endParaRPr lang="en-US"/>
          </a:p>
        </p:txBody>
      </p:sp>
      <p:sp>
        <p:nvSpPr>
          <p:cNvPr id="15365" name="Rectangle 5"/>
          <p:cNvSpPr>
            <a:spLocks noRot="1" noChangeArrowheads="1"/>
          </p:cNvSpPr>
          <p:nvPr/>
        </p:nvSpPr>
        <p:spPr bwMode="auto">
          <a:xfrm>
            <a:off x="609600" y="3733800"/>
            <a:ext cx="800735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en-US" sz="3200"/>
              <a:t>Addressing Trauma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</a:pPr>
            <a:r>
              <a:rPr lang="en-US" sz="2000"/>
              <a:t>Once physical safety has been established, harm resulting from the crisis or crisis response is evaluated and addressed without delay by individuals qualified to diagnose and initiate needed treatment.    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None/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Essential Values Continued: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Establish Feelings of Personal Safety</a:t>
            </a:r>
          </a:p>
          <a:p>
            <a:pPr lvl="1"/>
            <a:r>
              <a:rPr lang="en-US" sz="2000"/>
              <a:t>Assist in attaining the subjective goal of personal safety by understanding what is needed for the person to experience a sense of security.  </a:t>
            </a:r>
          </a:p>
          <a:p>
            <a:pPr lvl="1"/>
            <a:r>
              <a:rPr lang="en-US" sz="2000"/>
              <a:t>Inquire about what interventions may increase feelings of vulnerability.</a:t>
            </a:r>
          </a:p>
          <a:p>
            <a:pPr lvl="1"/>
            <a:r>
              <a:rPr lang="en-US" sz="2000"/>
              <a:t>What is regarded as agitated behavior may reflect an individual’s attempts at self-protection.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Essential Values Continued: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924800" cy="1606550"/>
          </a:xfrm>
        </p:spPr>
        <p:txBody>
          <a:bodyPr/>
          <a:lstStyle/>
          <a:p>
            <a:r>
              <a:rPr lang="en-US"/>
              <a:t>Focus on Strengths</a:t>
            </a:r>
          </a:p>
          <a:p>
            <a:pPr lvl="1"/>
            <a:r>
              <a:rPr lang="en-US" sz="2000"/>
              <a:t>Identify and reinforce the resources on which an individual can draw</a:t>
            </a:r>
          </a:p>
        </p:txBody>
      </p:sp>
      <p:sp>
        <p:nvSpPr>
          <p:cNvPr id="17412" name="Rectangle 4"/>
          <p:cNvSpPr>
            <a:spLocks noRot="1" noChangeArrowheads="1"/>
          </p:cNvSpPr>
          <p:nvPr/>
        </p:nvSpPr>
        <p:spPr bwMode="auto">
          <a:xfrm>
            <a:off x="914400" y="3810000"/>
            <a:ext cx="800735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en-US" sz="3200"/>
              <a:t>Understand the Whole Person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</a:pPr>
            <a:r>
              <a:rPr lang="en-US" sz="2000"/>
              <a:t>Understand that the person is not simply an expression of psychiatric symptoms.  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</a:pPr>
            <a:r>
              <a:rPr lang="en-US" sz="2000"/>
              <a:t>The origin of the crisis may be a collection of many different variables. (i.e., physical health, loss of family support)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</a:pPr>
            <a:endParaRPr lang="en-US" sz="20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Essential Values Continued: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7924800" cy="2813050"/>
          </a:xfrm>
        </p:spPr>
        <p:txBody>
          <a:bodyPr/>
          <a:lstStyle/>
          <a:p>
            <a:r>
              <a:rPr lang="en-US"/>
              <a:t>See the person as a credible source</a:t>
            </a:r>
          </a:p>
          <a:p>
            <a:pPr lvl="1"/>
            <a:r>
              <a:rPr lang="en-US" sz="2000"/>
              <a:t>Even when an individual’s assertions are not well grounded in reality and represent obviously delusional thoughts, the “telling of one’s story” may represent an important step toward crisis resolution.</a:t>
            </a:r>
          </a:p>
          <a:p>
            <a:pPr lvl="1"/>
            <a:r>
              <a:rPr lang="en-US" sz="2000"/>
              <a:t>Seek to understand the person’s strengths and needs instead of establishing whether a statement is based in fact.  </a:t>
            </a:r>
          </a:p>
        </p:txBody>
      </p:sp>
      <p:sp>
        <p:nvSpPr>
          <p:cNvPr id="18436" name="Rectangle 4"/>
          <p:cNvSpPr>
            <a:spLocks noRot="1" noChangeArrowheads="1"/>
          </p:cNvSpPr>
          <p:nvPr/>
        </p:nvSpPr>
        <p:spPr bwMode="auto">
          <a:xfrm>
            <a:off x="533400" y="3962400"/>
            <a:ext cx="800735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en-US" sz="3200"/>
              <a:t>Recovery, Resilience and Natural Supports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</a:pPr>
            <a:r>
              <a:rPr lang="en-US" sz="2000"/>
              <a:t>Interventions should preserve dignity, foster a sense of hope, and promote engagement with formal systems and informal resources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Essential Values Continued: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Prevention</a:t>
            </a:r>
          </a:p>
          <a:p>
            <a:pPr lvl="1"/>
            <a:r>
              <a:rPr lang="en-US" sz="2000"/>
              <a:t>Ensuring that adequate linkages are made to promote prevention efforts</a:t>
            </a:r>
          </a:p>
          <a:p>
            <a:pPr lvl="1"/>
            <a:r>
              <a:rPr lang="en-US" sz="2000"/>
              <a:t>Effective communication with emergency care professionals that will promote systemic improvements.  </a:t>
            </a:r>
          </a:p>
          <a:p>
            <a:pPr lvl="1">
              <a:buFont typeface="Wingdings" pitchFamily="2" charset="2"/>
              <a:buNone/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/>
              <a:t>Resources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Single Adult Shelter Resources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Central Point of Access 	 315. E Long St. </a:t>
            </a:r>
          </a:p>
          <a:p>
            <a:pPr lvl="2">
              <a:lnSpc>
                <a:spcPct val="80000"/>
              </a:lnSpc>
            </a:pPr>
            <a:r>
              <a:rPr lang="en-US" sz="1600"/>
              <a:t>Intake for all single adults in need of shelter</a:t>
            </a:r>
          </a:p>
          <a:p>
            <a:pPr lvl="2">
              <a:lnSpc>
                <a:spcPct val="80000"/>
              </a:lnSpc>
            </a:pPr>
            <a:r>
              <a:rPr lang="en-US" sz="1600" b="1"/>
              <a:t>1-888-4-SHELTR (1-888-474-3587) / 24 Hours</a:t>
            </a:r>
          </a:p>
          <a:p>
            <a:pPr>
              <a:lnSpc>
                <a:spcPct val="80000"/>
              </a:lnSpc>
            </a:pPr>
            <a:endParaRPr lang="en-US" sz="2000" b="1"/>
          </a:p>
          <a:p>
            <a:pPr lvl="1">
              <a:lnSpc>
                <a:spcPct val="80000"/>
              </a:lnSpc>
            </a:pPr>
            <a:r>
              <a:rPr lang="en-US" sz="1800"/>
              <a:t>MEN’S SHELTER</a:t>
            </a:r>
          </a:p>
          <a:p>
            <a:pPr lvl="2">
              <a:lnSpc>
                <a:spcPct val="80000"/>
              </a:lnSpc>
            </a:pPr>
            <a:r>
              <a:rPr lang="en-US" sz="1600"/>
              <a:t>Faith Mission 		151 N. 6th St.    599 E. 8th Ave.  </a:t>
            </a:r>
          </a:p>
          <a:p>
            <a:pPr lvl="3">
              <a:lnSpc>
                <a:spcPct val="80000"/>
              </a:lnSpc>
            </a:pPr>
            <a:r>
              <a:rPr lang="en-US" sz="1400"/>
              <a:t>224-6617 Ext. 2151 </a:t>
            </a:r>
          </a:p>
          <a:p>
            <a:pPr lvl="2">
              <a:lnSpc>
                <a:spcPct val="80000"/>
              </a:lnSpc>
            </a:pPr>
            <a:r>
              <a:rPr lang="en-US" sz="1600"/>
              <a:t>Friends of the Homeless 	924 E. Main St. </a:t>
            </a:r>
          </a:p>
          <a:p>
            <a:pPr lvl="3">
              <a:lnSpc>
                <a:spcPct val="80000"/>
              </a:lnSpc>
            </a:pPr>
            <a:r>
              <a:rPr lang="en-US" sz="1400"/>
              <a:t>360-0251    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WOMEN’S SHELTERS </a:t>
            </a:r>
          </a:p>
          <a:p>
            <a:pPr lvl="2">
              <a:lnSpc>
                <a:spcPct val="80000"/>
              </a:lnSpc>
            </a:pPr>
            <a:r>
              <a:rPr lang="en-US" sz="1600"/>
              <a:t>Nancy’s Place 		325 E. Long St. </a:t>
            </a:r>
          </a:p>
          <a:p>
            <a:pPr lvl="3">
              <a:lnSpc>
                <a:spcPct val="80000"/>
              </a:lnSpc>
            </a:pPr>
            <a:r>
              <a:rPr lang="en-US" sz="1400"/>
              <a:t>224-6617 </a:t>
            </a:r>
          </a:p>
          <a:p>
            <a:pPr lvl="2">
              <a:lnSpc>
                <a:spcPct val="80000"/>
              </a:lnSpc>
            </a:pPr>
            <a:r>
              <a:rPr lang="en-US" sz="1600"/>
              <a:t>Rebecca’s Place  	</a:t>
            </a:r>
          </a:p>
          <a:p>
            <a:pPr lvl="3">
              <a:lnSpc>
                <a:spcPct val="80000"/>
              </a:lnSpc>
            </a:pPr>
            <a:r>
              <a:rPr lang="en-US" sz="1400"/>
              <a:t>360-0251 </a:t>
            </a:r>
          </a:p>
          <a:p>
            <a:pPr lvl="2">
              <a:lnSpc>
                <a:spcPct val="80000"/>
              </a:lnSpc>
            </a:pPr>
            <a:r>
              <a:rPr lang="en-US" sz="1600"/>
              <a:t>Choices 		(Victims of domestic violence) </a:t>
            </a:r>
          </a:p>
          <a:p>
            <a:pPr lvl="3">
              <a:lnSpc>
                <a:spcPct val="80000"/>
              </a:lnSpc>
            </a:pPr>
            <a:r>
              <a:rPr lang="en-US" sz="1400"/>
              <a:t>224-4663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Objectives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Develop an understanding of the factors that contribute to homelessness</a:t>
            </a:r>
          </a:p>
          <a:p>
            <a:r>
              <a:rPr lang="en-US"/>
              <a:t>Understand the prevalence of Mental Illness within the homeless population</a:t>
            </a:r>
          </a:p>
          <a:p>
            <a:r>
              <a:rPr lang="en-US"/>
              <a:t>Review a list of core elements that will promote skillful crisis interventions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Youth and Family Shelters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YOUTH SHELTERS </a:t>
            </a:r>
          </a:p>
          <a:p>
            <a:pPr lvl="1"/>
            <a:r>
              <a:rPr lang="en-US"/>
              <a:t>Huckleberry House  Youth ages 12-17 </a:t>
            </a:r>
          </a:p>
          <a:p>
            <a:pPr lvl="1"/>
            <a:r>
              <a:rPr lang="en-US"/>
              <a:t>1421 Hamlet St. 294-5553 </a:t>
            </a:r>
          </a:p>
          <a:p>
            <a:r>
              <a:rPr lang="en-US"/>
              <a:t> FAMILY SHELTERS </a:t>
            </a:r>
          </a:p>
          <a:p>
            <a:pPr lvl="1"/>
            <a:r>
              <a:rPr lang="en-US"/>
              <a:t>YWCA Family Center </a:t>
            </a:r>
          </a:p>
          <a:p>
            <a:pPr lvl="1"/>
            <a:r>
              <a:rPr lang="en-US"/>
              <a:t>900 Harvey Ct. 253-3910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Outreach Services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Open Shelter </a:t>
            </a:r>
          </a:p>
          <a:p>
            <a:pPr lvl="1"/>
            <a:r>
              <a:rPr lang="en-US"/>
              <a:t>222-2885 Mon-Fri   9am-2pm </a:t>
            </a:r>
          </a:p>
          <a:p>
            <a:r>
              <a:rPr lang="en-US"/>
              <a:t>Capital Crossroads &amp; Discovery SID </a:t>
            </a:r>
          </a:p>
          <a:p>
            <a:pPr lvl="1"/>
            <a:r>
              <a:rPr lang="en-US"/>
              <a:t>M-F 6:30am-11:30pm  228-5718 </a:t>
            </a:r>
          </a:p>
          <a:p>
            <a:pPr lvl="1"/>
            <a:r>
              <a:rPr lang="en-US"/>
              <a:t>Sat 8am-11:30pm   Sun 10am-7pm </a:t>
            </a:r>
          </a:p>
          <a:p>
            <a:r>
              <a:rPr lang="en-US"/>
              <a:t>Maryhaven </a:t>
            </a:r>
          </a:p>
          <a:p>
            <a:pPr lvl="1"/>
            <a:r>
              <a:rPr lang="en-US"/>
              <a:t>560-4294 On-Call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Homeless Healthcare &amp; Outreach Services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Mt. Carmel Outreach </a:t>
            </a:r>
          </a:p>
          <a:p>
            <a:pPr lvl="1"/>
            <a:r>
              <a:rPr lang="en-US"/>
              <a:t>546-4200 	Rotating Locations</a:t>
            </a:r>
          </a:p>
          <a:p>
            <a:r>
              <a:rPr lang="en-US"/>
              <a:t>CNHC Healthcare for the Homeless</a:t>
            </a:r>
          </a:p>
          <a:p>
            <a:pPr lvl="1"/>
            <a:r>
              <a:rPr lang="en-US"/>
              <a:t>645-0521 (Call for locations) M-Thurs 9:30am-4:30pm Friday 9:30am-3pm</a:t>
            </a:r>
          </a:p>
          <a:p>
            <a:r>
              <a:rPr lang="en-US"/>
              <a:t>Southeast Inc. Psychiatric Outreach</a:t>
            </a:r>
          </a:p>
          <a:p>
            <a:pPr lvl="1"/>
            <a:r>
              <a:rPr lang="en-US"/>
              <a:t>Mon-Fri 8:00am-4:00pm 225-0980 ext 1140</a:t>
            </a:r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Veteran Services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Veteran Outreach Center    30 Spruce St 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Mental Health Services &amp; Readjustment Counseling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Mon-Fri 8am-4:30pm 	1-800-273-8255 </a:t>
            </a:r>
          </a:p>
          <a:p>
            <a:pPr>
              <a:lnSpc>
                <a:spcPct val="90000"/>
              </a:lnSpc>
            </a:pPr>
            <a:r>
              <a:rPr lang="en-US" sz="2400"/>
              <a:t>VA Outpatient Clinic 	420 N James Rd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Medical, Mental Health &amp; Social  Services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Mon-Fri 8am-4:30pm 	257-5200</a:t>
            </a:r>
          </a:p>
          <a:p>
            <a:pPr>
              <a:lnSpc>
                <a:spcPct val="90000"/>
              </a:lnSpc>
            </a:pPr>
            <a:r>
              <a:rPr lang="en-US" sz="2400"/>
              <a:t>Volunteers of America 	567 W. Broad St.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Employment Services &amp; Computer Resource Center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Mon-Fri 8am-5pm 	351-1881</a:t>
            </a:r>
          </a:p>
          <a:p>
            <a:pPr>
              <a:lnSpc>
                <a:spcPct val="90000"/>
              </a:lnSpc>
            </a:pPr>
            <a:r>
              <a:rPr lang="en-US" sz="2400"/>
              <a:t>Volunteers of America 	624 Harmon Ave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Residential Alcohol &amp; Drug  Treatment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Mon-Fri 8am-5pm 849-0145 Ext. 3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Disclosure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Much of the material presented today is gathered from the publication</a:t>
            </a:r>
          </a:p>
          <a:p>
            <a:pPr>
              <a:lnSpc>
                <a:spcPct val="90000"/>
              </a:lnSpc>
            </a:pPr>
            <a:r>
              <a:rPr lang="en-US"/>
              <a:t> “PRACTICE GUIDELINES: Core Elements in Responding to Mental Health Crisis”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 sz="1600"/>
              <a:t>U.S. Department of Health and Human Services: Substance Abuse and Mental Health Services Administration; Center for Mental Health Services</a:t>
            </a:r>
          </a:p>
          <a:p>
            <a:pPr>
              <a:lnSpc>
                <a:spcPct val="90000"/>
              </a:lnSpc>
            </a:pPr>
            <a:r>
              <a:rPr lang="en-US" sz="1600">
                <a:hlinkClick r:id="rId2"/>
              </a:rPr>
              <a:t>http://download.ncadi.samhsa.gov/ken/pdf/SMA09-4427.pdf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Understanding Homelessness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Homelessness is experienced when the requirements of obtaining/maintaining housing exceed an individual’s access to resources and opportunities.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Resources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381000" y="1447800"/>
          <a:ext cx="86106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Impact of Mental Illness and Homelessness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Untreated Mental Health symptoms negatively impacts an individual’s capacity to meet the expectations of daily life.  </a:t>
            </a:r>
          </a:p>
          <a:p>
            <a:r>
              <a:rPr lang="en-US"/>
              <a:t>This often leads to an interruption or elimination of support from traditionally supportive social groups.  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Prevalence of Mental Illness and Homelessness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It is estimated that one quarter to one half of homeless people have a severe psychiatric disorder.</a:t>
            </a:r>
          </a:p>
          <a:p>
            <a:r>
              <a:rPr lang="en-US" sz="2800"/>
              <a:t>Approximately 7 percent of all police contacts in urban settings involve a person believed to have a mental illness.</a:t>
            </a:r>
          </a:p>
          <a:p>
            <a:r>
              <a:rPr lang="en-US" sz="2800"/>
              <a:t>People with serious mental illness die, on average, 25 years earlier than the general population.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It Means To Be In A Crisis 	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Intense feelings of personal distress</a:t>
            </a:r>
          </a:p>
          <a:p>
            <a:r>
              <a:rPr lang="en-US"/>
              <a:t>Obvious changes in functioning or catastrophic life event</a:t>
            </a:r>
          </a:p>
          <a:p>
            <a:r>
              <a:rPr lang="en-US"/>
              <a:t>Begins before language of “danger to self or others” is used</a:t>
            </a:r>
          </a:p>
          <a:p>
            <a:pPr lvl="1"/>
            <a:r>
              <a:rPr lang="en-US" sz="1800"/>
              <a:t>Crisis professionals frequently deal with the emerging crisis, not the contributing factors	</a:t>
            </a:r>
          </a:p>
          <a:p>
            <a:pPr lvl="1"/>
            <a:r>
              <a:rPr lang="en-US" sz="1800"/>
              <a:t>A willingness to understand the contributing factors will help crisis professionals deal with the emerging crisis.  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800"/>
              <a:t>Ten Essential Values in Responding to a Mental Health Crisis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229</TotalTime>
  <Words>787</Words>
  <Application>Microsoft Office PowerPoint</Application>
  <PresentationFormat>On-screen Show (4:3)</PresentationFormat>
  <Paragraphs>135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Times New Roman</vt:lpstr>
      <vt:lpstr>Wingdings</vt:lpstr>
      <vt:lpstr>Arial Black</vt:lpstr>
      <vt:lpstr>Radial</vt:lpstr>
      <vt:lpstr>Mental Illness and Homelessness</vt:lpstr>
      <vt:lpstr>Objectives</vt:lpstr>
      <vt:lpstr>Disclosure</vt:lpstr>
      <vt:lpstr>Understanding Homelessness</vt:lpstr>
      <vt:lpstr>Resources</vt:lpstr>
      <vt:lpstr>Impact of Mental Illness and Homelessness</vt:lpstr>
      <vt:lpstr>Prevalence of Mental Illness and Homelessness</vt:lpstr>
      <vt:lpstr>What It Means To Be In A Crisis  </vt:lpstr>
      <vt:lpstr>Ten Essential Values in Responding to a Mental Health Crisis</vt:lpstr>
      <vt:lpstr>PowerPoint Presentation</vt:lpstr>
      <vt:lpstr>PowerPoint Presentation</vt:lpstr>
      <vt:lpstr>Essential Values</vt:lpstr>
      <vt:lpstr>Essential Values Continued:</vt:lpstr>
      <vt:lpstr>Essential Values Continued:</vt:lpstr>
      <vt:lpstr>Essential Values Continued:</vt:lpstr>
      <vt:lpstr>Essential Values Continued:</vt:lpstr>
      <vt:lpstr>Essential Values Continued:</vt:lpstr>
      <vt:lpstr>Resources</vt:lpstr>
      <vt:lpstr>Single Adult Shelter Resources</vt:lpstr>
      <vt:lpstr>Youth and Family Shelters</vt:lpstr>
      <vt:lpstr>Outreach Services</vt:lpstr>
      <vt:lpstr>Homeless Healthcare &amp; Outreach Services</vt:lpstr>
      <vt:lpstr>Veteran Services</vt:lpstr>
    </vt:vector>
  </TitlesOfParts>
  <Company>Southeast,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Illness and Homelessness</dc:title>
  <dc:creator>Carl Landry</dc:creator>
  <cp:lastModifiedBy>tmccuddy</cp:lastModifiedBy>
  <cp:revision>7</cp:revision>
  <dcterms:created xsi:type="dcterms:W3CDTF">2010-03-15T19:30:53Z</dcterms:created>
  <dcterms:modified xsi:type="dcterms:W3CDTF">2013-02-05T19:22:37Z</dcterms:modified>
</cp:coreProperties>
</file>