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notesMasterIdLst>
    <p:notesMasterId r:id="rId35"/>
  </p:notesMasterIdLst>
  <p:sldIdLst>
    <p:sldId id="256" r:id="rId2"/>
    <p:sldId id="257" r:id="rId3"/>
    <p:sldId id="258" r:id="rId4"/>
    <p:sldId id="259" r:id="rId5"/>
    <p:sldId id="260" r:id="rId6"/>
    <p:sldId id="261" r:id="rId7"/>
    <p:sldId id="264" r:id="rId8"/>
    <p:sldId id="263" r:id="rId9"/>
    <p:sldId id="262" r:id="rId10"/>
    <p:sldId id="265" r:id="rId11"/>
    <p:sldId id="266" r:id="rId12"/>
    <p:sldId id="267" r:id="rId13"/>
    <p:sldId id="268" r:id="rId14"/>
    <p:sldId id="274" r:id="rId15"/>
    <p:sldId id="269" r:id="rId16"/>
    <p:sldId id="270" r:id="rId17"/>
    <p:sldId id="271" r:id="rId18"/>
    <p:sldId id="272" r:id="rId19"/>
    <p:sldId id="273" r:id="rId20"/>
    <p:sldId id="275" r:id="rId21"/>
    <p:sldId id="276" r:id="rId22"/>
    <p:sldId id="277" r:id="rId23"/>
    <p:sldId id="278" r:id="rId24"/>
    <p:sldId id="279" r:id="rId25"/>
    <p:sldId id="280" r:id="rId26"/>
    <p:sldId id="281" r:id="rId27"/>
    <p:sldId id="282" r:id="rId28"/>
    <p:sldId id="289" r:id="rId29"/>
    <p:sldId id="290" r:id="rId30"/>
    <p:sldId id="291" r:id="rId31"/>
    <p:sldId id="283" r:id="rId32"/>
    <p:sldId id="284" r:id="rId33"/>
    <p:sldId id="292" r:id="rId34"/>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0177" autoAdjust="0"/>
    <p:restoredTop sz="85307" autoAdjust="0"/>
  </p:normalViewPr>
  <p:slideViewPr>
    <p:cSldViewPr>
      <p:cViewPr varScale="1">
        <p:scale>
          <a:sx n="61" d="100"/>
          <a:sy n="61" d="100"/>
        </p:scale>
        <p:origin x="-156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149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endParaRPr lang="en-US"/>
          </a:p>
        </p:txBody>
      </p:sp>
      <p:sp>
        <p:nvSpPr>
          <p:cNvPr id="191491" name="Rectangle 3"/>
          <p:cNvSpPr>
            <a:spLocks noGrp="1" noChangeArrowheads="1"/>
          </p:cNvSpPr>
          <p:nvPr>
            <p:ph type="dt" idx="1"/>
          </p:nvPr>
        </p:nvSpPr>
        <p:spPr bwMode="auto">
          <a:xfrm>
            <a:off x="397256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endParaRPr lang="en-US"/>
          </a:p>
        </p:txBody>
      </p:sp>
      <p:sp>
        <p:nvSpPr>
          <p:cNvPr id="19149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191493" name="Rectangle 5"/>
          <p:cNvSpPr>
            <a:spLocks noGrp="1" noChangeArrowheads="1"/>
          </p:cNvSpPr>
          <p:nvPr>
            <p:ph type="body" sz="quarter" idx="3"/>
          </p:nvPr>
        </p:nvSpPr>
        <p:spPr bwMode="auto">
          <a:xfrm>
            <a:off x="934720" y="4415790"/>
            <a:ext cx="514096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1494" name="Rectangle 6"/>
          <p:cNvSpPr>
            <a:spLocks noGrp="1" noChangeArrowheads="1"/>
          </p:cNvSpPr>
          <p:nvPr>
            <p:ph type="ftr" sz="quarter" idx="4"/>
          </p:nvPr>
        </p:nvSpPr>
        <p:spPr bwMode="auto">
          <a:xfrm>
            <a:off x="0" y="8831580"/>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endParaRPr lang="en-US"/>
          </a:p>
        </p:txBody>
      </p:sp>
      <p:sp>
        <p:nvSpPr>
          <p:cNvPr id="191495" name="Rectangle 7"/>
          <p:cNvSpPr>
            <a:spLocks noGrp="1" noChangeArrowheads="1"/>
          </p:cNvSpPr>
          <p:nvPr>
            <p:ph type="sldNum" sz="quarter" idx="5"/>
          </p:nvPr>
        </p:nvSpPr>
        <p:spPr bwMode="auto">
          <a:xfrm>
            <a:off x="3972560" y="8831580"/>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fld id="{A39FB50B-C275-4581-BB22-09DD43049E73}" type="slidenum">
              <a:rPr lang="en-US"/>
              <a:pPr/>
              <a:t>‹#›</a:t>
            </a:fld>
            <a:endParaRPr lang="en-US"/>
          </a:p>
        </p:txBody>
      </p:sp>
    </p:spTree>
    <p:extLst>
      <p:ext uri="{BB962C8B-B14F-4D97-AF65-F5344CB8AC3E}">
        <p14:creationId xmlns:p14="http://schemas.microsoft.com/office/powerpoint/2010/main" val="156790267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EF7C1E-F372-480D-A399-EA4A9DAC8970}" type="slidenum">
              <a:rPr lang="en-US"/>
              <a:pPr/>
              <a:t>1</a:t>
            </a:fld>
            <a:endParaRPr lang="en-US"/>
          </a:p>
        </p:txBody>
      </p:sp>
      <p:sp>
        <p:nvSpPr>
          <p:cNvPr id="192514" name="Rectangle 2"/>
          <p:cNvSpPr>
            <a:spLocks noGrp="1" noRot="1" noChangeAspect="1" noChangeArrowheads="1" noTextEdit="1"/>
          </p:cNvSpPr>
          <p:nvPr>
            <p:ph type="sldImg"/>
          </p:nvPr>
        </p:nvSpPr>
        <p:spPr>
          <a:ln/>
        </p:spPr>
      </p:sp>
      <p:sp>
        <p:nvSpPr>
          <p:cNvPr id="1925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D96F2B-853E-4C35-8AC9-13B4B7059F15}" type="slidenum">
              <a:rPr lang="en-US"/>
              <a:pPr/>
              <a:t>10</a:t>
            </a:fld>
            <a:endParaRPr lang="en-US"/>
          </a:p>
        </p:txBody>
      </p:sp>
      <p:sp>
        <p:nvSpPr>
          <p:cNvPr id="201730" name="Rectangle 2"/>
          <p:cNvSpPr>
            <a:spLocks noGrp="1" noRot="1" noChangeAspect="1" noChangeArrowheads="1" noTextEdit="1"/>
          </p:cNvSpPr>
          <p:nvPr>
            <p:ph type="sldImg"/>
          </p:nvPr>
        </p:nvSpPr>
        <p:spPr>
          <a:ln/>
        </p:spPr>
      </p:sp>
      <p:sp>
        <p:nvSpPr>
          <p:cNvPr id="201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9E8D6E-13CC-41BE-AB51-803F691EAF03}" type="slidenum">
              <a:rPr lang="en-US"/>
              <a:pPr/>
              <a:t>11</a:t>
            </a:fld>
            <a:endParaRPr lang="en-US"/>
          </a:p>
        </p:txBody>
      </p:sp>
      <p:sp>
        <p:nvSpPr>
          <p:cNvPr id="202754" name="Rectangle 2"/>
          <p:cNvSpPr>
            <a:spLocks noGrp="1" noRot="1" noChangeAspect="1" noChangeArrowheads="1" noTextEdit="1"/>
          </p:cNvSpPr>
          <p:nvPr>
            <p:ph type="sldImg"/>
          </p:nvPr>
        </p:nvSpPr>
        <p:spPr>
          <a:ln/>
        </p:spPr>
      </p:sp>
      <p:sp>
        <p:nvSpPr>
          <p:cNvPr id="2027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7DB35E-94BF-48BE-9818-EB5EA08F1568}" type="slidenum">
              <a:rPr lang="en-US"/>
              <a:pPr/>
              <a:t>12</a:t>
            </a:fld>
            <a:endParaRPr lang="en-US"/>
          </a:p>
        </p:txBody>
      </p:sp>
      <p:sp>
        <p:nvSpPr>
          <p:cNvPr id="203778" name="Rectangle 2"/>
          <p:cNvSpPr>
            <a:spLocks noGrp="1" noRot="1" noChangeAspect="1" noChangeArrowheads="1" noTextEdit="1"/>
          </p:cNvSpPr>
          <p:nvPr>
            <p:ph type="sldImg"/>
          </p:nvPr>
        </p:nvSpPr>
        <p:spPr>
          <a:ln/>
        </p:spPr>
      </p:sp>
      <p:sp>
        <p:nvSpPr>
          <p:cNvPr id="203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D1EEA6-B5C3-4FBF-90BF-DF9A85A20E90}" type="slidenum">
              <a:rPr lang="en-US"/>
              <a:pPr/>
              <a:t>13</a:t>
            </a:fld>
            <a:endParaRPr lang="en-US"/>
          </a:p>
        </p:txBody>
      </p:sp>
      <p:sp>
        <p:nvSpPr>
          <p:cNvPr id="204802" name="Rectangle 2"/>
          <p:cNvSpPr>
            <a:spLocks noGrp="1" noRot="1" noChangeAspect="1" noChangeArrowheads="1" noTextEdit="1"/>
          </p:cNvSpPr>
          <p:nvPr>
            <p:ph type="sldImg"/>
          </p:nvPr>
        </p:nvSpPr>
        <p:spPr>
          <a:ln/>
        </p:spPr>
      </p:sp>
      <p:sp>
        <p:nvSpPr>
          <p:cNvPr id="204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EF1364-9043-47CB-A086-2E96AD49A515}" type="slidenum">
              <a:rPr lang="en-US"/>
              <a:pPr/>
              <a:t>14</a:t>
            </a:fld>
            <a:endParaRPr lang="en-US"/>
          </a:p>
        </p:txBody>
      </p:sp>
      <p:sp>
        <p:nvSpPr>
          <p:cNvPr id="205826" name="Rectangle 2"/>
          <p:cNvSpPr>
            <a:spLocks noGrp="1" noRot="1" noChangeAspect="1" noChangeArrowheads="1" noTextEdit="1"/>
          </p:cNvSpPr>
          <p:nvPr>
            <p:ph type="sldImg"/>
          </p:nvPr>
        </p:nvSpPr>
        <p:spPr>
          <a:ln/>
        </p:spPr>
      </p:sp>
      <p:sp>
        <p:nvSpPr>
          <p:cNvPr id="205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AA1457-4606-4C57-A26A-AC22F9C953F3}" type="slidenum">
              <a:rPr lang="en-US"/>
              <a:pPr/>
              <a:t>15</a:t>
            </a:fld>
            <a:endParaRPr lang="en-US"/>
          </a:p>
        </p:txBody>
      </p:sp>
      <p:sp>
        <p:nvSpPr>
          <p:cNvPr id="206850" name="Rectangle 2"/>
          <p:cNvSpPr>
            <a:spLocks noGrp="1" noRot="1" noChangeAspect="1" noChangeArrowheads="1" noTextEdit="1"/>
          </p:cNvSpPr>
          <p:nvPr>
            <p:ph type="sldImg"/>
          </p:nvPr>
        </p:nvSpPr>
        <p:spPr>
          <a:ln/>
        </p:spPr>
      </p:sp>
      <p:sp>
        <p:nvSpPr>
          <p:cNvPr id="2068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C8522D-BA37-4AB5-BAE5-7F64A5EFEE6A}" type="slidenum">
              <a:rPr lang="en-US"/>
              <a:pPr/>
              <a:t>16</a:t>
            </a:fld>
            <a:endParaRPr lang="en-US"/>
          </a:p>
        </p:txBody>
      </p:sp>
      <p:sp>
        <p:nvSpPr>
          <p:cNvPr id="207874" name="Rectangle 2"/>
          <p:cNvSpPr>
            <a:spLocks noGrp="1" noRot="1" noChangeAspect="1" noChangeArrowheads="1" noTextEdit="1"/>
          </p:cNvSpPr>
          <p:nvPr>
            <p:ph type="sldImg"/>
          </p:nvPr>
        </p:nvSpPr>
        <p:spPr>
          <a:ln/>
        </p:spPr>
      </p:sp>
      <p:sp>
        <p:nvSpPr>
          <p:cNvPr id="207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0621F7-B5CB-45E8-9ECF-5FBF5D3CA089}" type="slidenum">
              <a:rPr lang="en-US"/>
              <a:pPr/>
              <a:t>17</a:t>
            </a:fld>
            <a:endParaRPr lang="en-US"/>
          </a:p>
        </p:txBody>
      </p:sp>
      <p:sp>
        <p:nvSpPr>
          <p:cNvPr id="208898" name="Rectangle 2"/>
          <p:cNvSpPr>
            <a:spLocks noGrp="1" noRot="1" noChangeAspect="1" noChangeArrowheads="1" noTextEdit="1"/>
          </p:cNvSpPr>
          <p:nvPr>
            <p:ph type="sldImg"/>
          </p:nvPr>
        </p:nvSpPr>
        <p:spPr>
          <a:ln/>
        </p:spPr>
      </p:sp>
      <p:sp>
        <p:nvSpPr>
          <p:cNvPr id="208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069375-8D21-4102-851C-B4E430AC9AF5}" type="slidenum">
              <a:rPr lang="en-US"/>
              <a:pPr/>
              <a:t>18</a:t>
            </a:fld>
            <a:endParaRPr lang="en-US"/>
          </a:p>
        </p:txBody>
      </p:sp>
      <p:sp>
        <p:nvSpPr>
          <p:cNvPr id="209922" name="Rectangle 2"/>
          <p:cNvSpPr>
            <a:spLocks noGrp="1" noRot="1" noChangeAspect="1" noChangeArrowheads="1" noTextEdit="1"/>
          </p:cNvSpPr>
          <p:nvPr>
            <p:ph type="sldImg"/>
          </p:nvPr>
        </p:nvSpPr>
        <p:spPr>
          <a:ln/>
        </p:spPr>
      </p:sp>
      <p:sp>
        <p:nvSpPr>
          <p:cNvPr id="209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4D9E79-E3BE-415A-8C0F-5389168E8C6F}" type="slidenum">
              <a:rPr lang="en-US"/>
              <a:pPr/>
              <a:t>19</a:t>
            </a:fld>
            <a:endParaRPr lang="en-US"/>
          </a:p>
        </p:txBody>
      </p:sp>
      <p:sp>
        <p:nvSpPr>
          <p:cNvPr id="217090" name="Rectangle 2"/>
          <p:cNvSpPr>
            <a:spLocks noGrp="1" noRot="1" noChangeAspect="1" noChangeArrowheads="1" noTextEdit="1"/>
          </p:cNvSpPr>
          <p:nvPr>
            <p:ph type="sldImg"/>
          </p:nvPr>
        </p:nvSpPr>
        <p:spPr>
          <a:ln/>
        </p:spPr>
      </p:sp>
      <p:sp>
        <p:nvSpPr>
          <p:cNvPr id="2170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16000A-D87A-435A-A76E-10EC064F97F8}" type="slidenum">
              <a:rPr lang="en-US"/>
              <a:pPr/>
              <a:t>2</a:t>
            </a:fld>
            <a:endParaRPr lang="en-US"/>
          </a:p>
        </p:txBody>
      </p:sp>
      <p:sp>
        <p:nvSpPr>
          <p:cNvPr id="193538" name="Rectangle 2"/>
          <p:cNvSpPr>
            <a:spLocks noGrp="1" noRot="1" noChangeAspect="1" noChangeArrowheads="1" noTextEdit="1"/>
          </p:cNvSpPr>
          <p:nvPr>
            <p:ph type="sldImg"/>
          </p:nvPr>
        </p:nvSpPr>
        <p:spPr>
          <a:ln/>
        </p:spPr>
      </p:sp>
      <p:sp>
        <p:nvSpPr>
          <p:cNvPr id="193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E8F23B-B4B6-46E9-8794-13895FCB5E4E}" type="slidenum">
              <a:rPr lang="en-US"/>
              <a:pPr/>
              <a:t>20</a:t>
            </a:fld>
            <a:endParaRPr lang="en-US"/>
          </a:p>
        </p:txBody>
      </p:sp>
      <p:sp>
        <p:nvSpPr>
          <p:cNvPr id="210946" name="Rectangle 2"/>
          <p:cNvSpPr>
            <a:spLocks noGrp="1" noRot="1" noChangeAspect="1" noChangeArrowheads="1" noTextEdit="1"/>
          </p:cNvSpPr>
          <p:nvPr>
            <p:ph type="sldImg"/>
          </p:nvPr>
        </p:nvSpPr>
        <p:spPr>
          <a:ln/>
        </p:spPr>
      </p:sp>
      <p:sp>
        <p:nvSpPr>
          <p:cNvPr id="210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39CC1F-D86A-425B-B449-54E91FF67359}" type="slidenum">
              <a:rPr lang="en-US"/>
              <a:pPr/>
              <a:t>21</a:t>
            </a:fld>
            <a:endParaRPr lang="en-US"/>
          </a:p>
        </p:txBody>
      </p:sp>
      <p:sp>
        <p:nvSpPr>
          <p:cNvPr id="211970" name="Rectangle 2"/>
          <p:cNvSpPr>
            <a:spLocks noGrp="1" noRot="1" noChangeAspect="1" noChangeArrowheads="1" noTextEdit="1"/>
          </p:cNvSpPr>
          <p:nvPr>
            <p:ph type="sldImg"/>
          </p:nvPr>
        </p:nvSpPr>
        <p:spPr>
          <a:ln/>
        </p:spPr>
      </p:sp>
      <p:sp>
        <p:nvSpPr>
          <p:cNvPr id="211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3680C0-DF14-4CCA-8A7C-AC0D7DB47935}" type="slidenum">
              <a:rPr lang="en-US"/>
              <a:pPr/>
              <a:t>22</a:t>
            </a:fld>
            <a:endParaRPr lang="en-US"/>
          </a:p>
        </p:txBody>
      </p:sp>
      <p:sp>
        <p:nvSpPr>
          <p:cNvPr id="212994" name="Rectangle 2"/>
          <p:cNvSpPr>
            <a:spLocks noGrp="1" noRot="1" noChangeAspect="1" noChangeArrowheads="1" noTextEdit="1"/>
          </p:cNvSpPr>
          <p:nvPr>
            <p:ph type="sldImg"/>
          </p:nvPr>
        </p:nvSpPr>
        <p:spPr>
          <a:ln/>
        </p:spPr>
      </p:sp>
      <p:sp>
        <p:nvSpPr>
          <p:cNvPr id="2129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8ECDA3-BD45-4DAD-8599-7D82ADF7DA00}" type="slidenum">
              <a:rPr lang="en-US"/>
              <a:pPr/>
              <a:t>23</a:t>
            </a:fld>
            <a:endParaRPr lang="en-US"/>
          </a:p>
        </p:txBody>
      </p:sp>
      <p:sp>
        <p:nvSpPr>
          <p:cNvPr id="214018" name="Rectangle 2"/>
          <p:cNvSpPr>
            <a:spLocks noGrp="1" noRot="1" noChangeAspect="1" noChangeArrowheads="1" noTextEdit="1"/>
          </p:cNvSpPr>
          <p:nvPr>
            <p:ph type="sldImg"/>
          </p:nvPr>
        </p:nvSpPr>
        <p:spPr>
          <a:ln/>
        </p:spPr>
      </p:sp>
      <p:sp>
        <p:nvSpPr>
          <p:cNvPr id="2140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534227-5D47-4244-B298-5E76D868FEA4}" type="slidenum">
              <a:rPr lang="en-US"/>
              <a:pPr/>
              <a:t>24</a:t>
            </a:fld>
            <a:endParaRPr lang="en-US"/>
          </a:p>
        </p:txBody>
      </p:sp>
      <p:sp>
        <p:nvSpPr>
          <p:cNvPr id="215042" name="Rectangle 2"/>
          <p:cNvSpPr>
            <a:spLocks noGrp="1" noRot="1" noChangeAspect="1" noChangeArrowheads="1" noTextEdit="1"/>
          </p:cNvSpPr>
          <p:nvPr>
            <p:ph type="sldImg"/>
          </p:nvPr>
        </p:nvSpPr>
        <p:spPr>
          <a:ln/>
        </p:spPr>
      </p:sp>
      <p:sp>
        <p:nvSpPr>
          <p:cNvPr id="2150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A28F76-605B-4D18-BFBF-95B9ED0FB40E}" type="slidenum">
              <a:rPr lang="en-US"/>
              <a:pPr/>
              <a:t>25</a:t>
            </a:fld>
            <a:endParaRPr lang="en-US"/>
          </a:p>
        </p:txBody>
      </p:sp>
      <p:sp>
        <p:nvSpPr>
          <p:cNvPr id="216066" name="Rectangle 2"/>
          <p:cNvSpPr>
            <a:spLocks noGrp="1" noRot="1" noChangeAspect="1" noChangeArrowheads="1" noTextEdit="1"/>
          </p:cNvSpPr>
          <p:nvPr>
            <p:ph type="sldImg"/>
          </p:nvPr>
        </p:nvSpPr>
        <p:spPr>
          <a:ln/>
        </p:spPr>
      </p:sp>
      <p:sp>
        <p:nvSpPr>
          <p:cNvPr id="2160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39FB50B-C275-4581-BB22-09DD43049E73}"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92A66C-A59D-4F43-9A3C-31EF6BB143E8}" type="slidenum">
              <a:rPr lang="en-US"/>
              <a:pPr/>
              <a:t>3</a:t>
            </a:fld>
            <a:endParaRPr lang="en-US"/>
          </a:p>
        </p:txBody>
      </p:sp>
      <p:sp>
        <p:nvSpPr>
          <p:cNvPr id="194562" name="Rectangle 2"/>
          <p:cNvSpPr>
            <a:spLocks noGrp="1" noRot="1" noChangeAspect="1" noChangeArrowheads="1" noTextEdit="1"/>
          </p:cNvSpPr>
          <p:nvPr>
            <p:ph type="sldImg"/>
          </p:nvPr>
        </p:nvSpPr>
        <p:spPr>
          <a:ln/>
        </p:spPr>
      </p:sp>
      <p:sp>
        <p:nvSpPr>
          <p:cNvPr id="1945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036445-D8EF-431B-9287-0347C6DEC635}" type="slidenum">
              <a:rPr lang="en-US"/>
              <a:pPr/>
              <a:t>4</a:t>
            </a:fld>
            <a:endParaRPr lang="en-US"/>
          </a:p>
        </p:txBody>
      </p:sp>
      <p:sp>
        <p:nvSpPr>
          <p:cNvPr id="195586" name="Rectangle 2"/>
          <p:cNvSpPr>
            <a:spLocks noGrp="1" noRot="1" noChangeAspect="1" noChangeArrowheads="1" noTextEdit="1"/>
          </p:cNvSpPr>
          <p:nvPr>
            <p:ph type="sldImg"/>
          </p:nvPr>
        </p:nvSpPr>
        <p:spPr>
          <a:ln/>
        </p:spPr>
      </p:sp>
      <p:sp>
        <p:nvSpPr>
          <p:cNvPr id="195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31547E-EAEC-4063-BAB9-A457A52BA290}" type="slidenum">
              <a:rPr lang="en-US"/>
              <a:pPr/>
              <a:t>5</a:t>
            </a:fld>
            <a:endParaRPr lang="en-US"/>
          </a:p>
        </p:txBody>
      </p:sp>
      <p:sp>
        <p:nvSpPr>
          <p:cNvPr id="196610" name="Rectangle 2"/>
          <p:cNvSpPr>
            <a:spLocks noGrp="1" noRot="1" noChangeAspect="1" noChangeArrowheads="1" noTextEdit="1"/>
          </p:cNvSpPr>
          <p:nvPr>
            <p:ph type="sldImg"/>
          </p:nvPr>
        </p:nvSpPr>
        <p:spPr>
          <a:ln/>
        </p:spPr>
      </p:sp>
      <p:sp>
        <p:nvSpPr>
          <p:cNvPr id="196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70EDF1-E0E7-44C2-81F0-0F9F82EE74DB}" type="slidenum">
              <a:rPr lang="en-US"/>
              <a:pPr/>
              <a:t>6</a:t>
            </a:fld>
            <a:endParaRPr lang="en-US"/>
          </a:p>
        </p:txBody>
      </p:sp>
      <p:sp>
        <p:nvSpPr>
          <p:cNvPr id="197634" name="Rectangle 2"/>
          <p:cNvSpPr>
            <a:spLocks noGrp="1" noRot="1" noChangeAspect="1" noChangeArrowheads="1" noTextEdit="1"/>
          </p:cNvSpPr>
          <p:nvPr>
            <p:ph type="sldImg"/>
          </p:nvPr>
        </p:nvSpPr>
        <p:spPr>
          <a:ln/>
        </p:spPr>
      </p:sp>
      <p:sp>
        <p:nvSpPr>
          <p:cNvPr id="197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3EEDD9-7A94-4C32-8E2E-A4E07C2187FD}" type="slidenum">
              <a:rPr lang="en-US"/>
              <a:pPr/>
              <a:t>7</a:t>
            </a:fld>
            <a:endParaRPr lang="en-US"/>
          </a:p>
        </p:txBody>
      </p:sp>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9891A6-55C9-4D19-9218-A7439D72F50A}" type="slidenum">
              <a:rPr lang="en-US"/>
              <a:pPr/>
              <a:t>8</a:t>
            </a:fld>
            <a:endParaRPr lang="en-US"/>
          </a:p>
        </p:txBody>
      </p:sp>
      <p:sp>
        <p:nvSpPr>
          <p:cNvPr id="199682" name="Rectangle 2"/>
          <p:cNvSpPr>
            <a:spLocks noGrp="1" noRot="1" noChangeAspect="1" noChangeArrowheads="1" noTextEdit="1"/>
          </p:cNvSpPr>
          <p:nvPr>
            <p:ph type="sldImg"/>
          </p:nvPr>
        </p:nvSpPr>
        <p:spPr>
          <a:ln/>
        </p:spPr>
      </p:sp>
      <p:sp>
        <p:nvSpPr>
          <p:cNvPr id="199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87779B-DA20-46CC-97FF-1D9AAFD6037E}" type="slidenum">
              <a:rPr lang="en-US"/>
              <a:pPr/>
              <a:t>9</a:t>
            </a:fld>
            <a:endParaRPr lang="en-US"/>
          </a:p>
        </p:txBody>
      </p:sp>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8002" name="Rectangle 2"/>
          <p:cNvSpPr>
            <a:spLocks noGrp="1" noChangeArrowheads="1"/>
          </p:cNvSpPr>
          <p:nvPr>
            <p:ph type="ctrTitle" sz="quarter"/>
          </p:nvPr>
        </p:nvSpPr>
        <p:spPr>
          <a:xfrm>
            <a:off x="685800" y="1676400"/>
            <a:ext cx="7772400" cy="1828800"/>
          </a:xfrm>
          <a:effectLst>
            <a:outerShdw dist="35915" dir="16979978" algn="ctr" rotWithShape="0">
              <a:srgbClr val="808080">
                <a:alpha val="75000"/>
              </a:srgbClr>
            </a:outerShdw>
          </a:effectLst>
        </p:spPr>
        <p:txBody>
          <a:bodyPr/>
          <a:lstStyle>
            <a:lvl1pPr>
              <a:defRPr/>
            </a:lvl1pPr>
          </a:lstStyle>
          <a:p>
            <a:r>
              <a:rPr lang="en-US"/>
              <a:t>Click to edit Master title style</a:t>
            </a:r>
          </a:p>
        </p:txBody>
      </p:sp>
      <p:sp>
        <p:nvSpPr>
          <p:cNvPr id="128003" name="Rectangle 3"/>
          <p:cNvSpPr>
            <a:spLocks noGrp="1" noChangeArrowheads="1"/>
          </p:cNvSpPr>
          <p:nvPr>
            <p:ph type="subTitle" sz="quarter" idx="1"/>
          </p:nvPr>
        </p:nvSpPr>
        <p:spPr>
          <a:xfrm>
            <a:off x="1371600" y="3886200"/>
            <a:ext cx="6400800" cy="1752600"/>
          </a:xfrm>
          <a:effectLst>
            <a:outerShdw dist="25399" dir="16979931" algn="ctr" rotWithShape="0">
              <a:srgbClr val="808080">
                <a:alpha val="75000"/>
              </a:srgbClr>
            </a:outerShdw>
          </a:effectLst>
        </p:spPr>
        <p:txBody>
          <a:bodyPr/>
          <a:lstStyle>
            <a:lvl1pPr marL="0" indent="0" algn="ctr">
              <a:buFont typeface="Wingdings" pitchFamily="28" charset="2"/>
              <a:buNone/>
              <a:defRPr/>
            </a:lvl1pPr>
          </a:lstStyle>
          <a:p>
            <a:r>
              <a:rPr lang="en-US"/>
              <a:t>Click to edit Master subtitle style</a:t>
            </a:r>
          </a:p>
        </p:txBody>
      </p:sp>
      <p:sp>
        <p:nvSpPr>
          <p:cNvPr id="128007" name="Rectangle 7"/>
          <p:cNvSpPr>
            <a:spLocks noGrp="1" noChangeArrowheads="1"/>
          </p:cNvSpPr>
          <p:nvPr>
            <p:ph type="dt" sz="quarter" idx="2"/>
          </p:nvPr>
        </p:nvSpPr>
        <p:spPr/>
        <p:txBody>
          <a:bodyPr/>
          <a:lstStyle>
            <a:lvl1pPr>
              <a:defRPr/>
            </a:lvl1pPr>
          </a:lstStyle>
          <a:p>
            <a:endParaRPr lang="en-US"/>
          </a:p>
        </p:txBody>
      </p:sp>
      <p:sp>
        <p:nvSpPr>
          <p:cNvPr id="128008" name="Rectangle 8"/>
          <p:cNvSpPr>
            <a:spLocks noGrp="1" noChangeArrowheads="1"/>
          </p:cNvSpPr>
          <p:nvPr>
            <p:ph type="ftr" sz="quarter" idx="3"/>
          </p:nvPr>
        </p:nvSpPr>
        <p:spPr/>
        <p:txBody>
          <a:bodyPr/>
          <a:lstStyle>
            <a:lvl1pPr>
              <a:defRPr/>
            </a:lvl1pPr>
          </a:lstStyle>
          <a:p>
            <a:endParaRPr lang="en-US"/>
          </a:p>
        </p:txBody>
      </p:sp>
      <p:sp>
        <p:nvSpPr>
          <p:cNvPr id="128009" name="Rectangle 9"/>
          <p:cNvSpPr>
            <a:spLocks noGrp="1" noChangeArrowheads="1"/>
          </p:cNvSpPr>
          <p:nvPr>
            <p:ph type="sldNum" sz="quarter" idx="4"/>
          </p:nvPr>
        </p:nvSpPr>
        <p:spPr/>
        <p:txBody>
          <a:bodyPr/>
          <a:lstStyle>
            <a:lvl1pPr>
              <a:defRPr/>
            </a:lvl1pPr>
          </a:lstStyle>
          <a:p>
            <a:fld id="{97649B30-A206-47F7-8517-5E099B835F72}"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444F132-E69A-4288-8055-69A5D8C5B91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46BB466-E71F-4AB9-B61A-0BFF9A939A5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EEBC064-6A1A-4B34-B95F-B1E13C9251C8}"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559F7CF-CECE-4F53-B677-E5FDACFDA8C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0B7685B-6684-4FC9-9E89-7E69F62D13D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CF67585B-3F5A-4CDD-8492-61FCA660C42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CBBBECE3-3AAB-498D-B95E-1C7E0F05D79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4285AA2-82C7-45B5-9144-E39620D0976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4395A36-EB50-4758-889A-FE745982652F}"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FCD7132-73E6-49A8-A60A-0ECE301E3FF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26979" name="Rectangle 3"/>
          <p:cNvSpPr>
            <a:spLocks noGrp="1" noChangeArrowheads="1"/>
          </p:cNvSpPr>
          <p:nvPr>
            <p:ph type="title"/>
          </p:nvPr>
        </p:nvSpPr>
        <p:spPr bwMode="auto">
          <a:xfrm>
            <a:off x="457200" y="381000"/>
            <a:ext cx="8229600" cy="1371600"/>
          </a:xfrm>
          <a:prstGeom prst="rect">
            <a:avLst/>
          </a:prstGeom>
          <a:noFill/>
          <a:ln w="9525">
            <a:noFill/>
            <a:miter lim="800000"/>
            <a:headEnd/>
            <a:tailEnd/>
          </a:ln>
          <a:effectLst>
            <a:outerShdw dist="35907" dir="16979964" algn="ctr" rotWithShape="0">
              <a:srgbClr val="808080">
                <a:alpha val="75000"/>
              </a:srgbClr>
            </a:outerShdw>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6980" name="Rectangle 4"/>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a:outerShdw dist="25400" dir="16979900" algn="ctr" rotWithShape="0">
              <a:srgbClr val="808080">
                <a:alpha val="75000"/>
              </a:srgbClr>
            </a:outerShdw>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6985" name="Rectangle 9"/>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endParaRPr lang="en-US"/>
          </a:p>
        </p:txBody>
      </p:sp>
      <p:sp>
        <p:nvSpPr>
          <p:cNvPr id="126986" name="Rectangle 10"/>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endParaRPr lang="en-US"/>
          </a:p>
        </p:txBody>
      </p:sp>
      <p:sp>
        <p:nvSpPr>
          <p:cNvPr id="126987" name="Rectangle 11"/>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fld id="{813E1E32-51E1-4F1C-8840-DB655E4D3302}"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lr>
          <a:schemeClr val="hlink"/>
        </a:buClr>
        <a:buSzPct val="65000"/>
        <a:buFont typeface="Wingdings" pitchFamily="28"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folHlink"/>
        </a:buClr>
        <a:buSzPct val="65000"/>
        <a:buFont typeface="Wingdings" pitchFamily="28" charset="2"/>
        <a:buChar char="n"/>
        <a:defRPr sz="2800">
          <a:solidFill>
            <a:schemeClr val="tx1"/>
          </a:solidFill>
          <a:latin typeface="+mn-lt"/>
        </a:defRPr>
      </a:lvl2pPr>
      <a:lvl3pPr marL="1143000" indent="-228600" algn="l" rtl="0" fontAlgn="base">
        <a:spcBef>
          <a:spcPct val="20000"/>
        </a:spcBef>
        <a:spcAft>
          <a:spcPct val="0"/>
        </a:spcAft>
        <a:buClr>
          <a:schemeClr val="hlink"/>
        </a:buClr>
        <a:buSzPct val="65000"/>
        <a:buFont typeface="Wingdings" pitchFamily="28" charset="2"/>
        <a:buChar char="n"/>
        <a:defRPr sz="2400">
          <a:solidFill>
            <a:schemeClr val="tx1"/>
          </a:solidFill>
          <a:latin typeface="+mn-lt"/>
        </a:defRPr>
      </a:lvl3pPr>
      <a:lvl4pPr marL="1600200" indent="-228600" algn="l" rtl="0" fontAlgn="base">
        <a:spcBef>
          <a:spcPct val="20000"/>
        </a:spcBef>
        <a:spcAft>
          <a:spcPct val="0"/>
        </a:spcAft>
        <a:buClr>
          <a:schemeClr val="folHlink"/>
        </a:buClr>
        <a:buSzPct val="65000"/>
        <a:buFont typeface="Wingdings" pitchFamily="28"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8"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8"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8"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8"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8"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http://www.thedoctorwillseeyounow.com/articles/behavior/ptsd_4/figure1.gif"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ctrTitle"/>
          </p:nvPr>
        </p:nvSpPr>
        <p:spPr/>
        <p:txBody>
          <a:bodyPr/>
          <a:lstStyle/>
          <a:p>
            <a:r>
              <a:rPr lang="en-US"/>
              <a:t>CIT and Veteran Soldiers Returning from War</a:t>
            </a:r>
          </a:p>
        </p:txBody>
      </p:sp>
      <p:sp>
        <p:nvSpPr>
          <p:cNvPr id="165891" name="Rectangle 3"/>
          <p:cNvSpPr>
            <a:spLocks noGrp="1" noChangeArrowheads="1"/>
          </p:cNvSpPr>
          <p:nvPr>
            <p:ph type="subTitle" idx="1"/>
          </p:nvPr>
        </p:nvSpPr>
        <p:spPr/>
        <p:txBody>
          <a:bodyPr/>
          <a:lstStyle/>
          <a:p>
            <a:endParaRPr lang="en-US" dirty="0"/>
          </a:p>
        </p:txBody>
      </p:sp>
      <p:pic>
        <p:nvPicPr>
          <p:cNvPr id="6" name="Picture 2" descr="part of a team"/>
          <p:cNvPicPr>
            <a:picLocks noGrp="1" noChangeAspect="1" noChangeArrowheads="1"/>
          </p:cNvPicPr>
          <p:nvPr>
            <p:ph type="body" idx="1"/>
          </p:nvPr>
        </p:nvPicPr>
        <p:blipFill>
          <a:blip r:embed="rId3" cstate="print"/>
          <a:srcRect/>
          <a:stretch>
            <a:fillRect/>
          </a:stretch>
        </p:blipFill>
        <p:spPr>
          <a:xfrm>
            <a:off x="1371600" y="3810000"/>
            <a:ext cx="6629400" cy="3048000"/>
          </a:xfrm>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a:noFill/>
        </p:spPr>
        <p:txBody>
          <a:bodyPr/>
          <a:lstStyle/>
          <a:p>
            <a:r>
              <a:rPr lang="en-US" sz="4000">
                <a:effectLst>
                  <a:outerShdw blurRad="38100" dist="38100" dir="2700000" algn="tl">
                    <a:srgbClr val="000000"/>
                  </a:outerShdw>
                </a:effectLst>
              </a:rPr>
              <a:t>PTSD:</a:t>
            </a:r>
            <a:br>
              <a:rPr lang="en-US" sz="4000">
                <a:effectLst>
                  <a:outerShdw blurRad="38100" dist="38100" dir="2700000" algn="tl">
                    <a:srgbClr val="000000"/>
                  </a:outerShdw>
                </a:effectLst>
              </a:rPr>
            </a:br>
            <a:r>
              <a:rPr lang="en-US" sz="4000">
                <a:effectLst>
                  <a:outerShdw blurRad="38100" dist="38100" dir="2700000" algn="tl">
                    <a:srgbClr val="000000"/>
                  </a:outerShdw>
                </a:effectLst>
              </a:rPr>
              <a:t>Three Defining Symptoms</a:t>
            </a:r>
          </a:p>
        </p:txBody>
      </p:sp>
      <p:sp>
        <p:nvSpPr>
          <p:cNvPr id="175107" name="Rectangle 3"/>
          <p:cNvSpPr>
            <a:spLocks noGrp="1" noChangeArrowheads="1"/>
          </p:cNvSpPr>
          <p:nvPr>
            <p:ph type="body" idx="1"/>
          </p:nvPr>
        </p:nvSpPr>
        <p:spPr>
          <a:noFill/>
        </p:spPr>
        <p:txBody>
          <a:bodyPr/>
          <a:lstStyle/>
          <a:p>
            <a:r>
              <a:rPr lang="en-US" sz="2800">
                <a:effectLst>
                  <a:outerShdw blurRad="38100" dist="38100" dir="2700000" algn="tl">
                    <a:srgbClr val="000000"/>
                  </a:outerShdw>
                </a:effectLst>
              </a:rPr>
              <a:t>Spontaneous re-experiencing or reliving of event (flashbacks or hallucinations), intrusive memories, nightmares </a:t>
            </a:r>
          </a:p>
          <a:p>
            <a:endParaRPr lang="en-US" sz="2800">
              <a:effectLst>
                <a:outerShdw blurRad="38100" dist="38100" dir="2700000" algn="tl">
                  <a:srgbClr val="000000"/>
                </a:outerShdw>
              </a:effectLst>
            </a:endParaRPr>
          </a:p>
          <a:p>
            <a:endParaRPr lang="en-US" sz="2800" b="1">
              <a:solidFill>
                <a:srgbClr val="FF3300"/>
              </a:solidFill>
              <a:effectLst>
                <a:outerShdw blurRad="38100" dist="38100" dir="2700000" algn="tl">
                  <a:srgbClr val="000000"/>
                </a:outerShdw>
              </a:effectLst>
            </a:endParaRPr>
          </a:p>
          <a:p>
            <a:pPr>
              <a:buFont typeface="Wingdings" pitchFamily="28" charset="2"/>
              <a:buNone/>
            </a:pPr>
            <a:endParaRPr lang="en-US" sz="2800" b="1">
              <a:effectLst>
                <a:outerShdw blurRad="38100" dist="38100" dir="2700000" algn="tl">
                  <a:srgbClr val="000000"/>
                </a:outerShdw>
              </a:effectLst>
            </a:endParaRPr>
          </a:p>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p:txBody>
          <a:bodyPr/>
          <a:lstStyle/>
          <a:p>
            <a:r>
              <a:rPr lang="en-US" sz="4000">
                <a:effectLst>
                  <a:outerShdw blurRad="38100" dist="38100" dir="2700000" algn="tl">
                    <a:srgbClr val="000000"/>
                  </a:outerShdw>
                </a:effectLst>
              </a:rPr>
              <a:t>PTSD:</a:t>
            </a:r>
            <a:br>
              <a:rPr lang="en-US" sz="4000">
                <a:effectLst>
                  <a:outerShdw blurRad="38100" dist="38100" dir="2700000" algn="tl">
                    <a:srgbClr val="000000"/>
                  </a:outerShdw>
                </a:effectLst>
              </a:rPr>
            </a:br>
            <a:r>
              <a:rPr lang="en-US" sz="4000">
                <a:effectLst>
                  <a:outerShdw blurRad="38100" dist="38100" dir="2700000" algn="tl">
                    <a:srgbClr val="000000"/>
                  </a:outerShdw>
                </a:effectLst>
              </a:rPr>
              <a:t>Three Defining Symptoms</a:t>
            </a:r>
          </a:p>
        </p:txBody>
      </p:sp>
      <p:sp>
        <p:nvSpPr>
          <p:cNvPr id="176131" name="Rectangle 3"/>
          <p:cNvSpPr>
            <a:spLocks noGrp="1" noChangeArrowheads="1"/>
          </p:cNvSpPr>
          <p:nvPr>
            <p:ph type="body" idx="1"/>
          </p:nvPr>
        </p:nvSpPr>
        <p:spPr>
          <a:noFill/>
        </p:spPr>
        <p:txBody>
          <a:bodyPr/>
          <a:lstStyle/>
          <a:p>
            <a:r>
              <a:rPr lang="en-US" sz="2800">
                <a:effectLst>
                  <a:outerShdw blurRad="38100" dist="38100" dir="2700000" algn="tl">
                    <a:srgbClr val="000000"/>
                  </a:outerShdw>
                </a:effectLst>
              </a:rPr>
              <a:t>Acts as though danger is still present: Increased irritability, anger, difficulty sleeping, startles easy, hyper-arousal,  misinterprets other’s intentions or actions as aggressive or dangerous, on the lookout for danger, hyper-vigilance</a:t>
            </a:r>
            <a:endParaRPr lang="en-US" sz="2800" b="1">
              <a:solidFill>
                <a:srgbClr val="FF3300"/>
              </a:solidFill>
              <a:effectLst>
                <a:outerShdw blurRad="38100" dist="38100" dir="2700000" algn="tl">
                  <a:srgbClr val="000000"/>
                </a:outerShdw>
              </a:effectLst>
            </a:endParaRPr>
          </a:p>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a:noFill/>
        </p:spPr>
        <p:txBody>
          <a:bodyPr/>
          <a:lstStyle/>
          <a:p>
            <a:r>
              <a:rPr lang="en-US" sz="4000">
                <a:effectLst>
                  <a:outerShdw blurRad="38100" dist="38100" dir="2700000" algn="tl">
                    <a:srgbClr val="000000"/>
                  </a:outerShdw>
                </a:effectLst>
              </a:rPr>
              <a:t>PTSD:</a:t>
            </a:r>
            <a:br>
              <a:rPr lang="en-US" sz="4000">
                <a:effectLst>
                  <a:outerShdw blurRad="38100" dist="38100" dir="2700000" algn="tl">
                    <a:srgbClr val="000000"/>
                  </a:outerShdw>
                </a:effectLst>
              </a:rPr>
            </a:br>
            <a:r>
              <a:rPr lang="en-US" sz="4000">
                <a:effectLst>
                  <a:outerShdw blurRad="38100" dist="38100" dir="2700000" algn="tl">
                    <a:srgbClr val="000000"/>
                  </a:outerShdw>
                </a:effectLst>
              </a:rPr>
              <a:t>Three Defining Symptoms</a:t>
            </a:r>
          </a:p>
        </p:txBody>
      </p:sp>
      <p:sp>
        <p:nvSpPr>
          <p:cNvPr id="177155" name="Rectangle 3"/>
          <p:cNvSpPr>
            <a:spLocks noGrp="1" noChangeArrowheads="1"/>
          </p:cNvSpPr>
          <p:nvPr>
            <p:ph type="body" idx="1"/>
          </p:nvPr>
        </p:nvSpPr>
        <p:spPr/>
        <p:txBody>
          <a:bodyPr/>
          <a:lstStyle/>
          <a:p>
            <a:r>
              <a:rPr lang="en-US" sz="2800">
                <a:effectLst>
                  <a:outerShdw blurRad="38100" dist="38100" dir="2700000" algn="tl">
                    <a:srgbClr val="000000"/>
                  </a:outerShdw>
                </a:effectLst>
              </a:rPr>
              <a:t>Avoidance behavior (activities/situations/people/ conversations avoided which are associated with the trauma), difficulty remembering important details of event, thinks he/she has no future or that his/her lifespan may be shortened</a:t>
            </a:r>
            <a:endParaRPr lang="en-US" sz="2800" b="1">
              <a:solidFill>
                <a:srgbClr val="FF3300"/>
              </a:solidFill>
              <a:effectLst>
                <a:outerShdw blurRad="38100" dist="38100" dir="2700000" algn="tl">
                  <a:srgbClr val="000000"/>
                </a:outerShdw>
              </a:effectLst>
            </a:endParaRPr>
          </a:p>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a:noFill/>
        </p:spPr>
        <p:txBody>
          <a:bodyPr/>
          <a:lstStyle/>
          <a:p>
            <a:r>
              <a:rPr lang="en-US" sz="4000">
                <a:effectLst>
                  <a:outerShdw blurRad="38100" dist="38100" dir="2700000" algn="tl">
                    <a:srgbClr val="000000"/>
                  </a:outerShdw>
                </a:effectLst>
              </a:rPr>
              <a:t>Signs and Symptoms of </a:t>
            </a:r>
            <a:br>
              <a:rPr lang="en-US" sz="4000">
                <a:effectLst>
                  <a:outerShdw blurRad="38100" dist="38100" dir="2700000" algn="tl">
                    <a:srgbClr val="000000"/>
                  </a:outerShdw>
                </a:effectLst>
              </a:rPr>
            </a:br>
            <a:r>
              <a:rPr lang="en-US" sz="4000">
                <a:effectLst>
                  <a:outerShdw blurRad="38100" dist="38100" dir="2700000" algn="tl">
                    <a:srgbClr val="000000"/>
                  </a:outerShdw>
                </a:effectLst>
              </a:rPr>
              <a:t>PTSD</a:t>
            </a:r>
          </a:p>
        </p:txBody>
      </p:sp>
      <p:sp>
        <p:nvSpPr>
          <p:cNvPr id="178179" name="Rectangle 3"/>
          <p:cNvSpPr>
            <a:spLocks noGrp="1" noChangeArrowheads="1"/>
          </p:cNvSpPr>
          <p:nvPr>
            <p:ph type="body" idx="1"/>
          </p:nvPr>
        </p:nvSpPr>
        <p:spPr>
          <a:noFill/>
        </p:spPr>
        <p:txBody>
          <a:bodyPr/>
          <a:lstStyle/>
          <a:p>
            <a:pPr>
              <a:lnSpc>
                <a:spcPct val="80000"/>
              </a:lnSpc>
            </a:pPr>
            <a:r>
              <a:rPr lang="en-US" sz="2800">
                <a:effectLst>
                  <a:outerShdw blurRad="38100" dist="38100" dir="2700000" algn="tl">
                    <a:srgbClr val="000000"/>
                  </a:outerShdw>
                </a:effectLst>
              </a:rPr>
              <a:t>Social impairment, detachment, loss of interest</a:t>
            </a:r>
          </a:p>
          <a:p>
            <a:pPr>
              <a:lnSpc>
                <a:spcPct val="80000"/>
              </a:lnSpc>
            </a:pPr>
            <a:r>
              <a:rPr lang="en-US" sz="2800">
                <a:effectLst>
                  <a:outerShdw blurRad="38100" dist="38100" dir="2700000" algn="tl">
                    <a:srgbClr val="000000"/>
                  </a:outerShdw>
                </a:effectLst>
              </a:rPr>
              <a:t>Memory deficits  </a:t>
            </a:r>
          </a:p>
          <a:p>
            <a:pPr>
              <a:lnSpc>
                <a:spcPct val="80000"/>
              </a:lnSpc>
            </a:pPr>
            <a:r>
              <a:rPr lang="en-US" sz="2800">
                <a:effectLst>
                  <a:outerShdw blurRad="38100" dist="38100" dir="2700000" algn="tl">
                    <a:srgbClr val="000000"/>
                  </a:outerShdw>
                </a:effectLst>
              </a:rPr>
              <a:t>Concentration difficulty</a:t>
            </a:r>
          </a:p>
          <a:p>
            <a:pPr>
              <a:lnSpc>
                <a:spcPct val="80000"/>
              </a:lnSpc>
            </a:pPr>
            <a:r>
              <a:rPr lang="en-US" sz="2800">
                <a:effectLst>
                  <a:outerShdw blurRad="38100" dist="38100" dir="2700000" algn="tl">
                    <a:srgbClr val="000000"/>
                  </a:outerShdw>
                </a:effectLst>
              </a:rPr>
              <a:t>Numbing, referred to as “a freezing of the heart”</a:t>
            </a:r>
          </a:p>
          <a:p>
            <a:pPr>
              <a:lnSpc>
                <a:spcPct val="80000"/>
              </a:lnSpc>
            </a:pPr>
            <a:r>
              <a:rPr lang="en-US" sz="2800">
                <a:effectLst>
                  <a:outerShdw blurRad="38100" dist="38100" dir="2700000" algn="tl">
                    <a:srgbClr val="000000"/>
                  </a:outerShdw>
                </a:effectLst>
              </a:rPr>
              <a:t>“Hundred mile stare”</a:t>
            </a:r>
          </a:p>
          <a:p>
            <a:pPr>
              <a:lnSpc>
                <a:spcPct val="80000"/>
              </a:lnSpc>
            </a:pPr>
            <a:r>
              <a:rPr lang="en-US" sz="2800">
                <a:effectLst>
                  <a:outerShdw blurRad="38100" dist="38100" dir="2700000" algn="tl">
                    <a:srgbClr val="000000"/>
                  </a:outerShdw>
                </a:effectLst>
              </a:rPr>
              <a:t>Anger outbursts</a:t>
            </a:r>
          </a:p>
          <a:p>
            <a:pPr>
              <a:lnSpc>
                <a:spcPct val="80000"/>
              </a:lnSpc>
            </a:pPr>
            <a:r>
              <a:rPr lang="en-US" sz="2800">
                <a:effectLst>
                  <a:outerShdw blurRad="38100" dist="38100" dir="2700000" algn="tl">
                    <a:srgbClr val="000000"/>
                  </a:outerShdw>
                </a:effectLst>
              </a:rPr>
              <a:t>Feelings of intense guilt</a:t>
            </a:r>
          </a:p>
          <a:p>
            <a:pPr>
              <a:lnSpc>
                <a:spcPct val="80000"/>
              </a:lnSpc>
            </a:pPr>
            <a:r>
              <a:rPr lang="en-US" sz="2800">
                <a:effectLst>
                  <a:outerShdw blurRad="38100" dist="38100" dir="2700000" algn="tl">
                    <a:srgbClr val="000000"/>
                  </a:outerShdw>
                </a:effectLst>
              </a:rPr>
              <a:t>Recurrent dreams/nightmares/frightening thoughts</a:t>
            </a:r>
          </a:p>
          <a:p>
            <a:pPr>
              <a:lnSpc>
                <a:spcPct val="80000"/>
              </a:lnSpc>
            </a:pPr>
            <a:r>
              <a:rPr lang="en-US" sz="2800">
                <a:effectLst>
                  <a:outerShdw blurRad="38100" dist="38100" dir="2700000" algn="tl">
                    <a:srgbClr val="000000"/>
                  </a:outerShdw>
                </a:effectLst>
              </a:rPr>
              <a:t>Sleep disorders</a:t>
            </a:r>
          </a:p>
          <a:p>
            <a:pPr>
              <a:lnSpc>
                <a:spcPct val="80000"/>
              </a:lnSpc>
              <a:buFont typeface="Wingdings" pitchFamily="28" charset="2"/>
              <a:buNone/>
            </a:pPr>
            <a:endParaRPr lang="en-US" sz="2800">
              <a:effectLst>
                <a:outerShdw blurRad="38100" dist="38100" dir="2700000" algn="tl">
                  <a:srgbClr val="000000"/>
                </a:outerShdw>
              </a:effectLst>
            </a:endParaRPr>
          </a:p>
          <a:p>
            <a:pPr>
              <a:lnSpc>
                <a:spcPct val="90000"/>
              </a:lnSpc>
            </a:pPr>
            <a:endParaRPr lang="en-US" sz="2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noFill/>
        </p:spPr>
        <p:txBody>
          <a:bodyPr/>
          <a:lstStyle/>
          <a:p>
            <a:r>
              <a:rPr lang="en-US" sz="4000">
                <a:effectLst>
                  <a:outerShdw blurRad="38100" dist="38100" dir="2700000" algn="tl">
                    <a:srgbClr val="000000"/>
                  </a:outerShdw>
                </a:effectLst>
              </a:rPr>
              <a:t>Physical Changes Found In </a:t>
            </a:r>
            <a:br>
              <a:rPr lang="en-US" sz="4000">
                <a:effectLst>
                  <a:outerShdw blurRad="38100" dist="38100" dir="2700000" algn="tl">
                    <a:srgbClr val="000000"/>
                  </a:outerShdw>
                </a:effectLst>
              </a:rPr>
            </a:br>
            <a:r>
              <a:rPr lang="en-US" sz="4000">
                <a:effectLst>
                  <a:outerShdw blurRad="38100" dist="38100" dir="2700000" algn="tl">
                    <a:srgbClr val="000000"/>
                  </a:outerShdw>
                </a:effectLst>
              </a:rPr>
              <a:t>PTSD</a:t>
            </a:r>
          </a:p>
        </p:txBody>
      </p:sp>
      <p:sp>
        <p:nvSpPr>
          <p:cNvPr id="184323" name="Rectangle 3"/>
          <p:cNvSpPr>
            <a:spLocks noGrp="1" noChangeArrowheads="1"/>
          </p:cNvSpPr>
          <p:nvPr>
            <p:ph type="body" idx="1"/>
          </p:nvPr>
        </p:nvSpPr>
        <p:spPr/>
        <p:txBody>
          <a:bodyPr/>
          <a:lstStyle/>
          <a:p>
            <a:pPr>
              <a:lnSpc>
                <a:spcPct val="90000"/>
              </a:lnSpc>
            </a:pPr>
            <a:r>
              <a:rPr lang="en-US" sz="2800">
                <a:effectLst>
                  <a:outerShdw blurRad="38100" dist="38100" dir="2700000" algn="tl">
                    <a:srgbClr val="000000"/>
                  </a:outerShdw>
                </a:effectLst>
              </a:rPr>
              <a:t>Elevated levels of stress hormones such as noradrenalin and adrenaline</a:t>
            </a:r>
          </a:p>
          <a:p>
            <a:pPr>
              <a:lnSpc>
                <a:spcPct val="90000"/>
              </a:lnSpc>
            </a:pPr>
            <a:r>
              <a:rPr lang="en-US" sz="2800">
                <a:effectLst>
                  <a:outerShdw blurRad="38100" dist="38100" dir="2700000" algn="tl">
                    <a:srgbClr val="000000"/>
                  </a:outerShdw>
                </a:effectLst>
              </a:rPr>
              <a:t>Hyperactive sympathetic nervous systems; exaggerated increases in heart rate and blood pressure.</a:t>
            </a:r>
          </a:p>
          <a:p>
            <a:pPr>
              <a:lnSpc>
                <a:spcPct val="90000"/>
              </a:lnSpc>
            </a:pPr>
            <a:r>
              <a:rPr lang="en-US" sz="2800">
                <a:effectLst>
                  <a:outerShdw blurRad="38100" dist="38100" dir="2700000" algn="tl">
                    <a:srgbClr val="000000"/>
                  </a:outerShdw>
                </a:effectLst>
              </a:rPr>
              <a:t>Reduction in the volume of the hippocampus</a:t>
            </a:r>
          </a:p>
          <a:p>
            <a:pPr>
              <a:lnSpc>
                <a:spcPct val="90000"/>
              </a:lnSpc>
              <a:buFont typeface="Wingdings" pitchFamily="28" charset="2"/>
              <a:buNone/>
            </a:pPr>
            <a:r>
              <a:rPr lang="en-US" sz="2800">
                <a:effectLst>
                  <a:outerShdw blurRad="38100" dist="38100" dir="2700000" algn="tl">
                    <a:srgbClr val="000000"/>
                  </a:outerShdw>
                </a:effectLst>
              </a:rPr>
              <a:t>    and amygdale region of the brain (emotions, learning and memory).</a:t>
            </a:r>
          </a:p>
          <a:p>
            <a:pPr>
              <a:lnSpc>
                <a:spcPct val="90000"/>
              </a:lnSpc>
            </a:pPr>
            <a:r>
              <a:rPr lang="en-US" sz="2800">
                <a:effectLst>
                  <a:outerShdw blurRad="38100" dist="38100" dir="2700000" algn="tl">
                    <a:srgbClr val="000000"/>
                  </a:outerShdw>
                </a:effectLst>
              </a:rPr>
              <a:t>Alteration in brain processes.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p:txBody>
          <a:bodyPr/>
          <a:lstStyle/>
          <a:p>
            <a:r>
              <a:rPr lang="en-US">
                <a:effectLst>
                  <a:outerShdw blurRad="38100" dist="38100" dir="2700000" algn="tl">
                    <a:srgbClr val="000000"/>
                  </a:outerShdw>
                </a:effectLst>
              </a:rPr>
              <a:t>MRI View of </a:t>
            </a:r>
            <a:br>
              <a:rPr lang="en-US">
                <a:effectLst>
                  <a:outerShdw blurRad="38100" dist="38100" dir="2700000" algn="tl">
                    <a:srgbClr val="000000"/>
                  </a:outerShdw>
                </a:effectLst>
              </a:rPr>
            </a:br>
            <a:r>
              <a:rPr lang="en-US">
                <a:effectLst>
                  <a:outerShdw blurRad="38100" dist="38100" dir="2700000" algn="tl">
                    <a:srgbClr val="000000"/>
                  </a:outerShdw>
                </a:effectLst>
              </a:rPr>
              <a:t>              Post Traumatic Stress Disorder</a:t>
            </a:r>
          </a:p>
        </p:txBody>
      </p:sp>
      <p:pic>
        <p:nvPicPr>
          <p:cNvPr id="320515" name="Picture 3" descr="http://www.thedoctorwillseeyounow.com/articles/behavior/ptsd_4/figure1.gif"/>
          <p:cNvPicPr>
            <a:picLocks noGrp="1" noChangeAspect="1" noChangeArrowheads="1"/>
          </p:cNvPicPr>
          <p:nvPr>
            <p:ph type="body" idx="1"/>
          </p:nvPr>
        </p:nvPicPr>
        <p:blipFill>
          <a:blip r:embed="rId3" r:link="rId4" cstate="print"/>
          <a:srcRect/>
          <a:stretch>
            <a:fillRect/>
          </a:stretch>
        </p:blipFill>
        <p:spPr>
          <a:xfrm>
            <a:off x="457200" y="2146300"/>
            <a:ext cx="8229600" cy="3783013"/>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320515"/>
                                        </p:tgtEl>
                                        <p:attrNameLst>
                                          <p:attrName>style.visibility</p:attrName>
                                        </p:attrNameLst>
                                      </p:cBhvr>
                                      <p:to>
                                        <p:strVal val="visible"/>
                                      </p:to>
                                    </p:set>
                                    <p:anim calcmode="lin" valueType="num">
                                      <p:cBhvr>
                                        <p:cTn id="7" dur="1000" fill="hold"/>
                                        <p:tgtEl>
                                          <p:spTgt spid="320515"/>
                                        </p:tgtEl>
                                        <p:attrNameLst>
                                          <p:attrName>ppt_w</p:attrName>
                                        </p:attrNameLst>
                                      </p:cBhvr>
                                      <p:tavLst>
                                        <p:tav tm="0">
                                          <p:val>
                                            <p:fltVal val="0"/>
                                          </p:val>
                                        </p:tav>
                                        <p:tav tm="100000">
                                          <p:val>
                                            <p:strVal val="#ppt_w"/>
                                          </p:val>
                                        </p:tav>
                                      </p:tavLst>
                                    </p:anim>
                                    <p:anim calcmode="lin" valueType="num">
                                      <p:cBhvr>
                                        <p:cTn id="8" dur="1000" fill="hold"/>
                                        <p:tgtEl>
                                          <p:spTgt spid="320515"/>
                                        </p:tgtEl>
                                        <p:attrNameLst>
                                          <p:attrName>ppt_h</p:attrName>
                                        </p:attrNameLst>
                                      </p:cBhvr>
                                      <p:tavLst>
                                        <p:tav tm="0">
                                          <p:val>
                                            <p:fltVal val="0"/>
                                          </p:val>
                                        </p:tav>
                                        <p:tav tm="100000">
                                          <p:val>
                                            <p:strVal val="#ppt_h"/>
                                          </p:val>
                                        </p:tav>
                                      </p:tavLst>
                                    </p:anim>
                                    <p:anim calcmode="lin" valueType="num">
                                      <p:cBhvr>
                                        <p:cTn id="9" dur="1000" fill="hold"/>
                                        <p:tgtEl>
                                          <p:spTgt spid="320515"/>
                                        </p:tgtEl>
                                        <p:attrNameLst>
                                          <p:attrName>style.rotation</p:attrName>
                                        </p:attrNameLst>
                                      </p:cBhvr>
                                      <p:tavLst>
                                        <p:tav tm="0">
                                          <p:val>
                                            <p:fltVal val="90"/>
                                          </p:val>
                                        </p:tav>
                                        <p:tav tm="100000">
                                          <p:val>
                                            <p:fltVal val="0"/>
                                          </p:val>
                                        </p:tav>
                                      </p:tavLst>
                                    </p:anim>
                                    <p:animEffect transition="in" filter="fade">
                                      <p:cBhvr>
                                        <p:cTn id="10" dur="1000"/>
                                        <p:tgtEl>
                                          <p:spTgt spid="3205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noFill/>
        </p:spPr>
        <p:txBody>
          <a:bodyPr/>
          <a:lstStyle/>
          <a:p>
            <a:r>
              <a:rPr lang="en-US" sz="4000">
                <a:effectLst>
                  <a:outerShdw blurRad="38100" dist="38100" dir="2700000" algn="tl">
                    <a:srgbClr val="000000"/>
                  </a:outerShdw>
                </a:effectLst>
              </a:rPr>
              <a:t>What is Traumatic Brain Injury (TBI)?</a:t>
            </a:r>
          </a:p>
        </p:txBody>
      </p:sp>
      <p:sp>
        <p:nvSpPr>
          <p:cNvPr id="180227" name="Rectangle 3"/>
          <p:cNvSpPr>
            <a:spLocks noGrp="1" noChangeArrowheads="1"/>
          </p:cNvSpPr>
          <p:nvPr>
            <p:ph type="body" idx="1"/>
          </p:nvPr>
        </p:nvSpPr>
        <p:spPr/>
        <p:txBody>
          <a:bodyPr/>
          <a:lstStyle/>
          <a:p>
            <a:pPr>
              <a:lnSpc>
                <a:spcPct val="90000"/>
              </a:lnSpc>
            </a:pPr>
            <a:r>
              <a:rPr lang="en-US" sz="2800">
                <a:effectLst>
                  <a:outerShdw blurRad="38100" dist="38100" dir="2700000" algn="tl">
                    <a:srgbClr val="000000"/>
                  </a:outerShdw>
                </a:effectLst>
              </a:rPr>
              <a:t>Traumatic Brain Injury (TBI) is caused by a blow or jolt to the head or a penetrating head injury that disrupts the function of the brain.</a:t>
            </a:r>
          </a:p>
          <a:p>
            <a:pPr>
              <a:lnSpc>
                <a:spcPct val="90000"/>
              </a:lnSpc>
            </a:pPr>
            <a:r>
              <a:rPr lang="en-US" sz="2800">
                <a:effectLst>
                  <a:outerShdw blurRad="38100" dist="38100" dir="2700000" algn="tl">
                    <a:srgbClr val="000000"/>
                  </a:outerShdw>
                </a:effectLst>
              </a:rPr>
              <a:t>Caused by external physical force to the head </a:t>
            </a:r>
          </a:p>
          <a:p>
            <a:pPr>
              <a:lnSpc>
                <a:spcPct val="90000"/>
              </a:lnSpc>
            </a:pPr>
            <a:r>
              <a:rPr lang="en-US" sz="2800">
                <a:effectLst>
                  <a:outerShdw blurRad="38100" dist="38100" dir="2700000" algn="tl">
                    <a:srgbClr val="000000"/>
                  </a:outerShdw>
                </a:effectLst>
              </a:rPr>
              <a:t>The severity of injury to the brain ranges from mild and undetected, to severe and life threatening.</a:t>
            </a:r>
          </a:p>
          <a:p>
            <a:pPr>
              <a:lnSpc>
                <a:spcPct val="90000"/>
              </a:lnSpc>
              <a:buFont typeface="Wingdings" pitchFamily="28" charset="2"/>
              <a:buNone/>
            </a:pPr>
            <a:r>
              <a:rPr lang="en-US" sz="2800">
                <a:effectLst>
                  <a:outerShdw blurRad="38100" dist="38100" dir="2700000" algn="tl">
                    <a:srgbClr val="000000"/>
                  </a:outerShdw>
                </a:effectLst>
              </a:rPr>
              <a:t>                                         </a:t>
            </a:r>
          </a:p>
          <a:p>
            <a:pPr>
              <a:lnSpc>
                <a:spcPct val="90000"/>
              </a:lnSpc>
              <a:buFont typeface="Wingdings" pitchFamily="28" charset="2"/>
              <a:buNone/>
            </a:pPr>
            <a:r>
              <a:rPr lang="en-US" sz="2800">
                <a:effectLst>
                  <a:outerShdw blurRad="38100" dist="38100" dir="2700000" algn="tl">
                    <a:srgbClr val="000000"/>
                  </a:outerShdw>
                </a:effectLst>
              </a:rPr>
              <a:t>                                           (DVBIC/CBHCO 2006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p:txBody>
          <a:bodyPr/>
          <a:lstStyle/>
          <a:p>
            <a:endParaRPr lang="en-US"/>
          </a:p>
        </p:txBody>
      </p:sp>
      <p:pic>
        <p:nvPicPr>
          <p:cNvPr id="181252" name="Picture 5" descr="17143"/>
          <p:cNvPicPr>
            <a:picLocks noGrp="1" noChangeAspect="1" noChangeArrowheads="1"/>
          </p:cNvPicPr>
          <p:nvPr>
            <p:ph type="body" idx="1"/>
          </p:nvPr>
        </p:nvPicPr>
        <p:blipFill>
          <a:blip r:embed="rId3" cstate="print"/>
          <a:srcRect/>
          <a:stretch>
            <a:fillRect/>
          </a:stretch>
        </p:blipFill>
        <p:spPr>
          <a:xfrm>
            <a:off x="1524000" y="1752600"/>
            <a:ext cx="6019800" cy="4343400"/>
          </a:xfrm>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p:txBody>
          <a:bodyPr/>
          <a:lstStyle/>
          <a:p>
            <a:endParaRPr lang="en-US"/>
          </a:p>
        </p:txBody>
      </p:sp>
      <p:pic>
        <p:nvPicPr>
          <p:cNvPr id="182276" name="Picture 5" descr="exh36219_ma"/>
          <p:cNvPicPr>
            <a:picLocks noGrp="1" noChangeAspect="1" noChangeArrowheads="1"/>
          </p:cNvPicPr>
          <p:nvPr>
            <p:ph type="body" idx="1"/>
          </p:nvPr>
        </p:nvPicPr>
        <p:blipFill>
          <a:blip r:embed="rId3" cstate="print"/>
          <a:srcRect/>
          <a:stretch>
            <a:fillRect/>
          </a:stretch>
        </p:blipFill>
        <p:spPr>
          <a:xfrm>
            <a:off x="457200" y="762000"/>
            <a:ext cx="8229600" cy="5334000"/>
          </a:xfrm>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a:noFill/>
        </p:spPr>
        <p:txBody>
          <a:bodyPr/>
          <a:lstStyle/>
          <a:p>
            <a:r>
              <a:rPr lang="en-US" sz="4000">
                <a:effectLst>
                  <a:outerShdw blurRad="38100" dist="38100" dir="2700000" algn="tl">
                    <a:srgbClr val="000000"/>
                  </a:outerShdw>
                </a:effectLst>
              </a:rPr>
              <a:t>Mild Traumatic Brain Injury</a:t>
            </a:r>
            <a:br>
              <a:rPr lang="en-US" sz="4000">
                <a:effectLst>
                  <a:outerShdw blurRad="38100" dist="38100" dir="2700000" algn="tl">
                    <a:srgbClr val="000000"/>
                  </a:outerShdw>
                </a:effectLst>
              </a:rPr>
            </a:br>
            <a:r>
              <a:rPr lang="en-US" sz="4000">
                <a:effectLst>
                  <a:outerShdw blurRad="38100" dist="38100" dir="2700000" algn="tl">
                    <a:srgbClr val="000000"/>
                  </a:outerShdw>
                </a:effectLst>
              </a:rPr>
              <a:t>(mTBI)</a:t>
            </a:r>
          </a:p>
        </p:txBody>
      </p:sp>
      <p:sp>
        <p:nvSpPr>
          <p:cNvPr id="183299" name="Rectangle 3"/>
          <p:cNvSpPr>
            <a:spLocks noGrp="1" noChangeArrowheads="1"/>
          </p:cNvSpPr>
          <p:nvPr>
            <p:ph type="body" idx="1"/>
          </p:nvPr>
        </p:nvSpPr>
        <p:spPr>
          <a:noFill/>
        </p:spPr>
        <p:txBody>
          <a:bodyPr/>
          <a:lstStyle/>
          <a:p>
            <a:pPr>
              <a:lnSpc>
                <a:spcPct val="80000"/>
              </a:lnSpc>
            </a:pPr>
            <a:r>
              <a:rPr lang="en-US" sz="2800">
                <a:effectLst>
                  <a:outerShdw blurRad="38100" dist="38100" dir="2700000" algn="tl">
                    <a:srgbClr val="000000"/>
                  </a:outerShdw>
                </a:effectLst>
              </a:rPr>
              <a:t>A “concussion” which results from a blow to the head and causes the brain to strike the skull</a:t>
            </a:r>
          </a:p>
          <a:p>
            <a:pPr>
              <a:lnSpc>
                <a:spcPct val="80000"/>
              </a:lnSpc>
            </a:pPr>
            <a:r>
              <a:rPr lang="en-US" sz="2800">
                <a:effectLst>
                  <a:outerShdw blurRad="38100" dist="38100" dir="2700000" algn="tl">
                    <a:srgbClr val="000000"/>
                  </a:outerShdw>
                </a:effectLst>
              </a:rPr>
              <a:t>No structural damage to the brain</a:t>
            </a:r>
          </a:p>
          <a:p>
            <a:pPr>
              <a:lnSpc>
                <a:spcPct val="80000"/>
              </a:lnSpc>
            </a:pPr>
            <a:r>
              <a:rPr lang="en-US" sz="2800">
                <a:effectLst>
                  <a:outerShdw blurRad="38100" dist="38100" dir="2700000" algn="tl">
                    <a:srgbClr val="000000"/>
                  </a:outerShdw>
                </a:effectLst>
              </a:rPr>
              <a:t>Occurs with or without loss of consciousness</a:t>
            </a:r>
          </a:p>
          <a:p>
            <a:pPr>
              <a:lnSpc>
                <a:spcPct val="80000"/>
              </a:lnSpc>
            </a:pPr>
            <a:r>
              <a:rPr lang="en-US" sz="2800">
                <a:effectLst>
                  <a:outerShdw blurRad="38100" dist="38100" dir="2700000" algn="tl">
                    <a:srgbClr val="000000"/>
                  </a:outerShdw>
                </a:effectLst>
              </a:rPr>
              <a:t>Acceleration-deceleration injury</a:t>
            </a:r>
          </a:p>
          <a:p>
            <a:pPr>
              <a:lnSpc>
                <a:spcPct val="80000"/>
              </a:lnSpc>
            </a:pPr>
            <a:r>
              <a:rPr lang="en-US" sz="2800">
                <a:effectLst>
                  <a:outerShdw blurRad="38100" dist="38100" dir="2700000" algn="tl">
                    <a:srgbClr val="000000"/>
                  </a:outerShdw>
                </a:effectLst>
              </a:rPr>
              <a:t>“Shaken Soldier” Syndrome</a:t>
            </a:r>
          </a:p>
          <a:p>
            <a:pPr>
              <a:lnSpc>
                <a:spcPct val="80000"/>
              </a:lnSpc>
            </a:pPr>
            <a:r>
              <a:rPr lang="en-US" sz="2800">
                <a:effectLst>
                  <a:outerShdw blurRad="38100" dist="38100" dir="2700000" algn="tl">
                    <a:srgbClr val="000000"/>
                  </a:outerShdw>
                </a:effectLst>
              </a:rPr>
              <a:t>Closed head injury may be missed when more visible injuries require immediate attention.</a:t>
            </a:r>
          </a:p>
          <a:p>
            <a:pPr>
              <a:lnSpc>
                <a:spcPct val="80000"/>
              </a:lnSpc>
            </a:pPr>
            <a:r>
              <a:rPr lang="en-US" sz="2800">
                <a:effectLst>
                  <a:outerShdw blurRad="38100" dist="38100" dir="2700000" algn="tl">
                    <a:srgbClr val="000000"/>
                  </a:outerShdw>
                </a:effectLst>
              </a:rPr>
              <a:t>mTBI may go undetected for several years.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p:txBody>
          <a:bodyPr/>
          <a:lstStyle/>
          <a:p>
            <a:r>
              <a:rPr lang="en-US"/>
              <a:t>Overview</a:t>
            </a:r>
          </a:p>
        </p:txBody>
      </p:sp>
      <p:sp>
        <p:nvSpPr>
          <p:cNvPr id="166915" name="Rectangle 3"/>
          <p:cNvSpPr>
            <a:spLocks noGrp="1" noChangeArrowheads="1"/>
          </p:cNvSpPr>
          <p:nvPr>
            <p:ph type="body" idx="1"/>
          </p:nvPr>
        </p:nvSpPr>
        <p:spPr/>
        <p:txBody>
          <a:bodyPr/>
          <a:lstStyle/>
          <a:p>
            <a:pPr>
              <a:lnSpc>
                <a:spcPct val="90000"/>
              </a:lnSpc>
            </a:pPr>
            <a:r>
              <a:rPr lang="en-US" sz="2800">
                <a:effectLst>
                  <a:outerShdw blurRad="38100" dist="38100" dir="2700000" algn="tl">
                    <a:srgbClr val="000000"/>
                  </a:outerShdw>
                </a:effectLst>
              </a:rPr>
              <a:t>Discuss Iraq/Afghanistan veteran profile </a:t>
            </a:r>
          </a:p>
          <a:p>
            <a:pPr>
              <a:lnSpc>
                <a:spcPct val="90000"/>
              </a:lnSpc>
            </a:pPr>
            <a:r>
              <a:rPr lang="en-US" sz="2800">
                <a:effectLst>
                  <a:outerShdw blurRad="38100" dist="38100" dir="2700000" algn="tl">
                    <a:srgbClr val="000000"/>
                  </a:outerShdw>
                </a:effectLst>
              </a:rPr>
              <a:t>Review Historical Perspectives of PTSD</a:t>
            </a:r>
          </a:p>
          <a:p>
            <a:pPr>
              <a:lnSpc>
                <a:spcPct val="90000"/>
              </a:lnSpc>
            </a:pPr>
            <a:r>
              <a:rPr lang="en-US" sz="2800">
                <a:effectLst>
                  <a:outerShdw blurRad="38100" dist="38100" dir="2700000" algn="tl">
                    <a:srgbClr val="000000"/>
                  </a:outerShdw>
                </a:effectLst>
              </a:rPr>
              <a:t>Discuss pathologies of combat:</a:t>
            </a:r>
          </a:p>
          <a:p>
            <a:pPr>
              <a:lnSpc>
                <a:spcPct val="90000"/>
              </a:lnSpc>
              <a:buFont typeface="Wingdings" pitchFamily="28" charset="2"/>
              <a:buNone/>
            </a:pPr>
            <a:r>
              <a:rPr lang="en-US" sz="2800">
                <a:effectLst>
                  <a:outerShdw blurRad="38100" dist="38100" dir="2700000" algn="tl">
                    <a:srgbClr val="000000"/>
                  </a:outerShdw>
                </a:effectLst>
              </a:rPr>
              <a:t>       - Incidence of Disorders</a:t>
            </a:r>
          </a:p>
          <a:p>
            <a:pPr>
              <a:lnSpc>
                <a:spcPct val="90000"/>
              </a:lnSpc>
              <a:buFont typeface="Wingdings" pitchFamily="28" charset="2"/>
              <a:buNone/>
            </a:pPr>
            <a:r>
              <a:rPr lang="en-US" sz="2800">
                <a:effectLst>
                  <a:outerShdw blurRad="38100" dist="38100" dir="2700000" algn="tl">
                    <a:srgbClr val="000000"/>
                  </a:outerShdw>
                </a:effectLst>
              </a:rPr>
              <a:t>       - Post Traumatic Stress Disorder (PTSD)</a:t>
            </a:r>
          </a:p>
          <a:p>
            <a:pPr>
              <a:lnSpc>
                <a:spcPct val="90000"/>
              </a:lnSpc>
              <a:buFont typeface="Wingdings" pitchFamily="28" charset="2"/>
              <a:buNone/>
            </a:pPr>
            <a:r>
              <a:rPr lang="en-US" sz="2800">
                <a:effectLst>
                  <a:outerShdw blurRad="38100" dist="38100" dir="2700000" algn="tl">
                    <a:srgbClr val="000000"/>
                  </a:outerShdw>
                </a:effectLst>
              </a:rPr>
              <a:t>       - Mild Traumatic Brain Injury (mTBI)</a:t>
            </a:r>
          </a:p>
          <a:p>
            <a:pPr>
              <a:lnSpc>
                <a:spcPct val="90000"/>
              </a:lnSpc>
            </a:pPr>
            <a:r>
              <a:rPr lang="en-US" sz="2800">
                <a:effectLst>
                  <a:outerShdw blurRad="38100" dist="38100" dir="2700000" algn="tl">
                    <a:srgbClr val="000000"/>
                  </a:outerShdw>
                </a:effectLst>
              </a:rPr>
              <a:t>Provide insight into dealing with academic challenges facing the combat veteran population.</a:t>
            </a:r>
          </a:p>
          <a:p>
            <a:pPr>
              <a:lnSpc>
                <a:spcPct val="90000"/>
              </a:lnSpc>
            </a:pPr>
            <a:r>
              <a:rPr lang="en-US" sz="2800">
                <a:effectLst>
                  <a:outerShdw blurRad="38100" dist="38100" dir="2700000" algn="tl">
                    <a:srgbClr val="000000"/>
                  </a:outerShdw>
                </a:effectLst>
              </a:rPr>
              <a:t>Apply practical learning techniques and solutions to common learning difficulties with combat veterans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p:txBody>
          <a:bodyPr/>
          <a:lstStyle/>
          <a:p>
            <a:r>
              <a:rPr lang="en-US" sz="4000">
                <a:effectLst>
                  <a:outerShdw blurRad="38100" dist="38100" dir="2700000" algn="tl">
                    <a:srgbClr val="000000"/>
                  </a:outerShdw>
                </a:effectLst>
              </a:rPr>
              <a:t>Mild Traumatic Brain Injury</a:t>
            </a:r>
            <a:br>
              <a:rPr lang="en-US" sz="4000">
                <a:effectLst>
                  <a:outerShdw blurRad="38100" dist="38100" dir="2700000" algn="tl">
                    <a:srgbClr val="000000"/>
                  </a:outerShdw>
                </a:effectLst>
              </a:rPr>
            </a:br>
            <a:r>
              <a:rPr lang="en-US" sz="4000">
                <a:effectLst>
                  <a:outerShdw blurRad="38100" dist="38100" dir="2700000" algn="tl">
                    <a:srgbClr val="000000"/>
                  </a:outerShdw>
                </a:effectLst>
              </a:rPr>
              <a:t>mTBI</a:t>
            </a:r>
          </a:p>
        </p:txBody>
      </p:sp>
      <p:sp>
        <p:nvSpPr>
          <p:cNvPr id="185347" name="Rectangle 3"/>
          <p:cNvSpPr>
            <a:spLocks noGrp="1" noChangeArrowheads="1"/>
          </p:cNvSpPr>
          <p:nvPr>
            <p:ph type="body" idx="1"/>
          </p:nvPr>
        </p:nvSpPr>
        <p:spPr>
          <a:noFill/>
        </p:spPr>
        <p:txBody>
          <a:bodyPr/>
          <a:lstStyle/>
          <a:p>
            <a:pPr>
              <a:lnSpc>
                <a:spcPct val="80000"/>
              </a:lnSpc>
            </a:pPr>
            <a:r>
              <a:rPr lang="en-US" sz="2800">
                <a:effectLst>
                  <a:outerShdw blurRad="38100" dist="38100" dir="2700000" algn="tl">
                    <a:srgbClr val="000000"/>
                  </a:outerShdw>
                </a:effectLst>
              </a:rPr>
              <a:t>The “signature” injury/disability from current war.</a:t>
            </a:r>
          </a:p>
          <a:p>
            <a:pPr>
              <a:lnSpc>
                <a:spcPct val="80000"/>
              </a:lnSpc>
            </a:pPr>
            <a:r>
              <a:rPr lang="en-US" sz="2800">
                <a:effectLst>
                  <a:outerShdw blurRad="38100" dist="38100" dir="2700000" algn="tl">
                    <a:srgbClr val="000000"/>
                  </a:outerShdw>
                </a:effectLst>
              </a:rPr>
              <a:t>In the war zone, the injury is caused by the sudden explosion from Improvised Explosive Devices (IED), Rocket-Propelled Grenades (RPG), land mines, roadside bombs.</a:t>
            </a:r>
          </a:p>
          <a:p>
            <a:pPr>
              <a:lnSpc>
                <a:spcPct val="80000"/>
              </a:lnSpc>
            </a:pPr>
            <a:r>
              <a:rPr lang="en-US" sz="2800">
                <a:effectLst>
                  <a:outerShdw blurRad="38100" dist="38100" dir="2700000" algn="tl">
                    <a:srgbClr val="000000"/>
                  </a:outerShdw>
                </a:effectLst>
              </a:rPr>
              <a:t>Many have been exposed to six and as many as 20 bomb blasts.</a:t>
            </a:r>
          </a:p>
          <a:p>
            <a:pPr>
              <a:lnSpc>
                <a:spcPct val="80000"/>
              </a:lnSpc>
            </a:pPr>
            <a:r>
              <a:rPr lang="en-US" sz="2800">
                <a:effectLst>
                  <a:outerShdw blurRad="38100" dist="38100" dir="2700000" algn="tl">
                    <a:srgbClr val="000000"/>
                  </a:outerShdw>
                </a:effectLst>
              </a:rPr>
              <a:t>15% of all wounded veterans have struggled with TBI</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p:txBody>
          <a:bodyPr/>
          <a:lstStyle/>
          <a:p>
            <a:r>
              <a:rPr lang="en-US" sz="4000">
                <a:effectLst>
                  <a:outerShdw blurRad="38100" dist="38100" dir="2700000" algn="tl">
                    <a:srgbClr val="000000"/>
                  </a:outerShdw>
                </a:effectLst>
              </a:rPr>
              <a:t>Combat Mechanism of Injury</a:t>
            </a:r>
            <a:br>
              <a:rPr lang="en-US" sz="4000">
                <a:effectLst>
                  <a:outerShdw blurRad="38100" dist="38100" dir="2700000" algn="tl">
                    <a:srgbClr val="000000"/>
                  </a:outerShdw>
                </a:effectLst>
              </a:rPr>
            </a:br>
            <a:r>
              <a:rPr lang="en-US" sz="4000">
                <a:effectLst>
                  <a:outerShdw blurRad="38100" dist="38100" dir="2700000" algn="tl">
                    <a:srgbClr val="000000"/>
                  </a:outerShdw>
                </a:effectLst>
              </a:rPr>
              <a:t>mTBI</a:t>
            </a:r>
          </a:p>
        </p:txBody>
      </p:sp>
      <p:sp>
        <p:nvSpPr>
          <p:cNvPr id="186371" name="Rectangle 3"/>
          <p:cNvSpPr>
            <a:spLocks noGrp="1" noChangeArrowheads="1"/>
          </p:cNvSpPr>
          <p:nvPr>
            <p:ph type="body" idx="1"/>
          </p:nvPr>
        </p:nvSpPr>
        <p:spPr/>
        <p:txBody>
          <a:bodyPr/>
          <a:lstStyle/>
          <a:p>
            <a:pPr>
              <a:lnSpc>
                <a:spcPct val="90000"/>
              </a:lnSpc>
            </a:pPr>
            <a:r>
              <a:rPr lang="en-US">
                <a:effectLst>
                  <a:outerShdw blurRad="38100" dist="38100" dir="2700000" algn="tl">
                    <a:srgbClr val="000000"/>
                  </a:outerShdw>
                </a:effectLst>
              </a:rPr>
              <a:t>Iraq characterized by different kind of weaponry: explosive munitions.</a:t>
            </a:r>
          </a:p>
          <a:p>
            <a:pPr>
              <a:lnSpc>
                <a:spcPct val="90000"/>
              </a:lnSpc>
            </a:pPr>
            <a:r>
              <a:rPr lang="en-US">
                <a:effectLst>
                  <a:outerShdw blurRad="38100" dist="38100" dir="2700000" algn="tl">
                    <a:srgbClr val="000000"/>
                  </a:outerShdw>
                </a:effectLst>
              </a:rPr>
              <a:t>Blasts from IEDs and RPGs cause “over pressurization waves” upon detonation. </a:t>
            </a:r>
          </a:p>
          <a:p>
            <a:pPr>
              <a:lnSpc>
                <a:spcPct val="90000"/>
              </a:lnSpc>
            </a:pPr>
            <a:r>
              <a:rPr lang="en-US">
                <a:effectLst>
                  <a:outerShdw blurRad="38100" dist="38100" dir="2700000" algn="tl">
                    <a:srgbClr val="000000"/>
                  </a:outerShdw>
                </a:effectLst>
              </a:rPr>
              <a:t>Understanding the complexity of this injury is critical to helping our troops achieve optimal transition.</a:t>
            </a:r>
          </a:p>
          <a:p>
            <a:pPr>
              <a:lnSpc>
                <a:spcPct val="90000"/>
              </a:lnSpc>
            </a:pP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ChangeArrowheads="1"/>
          </p:cNvSpPr>
          <p:nvPr>
            <p:ph type="title"/>
          </p:nvPr>
        </p:nvSpPr>
        <p:spPr>
          <a:noFill/>
        </p:spPr>
        <p:txBody>
          <a:bodyPr/>
          <a:lstStyle/>
          <a:p>
            <a:r>
              <a:rPr lang="en-US">
                <a:effectLst>
                  <a:outerShdw blurRad="38100" dist="38100" dir="2700000" algn="tl">
                    <a:srgbClr val="000000"/>
                  </a:outerShdw>
                </a:effectLst>
              </a:rPr>
              <a:t>Signs and Symptoms of mTBI</a:t>
            </a:r>
          </a:p>
        </p:txBody>
      </p:sp>
      <p:sp>
        <p:nvSpPr>
          <p:cNvPr id="187395" name="Rectangle 3"/>
          <p:cNvSpPr>
            <a:spLocks noGrp="1" noChangeArrowheads="1"/>
          </p:cNvSpPr>
          <p:nvPr>
            <p:ph type="body" idx="1"/>
          </p:nvPr>
        </p:nvSpPr>
        <p:spPr>
          <a:noFill/>
        </p:spPr>
        <p:txBody>
          <a:bodyPr/>
          <a:lstStyle/>
          <a:p>
            <a:pPr>
              <a:lnSpc>
                <a:spcPct val="80000"/>
              </a:lnSpc>
              <a:buFont typeface="Wingdings" pitchFamily="28" charset="2"/>
              <a:buNone/>
            </a:pPr>
            <a:r>
              <a:rPr lang="en-US" sz="1800" u="sng">
                <a:effectLst>
                  <a:outerShdw blurRad="38100" dist="38100" dir="2700000" algn="tl">
                    <a:srgbClr val="000000"/>
                  </a:outerShdw>
                </a:effectLst>
              </a:rPr>
              <a:t>Mild Traumatic Brain Injury</a:t>
            </a:r>
          </a:p>
          <a:p>
            <a:pPr>
              <a:lnSpc>
                <a:spcPct val="80000"/>
              </a:lnSpc>
              <a:buFont typeface="Wingdings" pitchFamily="28" charset="2"/>
              <a:buNone/>
            </a:pPr>
            <a:r>
              <a:rPr lang="en-US" sz="1800">
                <a:effectLst>
                  <a:outerShdw blurRad="38100" dist="38100" dir="2700000" algn="tl">
                    <a:srgbClr val="000000"/>
                  </a:outerShdw>
                </a:effectLst>
              </a:rPr>
              <a:t>Insomnia/sleep problems</a:t>
            </a:r>
          </a:p>
          <a:p>
            <a:pPr>
              <a:lnSpc>
                <a:spcPct val="80000"/>
              </a:lnSpc>
              <a:buFont typeface="Wingdings" pitchFamily="28" charset="2"/>
              <a:buNone/>
            </a:pPr>
            <a:r>
              <a:rPr lang="en-US" sz="1800">
                <a:effectLst>
                  <a:outerShdw blurRad="38100" dist="38100" dir="2700000" algn="tl">
                    <a:srgbClr val="000000"/>
                  </a:outerShdw>
                </a:effectLst>
              </a:rPr>
              <a:t>Impaired memory</a:t>
            </a:r>
          </a:p>
          <a:p>
            <a:pPr>
              <a:lnSpc>
                <a:spcPct val="80000"/>
              </a:lnSpc>
              <a:buFont typeface="Wingdings" pitchFamily="28" charset="2"/>
              <a:buNone/>
            </a:pPr>
            <a:r>
              <a:rPr lang="en-US" sz="1800">
                <a:effectLst>
                  <a:outerShdw blurRad="38100" dist="38100" dir="2700000" algn="tl">
                    <a:srgbClr val="000000"/>
                  </a:outerShdw>
                </a:effectLst>
              </a:rPr>
              <a:t>Poor concentration/attention</a:t>
            </a:r>
          </a:p>
          <a:p>
            <a:pPr>
              <a:lnSpc>
                <a:spcPct val="80000"/>
              </a:lnSpc>
              <a:buFont typeface="Wingdings" pitchFamily="28" charset="2"/>
              <a:buNone/>
            </a:pPr>
            <a:r>
              <a:rPr lang="en-US" sz="1800">
                <a:effectLst>
                  <a:outerShdw blurRad="38100" dist="38100" dir="2700000" algn="tl">
                    <a:srgbClr val="000000"/>
                  </a:outerShdw>
                </a:effectLst>
              </a:rPr>
              <a:t>Depression</a:t>
            </a:r>
          </a:p>
          <a:p>
            <a:pPr>
              <a:lnSpc>
                <a:spcPct val="80000"/>
              </a:lnSpc>
              <a:buFont typeface="Wingdings" pitchFamily="28" charset="2"/>
              <a:buNone/>
            </a:pPr>
            <a:r>
              <a:rPr lang="en-US" sz="1800">
                <a:effectLst>
                  <a:outerShdw blurRad="38100" dist="38100" dir="2700000" algn="tl">
                    <a:srgbClr val="000000"/>
                  </a:outerShdw>
                </a:effectLst>
              </a:rPr>
              <a:t>Anxiety</a:t>
            </a:r>
          </a:p>
          <a:p>
            <a:pPr>
              <a:lnSpc>
                <a:spcPct val="80000"/>
              </a:lnSpc>
              <a:buFont typeface="Wingdings" pitchFamily="28" charset="2"/>
              <a:buNone/>
            </a:pPr>
            <a:r>
              <a:rPr lang="en-US" sz="1800">
                <a:effectLst>
                  <a:outerShdw blurRad="38100" dist="38100" dir="2700000" algn="tl">
                    <a:srgbClr val="000000"/>
                  </a:outerShdw>
                </a:effectLst>
              </a:rPr>
              <a:t>Irritability/mood changes</a:t>
            </a:r>
          </a:p>
          <a:p>
            <a:pPr>
              <a:lnSpc>
                <a:spcPct val="80000"/>
              </a:lnSpc>
              <a:buFont typeface="Wingdings" pitchFamily="28" charset="2"/>
              <a:buNone/>
            </a:pPr>
            <a:r>
              <a:rPr lang="en-US" sz="1800">
                <a:effectLst>
                  <a:outerShdw blurRad="38100" dist="38100" dir="2700000" algn="tl">
                    <a:srgbClr val="000000"/>
                  </a:outerShdw>
                </a:effectLst>
              </a:rPr>
              <a:t>Headache</a:t>
            </a:r>
          </a:p>
          <a:p>
            <a:pPr>
              <a:lnSpc>
                <a:spcPct val="80000"/>
              </a:lnSpc>
              <a:buFont typeface="Wingdings" pitchFamily="28" charset="2"/>
              <a:buNone/>
            </a:pPr>
            <a:r>
              <a:rPr lang="en-US" sz="1800">
                <a:effectLst>
                  <a:outerShdw blurRad="38100" dist="38100" dir="2700000" algn="tl">
                    <a:srgbClr val="000000"/>
                  </a:outerShdw>
                </a:effectLst>
              </a:rPr>
              <a:t>Dizziness/Imbalance</a:t>
            </a:r>
          </a:p>
          <a:p>
            <a:pPr>
              <a:lnSpc>
                <a:spcPct val="80000"/>
              </a:lnSpc>
              <a:buFont typeface="Wingdings" pitchFamily="28" charset="2"/>
              <a:buNone/>
            </a:pPr>
            <a:r>
              <a:rPr lang="en-US" sz="1800">
                <a:effectLst>
                  <a:outerShdw blurRad="38100" dist="38100" dir="2700000" algn="tl">
                    <a:srgbClr val="000000"/>
                  </a:outerShdw>
                </a:effectLst>
              </a:rPr>
              <a:t>Excessive Fatigue: physical and mental</a:t>
            </a:r>
          </a:p>
          <a:p>
            <a:pPr>
              <a:lnSpc>
                <a:spcPct val="80000"/>
              </a:lnSpc>
              <a:buFont typeface="Wingdings" pitchFamily="28" charset="2"/>
              <a:buNone/>
            </a:pPr>
            <a:r>
              <a:rPr lang="en-US" sz="1800">
                <a:effectLst>
                  <a:outerShdw blurRad="38100" dist="38100" dir="2700000" algn="tl">
                    <a:srgbClr val="000000"/>
                  </a:outerShdw>
                </a:effectLst>
              </a:rPr>
              <a:t>Noise/light intolerance</a:t>
            </a:r>
          </a:p>
          <a:p>
            <a:pPr>
              <a:lnSpc>
                <a:spcPct val="80000"/>
              </a:lnSpc>
              <a:buFont typeface="Wingdings" pitchFamily="28" charset="2"/>
              <a:buNone/>
            </a:pPr>
            <a:r>
              <a:rPr lang="en-US" sz="1800">
                <a:effectLst>
                  <a:outerShdw blurRad="38100" dist="38100" dir="2700000" algn="tl">
                    <a:srgbClr val="000000"/>
                  </a:outerShdw>
                </a:effectLst>
              </a:rPr>
              <a:t>Ringing in the ears (tinnitus)</a:t>
            </a:r>
          </a:p>
          <a:p>
            <a:pPr>
              <a:lnSpc>
                <a:spcPct val="80000"/>
              </a:lnSpc>
              <a:buFont typeface="Wingdings" pitchFamily="28" charset="2"/>
              <a:buNone/>
            </a:pPr>
            <a:r>
              <a:rPr lang="en-US" sz="1800">
                <a:effectLst>
                  <a:outerShdw blurRad="38100" dist="38100" dir="2700000" algn="tl">
                    <a:srgbClr val="000000"/>
                  </a:outerShdw>
                </a:effectLst>
              </a:rPr>
              <a:t>Vision change: blurred or vision</a:t>
            </a:r>
          </a:p>
          <a:p>
            <a:pPr>
              <a:lnSpc>
                <a:spcPct val="90000"/>
              </a:lnSpc>
            </a:pPr>
            <a:endParaRPr lang="en-US" sz="2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p:txBody>
          <a:bodyPr/>
          <a:lstStyle/>
          <a:p>
            <a:r>
              <a:rPr lang="en-US" sz="4000">
                <a:effectLst>
                  <a:outerShdw blurRad="38100" dist="38100" dir="2700000" algn="tl">
                    <a:srgbClr val="000000"/>
                  </a:outerShdw>
                </a:effectLst>
              </a:rPr>
              <a:t>mTBI vs. PTSD:</a:t>
            </a:r>
            <a:br>
              <a:rPr lang="en-US" sz="4000">
                <a:effectLst>
                  <a:outerShdw blurRad="38100" dist="38100" dir="2700000" algn="tl">
                    <a:srgbClr val="000000"/>
                  </a:outerShdw>
                </a:effectLst>
              </a:rPr>
            </a:br>
            <a:r>
              <a:rPr lang="en-US" sz="4000">
                <a:effectLst>
                  <a:outerShdw blurRad="38100" dist="38100" dir="2700000" algn="tl">
                    <a:srgbClr val="000000"/>
                  </a:outerShdw>
                </a:effectLst>
              </a:rPr>
              <a:t>Overlapping Signs and Symptoms</a:t>
            </a:r>
          </a:p>
        </p:txBody>
      </p:sp>
      <p:sp>
        <p:nvSpPr>
          <p:cNvPr id="188419" name="Rectangle 3"/>
          <p:cNvSpPr>
            <a:spLocks noGrp="1" noChangeArrowheads="1"/>
          </p:cNvSpPr>
          <p:nvPr>
            <p:ph type="body" sz="half" idx="1"/>
          </p:nvPr>
        </p:nvSpPr>
        <p:spPr>
          <a:noFill/>
        </p:spPr>
        <p:txBody>
          <a:bodyPr/>
          <a:lstStyle/>
          <a:p>
            <a:pPr>
              <a:lnSpc>
                <a:spcPct val="80000"/>
              </a:lnSpc>
              <a:buFont typeface="Wingdings" pitchFamily="28" charset="2"/>
              <a:buNone/>
            </a:pPr>
            <a:r>
              <a:rPr lang="en-US" sz="1800" u="sng">
                <a:effectLst>
                  <a:outerShdw blurRad="38100" dist="38100" dir="2700000" algn="tl">
                    <a:srgbClr val="000000"/>
                  </a:outerShdw>
                </a:effectLst>
              </a:rPr>
              <a:t>Mild Traumatic Brain Injury</a:t>
            </a:r>
          </a:p>
          <a:p>
            <a:pPr>
              <a:lnSpc>
                <a:spcPct val="80000"/>
              </a:lnSpc>
              <a:buFont typeface="Wingdings" pitchFamily="28" charset="2"/>
              <a:buNone/>
            </a:pPr>
            <a:r>
              <a:rPr lang="en-US" sz="1800">
                <a:effectLst>
                  <a:outerShdw blurRad="38100" dist="38100" dir="2700000" algn="tl">
                    <a:srgbClr val="000000"/>
                  </a:outerShdw>
                </a:effectLst>
              </a:rPr>
              <a:t>Insomnia/sleep problems</a:t>
            </a:r>
          </a:p>
          <a:p>
            <a:pPr>
              <a:lnSpc>
                <a:spcPct val="80000"/>
              </a:lnSpc>
              <a:buFont typeface="Wingdings" pitchFamily="28" charset="2"/>
              <a:buNone/>
            </a:pPr>
            <a:r>
              <a:rPr lang="en-US" sz="1800">
                <a:effectLst>
                  <a:outerShdw blurRad="38100" dist="38100" dir="2700000" algn="tl">
                    <a:srgbClr val="000000"/>
                  </a:outerShdw>
                </a:effectLst>
              </a:rPr>
              <a:t>Impaired memory</a:t>
            </a:r>
          </a:p>
          <a:p>
            <a:pPr>
              <a:lnSpc>
                <a:spcPct val="80000"/>
              </a:lnSpc>
              <a:buFont typeface="Wingdings" pitchFamily="28" charset="2"/>
              <a:buNone/>
            </a:pPr>
            <a:r>
              <a:rPr lang="en-US" sz="1800">
                <a:effectLst>
                  <a:outerShdw blurRad="38100" dist="38100" dir="2700000" algn="tl">
                    <a:srgbClr val="000000"/>
                  </a:outerShdw>
                </a:effectLst>
              </a:rPr>
              <a:t>Poor concentration/attention</a:t>
            </a:r>
          </a:p>
          <a:p>
            <a:pPr>
              <a:lnSpc>
                <a:spcPct val="80000"/>
              </a:lnSpc>
              <a:buFont typeface="Wingdings" pitchFamily="28" charset="2"/>
              <a:buNone/>
            </a:pPr>
            <a:r>
              <a:rPr lang="en-US" sz="1800">
                <a:effectLst>
                  <a:outerShdw blurRad="38100" dist="38100" dir="2700000" algn="tl">
                    <a:srgbClr val="000000"/>
                  </a:outerShdw>
                </a:effectLst>
              </a:rPr>
              <a:t>Depression</a:t>
            </a:r>
          </a:p>
          <a:p>
            <a:pPr>
              <a:lnSpc>
                <a:spcPct val="80000"/>
              </a:lnSpc>
              <a:buFont typeface="Wingdings" pitchFamily="28" charset="2"/>
              <a:buNone/>
            </a:pPr>
            <a:r>
              <a:rPr lang="en-US" sz="1800">
                <a:effectLst>
                  <a:outerShdw blurRad="38100" dist="38100" dir="2700000" algn="tl">
                    <a:srgbClr val="000000"/>
                  </a:outerShdw>
                </a:effectLst>
              </a:rPr>
              <a:t>Anxiety</a:t>
            </a:r>
          </a:p>
          <a:p>
            <a:pPr>
              <a:lnSpc>
                <a:spcPct val="80000"/>
              </a:lnSpc>
              <a:buFont typeface="Wingdings" pitchFamily="28" charset="2"/>
              <a:buNone/>
            </a:pPr>
            <a:r>
              <a:rPr lang="en-US" sz="1800">
                <a:effectLst>
                  <a:outerShdw blurRad="38100" dist="38100" dir="2700000" algn="tl">
                    <a:srgbClr val="000000"/>
                  </a:outerShdw>
                </a:effectLst>
              </a:rPr>
              <a:t>Irritability/mood changes</a:t>
            </a:r>
          </a:p>
          <a:p>
            <a:pPr>
              <a:lnSpc>
                <a:spcPct val="80000"/>
              </a:lnSpc>
              <a:buFont typeface="Wingdings" pitchFamily="28" charset="2"/>
              <a:buNone/>
            </a:pPr>
            <a:r>
              <a:rPr lang="en-US" sz="1800">
                <a:effectLst>
                  <a:outerShdw blurRad="38100" dist="38100" dir="2700000" algn="tl">
                    <a:srgbClr val="000000"/>
                  </a:outerShdw>
                </a:effectLst>
              </a:rPr>
              <a:t>Headache</a:t>
            </a:r>
          </a:p>
          <a:p>
            <a:pPr>
              <a:lnSpc>
                <a:spcPct val="80000"/>
              </a:lnSpc>
              <a:buFont typeface="Wingdings" pitchFamily="28" charset="2"/>
              <a:buNone/>
            </a:pPr>
            <a:r>
              <a:rPr lang="en-US" sz="1800">
                <a:effectLst>
                  <a:outerShdw blurRad="38100" dist="38100" dir="2700000" algn="tl">
                    <a:srgbClr val="000000"/>
                  </a:outerShdw>
                </a:effectLst>
              </a:rPr>
              <a:t>Dizziness/Imbalance</a:t>
            </a:r>
          </a:p>
          <a:p>
            <a:pPr>
              <a:lnSpc>
                <a:spcPct val="80000"/>
              </a:lnSpc>
              <a:buFont typeface="Wingdings" pitchFamily="28" charset="2"/>
              <a:buNone/>
            </a:pPr>
            <a:r>
              <a:rPr lang="en-US" sz="1800">
                <a:effectLst>
                  <a:outerShdw blurRad="38100" dist="38100" dir="2700000" algn="tl">
                    <a:srgbClr val="000000"/>
                  </a:outerShdw>
                </a:effectLst>
              </a:rPr>
              <a:t>Excessive Fatigue: physical and mental</a:t>
            </a:r>
          </a:p>
          <a:p>
            <a:pPr>
              <a:lnSpc>
                <a:spcPct val="80000"/>
              </a:lnSpc>
              <a:buFont typeface="Wingdings" pitchFamily="28" charset="2"/>
              <a:buNone/>
            </a:pPr>
            <a:r>
              <a:rPr lang="en-US" sz="1800">
                <a:effectLst>
                  <a:outerShdw blurRad="38100" dist="38100" dir="2700000" algn="tl">
                    <a:srgbClr val="000000"/>
                  </a:outerShdw>
                </a:effectLst>
              </a:rPr>
              <a:t>Noise/light intolerance</a:t>
            </a:r>
          </a:p>
          <a:p>
            <a:pPr>
              <a:lnSpc>
                <a:spcPct val="80000"/>
              </a:lnSpc>
              <a:buFont typeface="Wingdings" pitchFamily="28" charset="2"/>
              <a:buNone/>
            </a:pPr>
            <a:r>
              <a:rPr lang="en-US" sz="1800">
                <a:effectLst>
                  <a:outerShdw blurRad="38100" dist="38100" dir="2700000" algn="tl">
                    <a:srgbClr val="000000"/>
                  </a:outerShdw>
                </a:effectLst>
              </a:rPr>
              <a:t>Ringing in the ears (tinnitus)</a:t>
            </a:r>
          </a:p>
          <a:p>
            <a:pPr>
              <a:lnSpc>
                <a:spcPct val="80000"/>
              </a:lnSpc>
              <a:buFont typeface="Wingdings" pitchFamily="28" charset="2"/>
              <a:buNone/>
            </a:pPr>
            <a:r>
              <a:rPr lang="en-US" sz="1800">
                <a:effectLst>
                  <a:outerShdw blurRad="38100" dist="38100" dir="2700000" algn="tl">
                    <a:srgbClr val="000000"/>
                  </a:outerShdw>
                </a:effectLst>
              </a:rPr>
              <a:t>Vision change: blurred or double</a:t>
            </a:r>
          </a:p>
          <a:p>
            <a:pPr>
              <a:lnSpc>
                <a:spcPct val="80000"/>
              </a:lnSpc>
              <a:buFont typeface="Wingdings" pitchFamily="28" charset="2"/>
              <a:buNone/>
            </a:pPr>
            <a:endParaRPr lang="en-US" sz="2000">
              <a:effectLst>
                <a:outerShdw blurRad="38100" dist="38100" dir="2700000" algn="tl">
                  <a:srgbClr val="000000"/>
                </a:outerShdw>
              </a:effectLst>
            </a:endParaRPr>
          </a:p>
          <a:p>
            <a:pPr>
              <a:lnSpc>
                <a:spcPct val="90000"/>
              </a:lnSpc>
            </a:pPr>
            <a:endParaRPr lang="en-US" sz="2400"/>
          </a:p>
        </p:txBody>
      </p:sp>
      <p:sp>
        <p:nvSpPr>
          <p:cNvPr id="188420" name="Rectangle 4"/>
          <p:cNvSpPr>
            <a:spLocks noGrp="1" noChangeArrowheads="1"/>
          </p:cNvSpPr>
          <p:nvPr>
            <p:ph type="body" sz="half" idx="2"/>
          </p:nvPr>
        </p:nvSpPr>
        <p:spPr>
          <a:noFill/>
        </p:spPr>
        <p:txBody>
          <a:bodyPr/>
          <a:lstStyle/>
          <a:p>
            <a:pPr>
              <a:lnSpc>
                <a:spcPct val="80000"/>
              </a:lnSpc>
              <a:buFont typeface="Wingdings" pitchFamily="28" charset="2"/>
              <a:buNone/>
            </a:pPr>
            <a:r>
              <a:rPr lang="en-US" sz="1800" u="sng">
                <a:effectLst>
                  <a:outerShdw blurRad="38100" dist="38100" dir="2700000" algn="tl">
                    <a:srgbClr val="000000"/>
                  </a:outerShdw>
                </a:effectLst>
              </a:rPr>
              <a:t>Post Traumatic Stress Disorder</a:t>
            </a:r>
          </a:p>
          <a:p>
            <a:pPr>
              <a:lnSpc>
                <a:spcPct val="80000"/>
              </a:lnSpc>
              <a:buFont typeface="Wingdings" pitchFamily="28" charset="2"/>
              <a:buNone/>
            </a:pPr>
            <a:r>
              <a:rPr lang="en-US" sz="1800">
                <a:effectLst>
                  <a:outerShdw blurRad="38100" dist="38100" dir="2700000" algn="tl">
                    <a:srgbClr val="000000"/>
                  </a:outerShdw>
                </a:effectLst>
              </a:rPr>
              <a:t>Insomnia/sleep problems</a:t>
            </a:r>
          </a:p>
          <a:p>
            <a:pPr>
              <a:lnSpc>
                <a:spcPct val="80000"/>
              </a:lnSpc>
              <a:buFont typeface="Wingdings" pitchFamily="28" charset="2"/>
              <a:buNone/>
            </a:pPr>
            <a:r>
              <a:rPr lang="en-US" sz="1800">
                <a:effectLst>
                  <a:outerShdw blurRad="38100" dist="38100" dir="2700000" algn="tl">
                    <a:srgbClr val="000000"/>
                  </a:outerShdw>
                </a:effectLst>
              </a:rPr>
              <a:t>Impaired Memory </a:t>
            </a:r>
          </a:p>
          <a:p>
            <a:pPr>
              <a:lnSpc>
                <a:spcPct val="80000"/>
              </a:lnSpc>
              <a:buFont typeface="Wingdings" pitchFamily="28" charset="2"/>
              <a:buNone/>
            </a:pPr>
            <a:r>
              <a:rPr lang="en-US" sz="1800">
                <a:effectLst>
                  <a:outerShdw blurRad="38100" dist="38100" dir="2700000" algn="tl">
                    <a:srgbClr val="000000"/>
                  </a:outerShdw>
                </a:effectLst>
              </a:rPr>
              <a:t>Poor concentration/attention</a:t>
            </a:r>
          </a:p>
          <a:p>
            <a:pPr>
              <a:lnSpc>
                <a:spcPct val="80000"/>
              </a:lnSpc>
              <a:buFont typeface="Wingdings" pitchFamily="28" charset="2"/>
              <a:buNone/>
            </a:pPr>
            <a:r>
              <a:rPr lang="en-US" sz="1800">
                <a:effectLst>
                  <a:outerShdw blurRad="38100" dist="38100" dir="2700000" algn="tl">
                    <a:srgbClr val="000000"/>
                  </a:outerShdw>
                </a:effectLst>
              </a:rPr>
              <a:t>Depression</a:t>
            </a:r>
          </a:p>
          <a:p>
            <a:pPr>
              <a:lnSpc>
                <a:spcPct val="80000"/>
              </a:lnSpc>
              <a:buFont typeface="Wingdings" pitchFamily="28" charset="2"/>
              <a:buNone/>
            </a:pPr>
            <a:r>
              <a:rPr lang="en-US" sz="1800">
                <a:effectLst>
                  <a:outerShdw blurRad="38100" dist="38100" dir="2700000" algn="tl">
                    <a:srgbClr val="000000"/>
                  </a:outerShdw>
                </a:effectLst>
              </a:rPr>
              <a:t>Anxiety</a:t>
            </a:r>
          </a:p>
          <a:p>
            <a:pPr>
              <a:lnSpc>
                <a:spcPct val="80000"/>
              </a:lnSpc>
              <a:buFont typeface="Wingdings" pitchFamily="28" charset="2"/>
              <a:buNone/>
            </a:pPr>
            <a:r>
              <a:rPr lang="en-US" sz="1800">
                <a:effectLst>
                  <a:outerShdw blurRad="38100" dist="38100" dir="2700000" algn="tl">
                    <a:srgbClr val="000000"/>
                  </a:outerShdw>
                </a:effectLst>
              </a:rPr>
              <a:t>Irritability/mood changes</a:t>
            </a:r>
          </a:p>
          <a:p>
            <a:pPr>
              <a:lnSpc>
                <a:spcPct val="80000"/>
              </a:lnSpc>
              <a:buFont typeface="Wingdings" pitchFamily="28" charset="2"/>
              <a:buNone/>
            </a:pPr>
            <a:endParaRPr lang="en-US" sz="1800">
              <a:effectLst>
                <a:outerShdw blurRad="38100" dist="38100" dir="2700000" algn="tl">
                  <a:srgbClr val="000000"/>
                </a:outerShdw>
              </a:effectLst>
            </a:endParaRPr>
          </a:p>
          <a:p>
            <a:pPr>
              <a:lnSpc>
                <a:spcPct val="80000"/>
              </a:lnSpc>
              <a:buFont typeface="Wingdings" pitchFamily="28" charset="2"/>
              <a:buNone/>
            </a:pPr>
            <a:r>
              <a:rPr lang="en-US" sz="1800">
                <a:effectLst>
                  <a:outerShdw blurRad="38100" dist="38100" dir="2700000" algn="tl">
                    <a:srgbClr val="000000"/>
                  </a:outerShdw>
                </a:effectLst>
              </a:rPr>
              <a:t>Stress symptoms</a:t>
            </a:r>
          </a:p>
          <a:p>
            <a:pPr>
              <a:lnSpc>
                <a:spcPct val="80000"/>
              </a:lnSpc>
              <a:buFont typeface="Wingdings" pitchFamily="28" charset="2"/>
              <a:buNone/>
            </a:pPr>
            <a:r>
              <a:rPr lang="en-US" sz="1800">
                <a:effectLst>
                  <a:outerShdw blurRad="38100" dist="38100" dir="2700000" algn="tl">
                    <a:srgbClr val="000000"/>
                  </a:outerShdw>
                </a:effectLst>
              </a:rPr>
              <a:t>Emotional numbing/100 mile stare</a:t>
            </a:r>
          </a:p>
          <a:p>
            <a:pPr>
              <a:lnSpc>
                <a:spcPct val="80000"/>
              </a:lnSpc>
              <a:buFont typeface="Wingdings" pitchFamily="28" charset="2"/>
              <a:buNone/>
            </a:pPr>
            <a:r>
              <a:rPr lang="en-US" sz="1800">
                <a:effectLst>
                  <a:outerShdw blurRad="38100" dist="38100" dir="2700000" algn="tl">
                    <a:srgbClr val="000000"/>
                  </a:outerShdw>
                </a:effectLst>
              </a:rPr>
              <a:t>Avoidance</a:t>
            </a:r>
          </a:p>
          <a:p>
            <a:pPr>
              <a:lnSpc>
                <a:spcPct val="80000"/>
              </a:lnSpc>
            </a:pPr>
            <a:endParaRPr lang="en-US" sz="2000">
              <a:effectLst>
                <a:outerShdw blurRad="38100" dist="38100" dir="2700000" algn="tl">
                  <a:srgbClr val="000000"/>
                </a:outerShdw>
              </a:effectLst>
            </a:endParaRPr>
          </a:p>
          <a:p>
            <a:pPr>
              <a:lnSpc>
                <a:spcPct val="80000"/>
              </a:lnSpc>
              <a:buFont typeface="Wingdings" pitchFamily="28" charset="2"/>
              <a:buNone/>
            </a:pPr>
            <a:r>
              <a:rPr lang="en-US" sz="2000">
                <a:effectLst>
                  <a:outerShdw blurRad="38100" dist="38100" dir="2700000" algn="tl">
                    <a:srgbClr val="000000"/>
                  </a:outerShdw>
                </a:effectLst>
              </a:rPr>
              <a:t>* Diagnosis made through troop history/witnesses'’ account</a:t>
            </a:r>
          </a:p>
          <a:p>
            <a:pPr>
              <a:lnSpc>
                <a:spcPct val="90000"/>
              </a:lnSpc>
            </a:pPr>
            <a:endParaRPr lang="en-US" sz="2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p:txBody>
          <a:bodyPr/>
          <a:lstStyle/>
          <a:p>
            <a:r>
              <a:rPr lang="en-US">
                <a:effectLst>
                  <a:outerShdw blurRad="38100" dist="38100" dir="2700000" algn="tl">
                    <a:srgbClr val="000000"/>
                  </a:outerShdw>
                </a:effectLst>
              </a:rPr>
              <a:t>Incidence of mTBI?</a:t>
            </a:r>
          </a:p>
        </p:txBody>
      </p:sp>
      <p:sp>
        <p:nvSpPr>
          <p:cNvPr id="189443" name="Rectangle 3"/>
          <p:cNvSpPr>
            <a:spLocks noGrp="1" noChangeArrowheads="1"/>
          </p:cNvSpPr>
          <p:nvPr>
            <p:ph type="body" idx="1"/>
          </p:nvPr>
        </p:nvSpPr>
        <p:spPr/>
        <p:txBody>
          <a:bodyPr/>
          <a:lstStyle/>
          <a:p>
            <a:pPr>
              <a:lnSpc>
                <a:spcPct val="90000"/>
              </a:lnSpc>
            </a:pPr>
            <a:r>
              <a:rPr lang="en-US" sz="2800">
                <a:effectLst>
                  <a:outerShdw blurRad="38100" dist="38100" dir="2700000" algn="tl">
                    <a:srgbClr val="000000"/>
                  </a:outerShdw>
                </a:effectLst>
              </a:rPr>
              <a:t>Estimated that 1 in 5 returning troops may have brain injury; (1 in 10 sustained a concussion or more in 2006)</a:t>
            </a:r>
          </a:p>
          <a:p>
            <a:pPr>
              <a:lnSpc>
                <a:spcPct val="90000"/>
              </a:lnSpc>
            </a:pPr>
            <a:r>
              <a:rPr lang="en-US" sz="2800">
                <a:effectLst>
                  <a:outerShdw blurRad="38100" dist="38100" dir="2700000" algn="tl">
                    <a:srgbClr val="000000"/>
                  </a:outerShdw>
                </a:effectLst>
              </a:rPr>
              <a:t>20% of U.S. troops are coming home with S&amp;S of mTBI, and are unaware</a:t>
            </a:r>
          </a:p>
          <a:p>
            <a:pPr>
              <a:lnSpc>
                <a:spcPct val="90000"/>
              </a:lnSpc>
              <a:buFont typeface="Wingdings" pitchFamily="28" charset="2"/>
              <a:buNone/>
            </a:pPr>
            <a:r>
              <a:rPr lang="en-US" sz="2800">
                <a:effectLst>
                  <a:outerShdw blurRad="38100" dist="38100" dir="2700000" algn="tl">
                    <a:srgbClr val="000000"/>
                  </a:outerShdw>
                </a:effectLst>
              </a:rPr>
              <a:t>                    </a:t>
            </a:r>
            <a:r>
              <a:rPr lang="en-US" sz="2400" b="1" i="1"/>
              <a:t>Why the increase in incidence?</a:t>
            </a:r>
          </a:p>
          <a:p>
            <a:pPr>
              <a:lnSpc>
                <a:spcPct val="90000"/>
              </a:lnSpc>
            </a:pPr>
            <a:r>
              <a:rPr lang="en-US" sz="2800">
                <a:effectLst>
                  <a:outerShdw blurRad="38100" dist="38100" dir="2700000" algn="tl">
                    <a:srgbClr val="000000"/>
                  </a:outerShdw>
                </a:effectLst>
              </a:rPr>
              <a:t>Technological advances in battlefield gear, reduces deaths, increases severity of injuries to head and limbs.</a:t>
            </a:r>
          </a:p>
          <a:p>
            <a:pPr>
              <a:lnSpc>
                <a:spcPct val="90000"/>
              </a:lnSpc>
            </a:pPr>
            <a:r>
              <a:rPr lang="en-US" sz="2800">
                <a:effectLst>
                  <a:outerShdw blurRad="38100" dist="38100" dir="2700000" algn="tl">
                    <a:srgbClr val="000000"/>
                  </a:outerShdw>
                </a:effectLst>
              </a:rPr>
              <a:t>Modern military medicine allows for life-saving trauma care in the war zone with immediate transport to definitive care and rehabilitation.</a:t>
            </a:r>
          </a:p>
          <a:p>
            <a:pPr>
              <a:lnSpc>
                <a:spcPct val="90000"/>
              </a:lnSpc>
            </a:pPr>
            <a:endParaRPr lang="en-US" sz="28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a:noFill/>
        </p:spPr>
        <p:txBody>
          <a:bodyPr/>
          <a:lstStyle/>
          <a:p>
            <a:r>
              <a:rPr lang="en-US" sz="4000">
                <a:effectLst>
                  <a:outerShdw blurRad="38100" dist="38100" dir="2700000" algn="tl">
                    <a:srgbClr val="000000"/>
                  </a:outerShdw>
                </a:effectLst>
              </a:rPr>
              <a:t>Obstacles to Treatment</a:t>
            </a:r>
            <a:br>
              <a:rPr lang="en-US" sz="4000">
                <a:effectLst>
                  <a:outerShdw blurRad="38100" dist="38100" dir="2700000" algn="tl">
                    <a:srgbClr val="000000"/>
                  </a:outerShdw>
                </a:effectLst>
              </a:rPr>
            </a:br>
            <a:r>
              <a:rPr lang="en-US" sz="4000">
                <a:effectLst>
                  <a:outerShdw blurRad="38100" dist="38100" dir="2700000" algn="tl">
                    <a:srgbClr val="000000"/>
                  </a:outerShdw>
                </a:effectLst>
              </a:rPr>
              <a:t>of PTSD and mTBI</a:t>
            </a:r>
          </a:p>
        </p:txBody>
      </p:sp>
      <p:sp>
        <p:nvSpPr>
          <p:cNvPr id="190467" name="Rectangle 3"/>
          <p:cNvSpPr>
            <a:spLocks noGrp="1" noChangeArrowheads="1"/>
          </p:cNvSpPr>
          <p:nvPr>
            <p:ph type="body" idx="1"/>
          </p:nvPr>
        </p:nvSpPr>
        <p:spPr>
          <a:noFill/>
        </p:spPr>
        <p:txBody>
          <a:bodyPr/>
          <a:lstStyle/>
          <a:p>
            <a:pPr>
              <a:lnSpc>
                <a:spcPct val="80000"/>
              </a:lnSpc>
              <a:buFont typeface="Wingdings" pitchFamily="28" charset="2"/>
              <a:buNone/>
            </a:pPr>
            <a:r>
              <a:rPr lang="en-US" sz="2800">
                <a:effectLst>
                  <a:outerShdw blurRad="38100" dist="38100" dir="2700000" algn="tl">
                    <a:srgbClr val="000000"/>
                  </a:outerShdw>
                </a:effectLst>
              </a:rPr>
              <a:t>Over forty percent of those experiencing mental health</a:t>
            </a:r>
          </a:p>
          <a:p>
            <a:pPr>
              <a:lnSpc>
                <a:spcPct val="80000"/>
              </a:lnSpc>
              <a:buFont typeface="Wingdings" pitchFamily="28" charset="2"/>
              <a:buNone/>
            </a:pPr>
            <a:r>
              <a:rPr lang="en-US" sz="2800">
                <a:effectLst>
                  <a:outerShdw blurRad="38100" dist="38100" dir="2700000" algn="tl">
                    <a:srgbClr val="000000"/>
                  </a:outerShdw>
                </a:effectLst>
              </a:rPr>
              <a:t>       problems associated with combat refuse treatment due</a:t>
            </a:r>
          </a:p>
          <a:p>
            <a:pPr>
              <a:lnSpc>
                <a:spcPct val="80000"/>
              </a:lnSpc>
              <a:buFont typeface="Wingdings" pitchFamily="28" charset="2"/>
              <a:buNone/>
            </a:pPr>
            <a:r>
              <a:rPr lang="en-US" sz="2800">
                <a:effectLst>
                  <a:outerShdw blurRad="38100" dist="38100" dir="2700000" algn="tl">
                    <a:srgbClr val="000000"/>
                  </a:outerShdw>
                </a:effectLst>
              </a:rPr>
              <a:t>       to fear that treatment will:</a:t>
            </a:r>
          </a:p>
          <a:p>
            <a:pPr>
              <a:lnSpc>
                <a:spcPct val="80000"/>
              </a:lnSpc>
              <a:buFont typeface="Wingdings" pitchFamily="28" charset="2"/>
              <a:buNone/>
            </a:pPr>
            <a:r>
              <a:rPr lang="en-US" sz="2800">
                <a:effectLst>
                  <a:outerShdw blurRad="38100" dist="38100" dir="2700000" algn="tl">
                    <a:srgbClr val="000000"/>
                  </a:outerShdw>
                </a:effectLst>
              </a:rPr>
              <a:t>           - hurt their image</a:t>
            </a:r>
          </a:p>
          <a:p>
            <a:pPr>
              <a:lnSpc>
                <a:spcPct val="80000"/>
              </a:lnSpc>
              <a:buFont typeface="Wingdings" pitchFamily="28" charset="2"/>
              <a:buNone/>
            </a:pPr>
            <a:r>
              <a:rPr lang="en-US" sz="2800">
                <a:effectLst>
                  <a:outerShdw blurRad="38100" dist="38100" dir="2700000" algn="tl">
                    <a:srgbClr val="000000"/>
                  </a:outerShdw>
                </a:effectLst>
              </a:rPr>
              <a:t>           - ruin their military careers/promotions</a:t>
            </a:r>
          </a:p>
          <a:p>
            <a:pPr>
              <a:lnSpc>
                <a:spcPct val="80000"/>
              </a:lnSpc>
              <a:buFont typeface="Wingdings" pitchFamily="28" charset="2"/>
              <a:buNone/>
            </a:pPr>
            <a:r>
              <a:rPr lang="en-US" sz="2800">
                <a:effectLst>
                  <a:outerShdw blurRad="38100" dist="38100" dir="2700000" algn="tl">
                    <a:srgbClr val="000000"/>
                  </a:outerShdw>
                </a:effectLst>
              </a:rPr>
              <a:t>           - cause negative perception from peers, family </a:t>
            </a:r>
          </a:p>
          <a:p>
            <a:pPr>
              <a:lnSpc>
                <a:spcPct val="80000"/>
              </a:lnSpc>
              <a:buFont typeface="Wingdings" pitchFamily="28" charset="2"/>
              <a:buNone/>
            </a:pPr>
            <a:r>
              <a:rPr lang="en-US" sz="2800">
                <a:effectLst>
                  <a:outerShdw blurRad="38100" dist="38100" dir="2700000" algn="tl">
                    <a:srgbClr val="000000"/>
                  </a:outerShdw>
                </a:effectLst>
              </a:rPr>
              <a:t>             and leadership</a:t>
            </a:r>
          </a:p>
          <a:p>
            <a:pPr>
              <a:lnSpc>
                <a:spcPct val="80000"/>
              </a:lnSpc>
              <a:buFont typeface="Wingdings" pitchFamily="28" charset="2"/>
              <a:buNone/>
            </a:pPr>
            <a:r>
              <a:rPr lang="en-US" sz="2800">
                <a:effectLst>
                  <a:outerShdw blurRad="38100" dist="38100" dir="2700000" algn="tl">
                    <a:srgbClr val="000000"/>
                  </a:outerShdw>
                </a:effectLst>
              </a:rPr>
              <a:t>           - limit civilian career opportunities</a:t>
            </a:r>
          </a:p>
          <a:p>
            <a:pPr>
              <a:lnSpc>
                <a:spcPct val="90000"/>
              </a:lnSpc>
            </a:pPr>
            <a:endParaRPr lang="en-US" sz="28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a:noFill/>
        </p:spPr>
        <p:txBody>
          <a:bodyPr/>
          <a:lstStyle/>
          <a:p>
            <a:r>
              <a:rPr lang="en-US">
                <a:latin typeface="Times New Roman" pitchFamily="28" charset="0"/>
              </a:rPr>
              <a:t>What type of Mental Health issues are our Veterans Returning</a:t>
            </a:r>
            <a:r>
              <a:rPr lang="en-US" sz="1600">
                <a:latin typeface="Times New Roman" pitchFamily="28" charset="0"/>
              </a:rPr>
              <a:t/>
            </a:r>
            <a:br>
              <a:rPr lang="en-US" sz="1600">
                <a:latin typeface="Times New Roman" pitchFamily="28" charset="0"/>
              </a:rPr>
            </a:br>
            <a:r>
              <a:rPr lang="en-US">
                <a:latin typeface="Times New Roman" pitchFamily="28" charset="0"/>
              </a:rPr>
              <a:t> With</a:t>
            </a:r>
          </a:p>
        </p:txBody>
      </p:sp>
      <p:sp>
        <p:nvSpPr>
          <p:cNvPr id="219139" name="Rectangle 3"/>
          <p:cNvSpPr>
            <a:spLocks noGrp="1" noChangeArrowheads="1"/>
          </p:cNvSpPr>
          <p:nvPr>
            <p:ph type="body" idx="1"/>
          </p:nvPr>
        </p:nvSpPr>
        <p:spPr/>
        <p:txBody>
          <a:bodyPr/>
          <a:lstStyle/>
          <a:p>
            <a:endParaRPr lang="en-US" dirty="0"/>
          </a:p>
        </p:txBody>
      </p:sp>
      <p:pic>
        <p:nvPicPr>
          <p:cNvPr id="6" name="Picture 2" descr="jphirq011204-04L[1]"/>
          <p:cNvPicPr>
            <a:picLocks noChangeAspect="1" noChangeArrowheads="1"/>
          </p:cNvPicPr>
          <p:nvPr/>
        </p:nvPicPr>
        <p:blipFill>
          <a:blip r:embed="rId2" cstate="print"/>
          <a:srcRect/>
          <a:stretch>
            <a:fillRect/>
          </a:stretch>
        </p:blipFill>
        <p:spPr bwMode="auto">
          <a:xfrm>
            <a:off x="1371600" y="2057400"/>
            <a:ext cx="6477000" cy="3844925"/>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p:txBody>
          <a:bodyPr/>
          <a:lstStyle/>
          <a:p>
            <a:endParaRPr lang="en-US"/>
          </a:p>
        </p:txBody>
      </p:sp>
      <p:sp>
        <p:nvSpPr>
          <p:cNvPr id="220163" name="Rectangle 3"/>
          <p:cNvSpPr>
            <a:spLocks noGrp="1" noChangeArrowheads="1"/>
          </p:cNvSpPr>
          <p:nvPr>
            <p:ph type="body" idx="1"/>
          </p:nvPr>
        </p:nvSpPr>
        <p:spPr>
          <a:xfrm>
            <a:off x="609600" y="2209800"/>
            <a:ext cx="8229600" cy="4114800"/>
          </a:xfrm>
          <a:noFill/>
        </p:spPr>
        <p:txBody>
          <a:bodyPr/>
          <a:lstStyle/>
          <a:p>
            <a:pPr>
              <a:buFont typeface="Wingdings" pitchFamily="28" charset="2"/>
              <a:buNone/>
            </a:pPr>
            <a:r>
              <a:rPr lang="en-US" sz="2800">
                <a:latin typeface="Times New Roman" pitchFamily="28" charset="0"/>
              </a:rPr>
              <a:t>Better Trained - Knowledge of Weapons - Hand to Hand</a:t>
            </a:r>
          </a:p>
          <a:p>
            <a:pPr>
              <a:buFont typeface="Wingdings" pitchFamily="28" charset="2"/>
              <a:buNone/>
            </a:pPr>
            <a:r>
              <a:rPr lang="en-US" sz="2800">
                <a:latin typeface="Times New Roman" pitchFamily="28" charset="0"/>
              </a:rPr>
              <a:t>Combat – Actual Combat Experience</a:t>
            </a:r>
          </a:p>
          <a:p>
            <a:pPr>
              <a:buFont typeface="Wingdings" pitchFamily="28" charset="2"/>
              <a:buNone/>
            </a:pPr>
            <a:r>
              <a:rPr lang="en-US" sz="2800"/>
              <a:t>The New York Times found 121 cases in which veterans of Iraq and Afghanistan committed a killing in this country, or were charged with one, after their return from war. In many of those cases, combat trauma and the stress of deployment </a:t>
            </a:r>
            <a:r>
              <a:rPr lang="ja-JP" altLang="en-US" sz="2800">
                <a:ea typeface="ヒラギノ角ゴ Pro W3" pitchFamily="28" charset="-128"/>
              </a:rPr>
              <a:t>ﾑ</a:t>
            </a:r>
            <a:r>
              <a:rPr lang="ja-JP" sz="2800"/>
              <a:t> </a:t>
            </a:r>
            <a:r>
              <a:rPr lang="en-US" sz="2800"/>
              <a:t>along with alcohol abuse,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ChangeArrowheads="1"/>
          </p:cNvSpPr>
          <p:nvPr>
            <p:ph type="title"/>
          </p:nvPr>
        </p:nvSpPr>
        <p:spPr>
          <a:noFill/>
        </p:spPr>
        <p:txBody>
          <a:bodyPr/>
          <a:lstStyle/>
          <a:p>
            <a:r>
              <a:rPr lang="en-US" sz="3600" b="1"/>
              <a:t>Suicide in the veteran population</a:t>
            </a:r>
          </a:p>
        </p:txBody>
      </p:sp>
      <p:sp>
        <p:nvSpPr>
          <p:cNvPr id="228355" name="Rectangle 3"/>
          <p:cNvSpPr>
            <a:spLocks noGrp="1" noChangeArrowheads="1"/>
          </p:cNvSpPr>
          <p:nvPr>
            <p:ph type="body" idx="1"/>
          </p:nvPr>
        </p:nvSpPr>
        <p:spPr>
          <a:noFill/>
        </p:spPr>
        <p:txBody>
          <a:bodyPr/>
          <a:lstStyle/>
          <a:p>
            <a:r>
              <a:rPr lang="en-US" sz="2000"/>
              <a:t>Male veterans are twice as likely as civilians of either gender to commit suicide 	</a:t>
            </a:r>
          </a:p>
          <a:p>
            <a:r>
              <a:rPr lang="en-US" sz="2000"/>
              <a:t>1000 suicides occur per year among veterans receiving VA care</a:t>
            </a:r>
          </a:p>
          <a:p>
            <a:r>
              <a:rPr lang="en-US" sz="2000"/>
              <a:t>5000 suicides occur per year among all living veterans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title"/>
          </p:nvPr>
        </p:nvSpPr>
        <p:spPr>
          <a:noFill/>
        </p:spPr>
        <p:txBody>
          <a:bodyPr/>
          <a:lstStyle/>
          <a:p>
            <a:r>
              <a:rPr lang="en-US" sz="3600" b="1"/>
              <a:t>What do the statistics mean?</a:t>
            </a:r>
            <a:br>
              <a:rPr lang="en-US" sz="3600" b="1"/>
            </a:br>
            <a:endParaRPr lang="en-US" sz="3600" b="1"/>
          </a:p>
        </p:txBody>
      </p:sp>
      <p:sp>
        <p:nvSpPr>
          <p:cNvPr id="229379" name="Rectangle 3"/>
          <p:cNvSpPr>
            <a:spLocks noGrp="1" noChangeArrowheads="1"/>
          </p:cNvSpPr>
          <p:nvPr>
            <p:ph type="body" idx="1"/>
          </p:nvPr>
        </p:nvSpPr>
        <p:spPr>
          <a:noFill/>
        </p:spPr>
        <p:txBody>
          <a:bodyPr/>
          <a:lstStyle/>
          <a:p>
            <a:r>
              <a:rPr lang="en-US" sz="2000"/>
              <a:t>Veterans may be at  higher risk for suicide. </a:t>
            </a:r>
          </a:p>
          <a:p>
            <a:r>
              <a:rPr lang="en-US" sz="2000"/>
              <a:t>We need to do more to reduce risk. 	</a:t>
            </a:r>
          </a:p>
          <a:p>
            <a:r>
              <a:rPr lang="en-US" sz="2000"/>
              <a:t>Suicides are preventable in most cases.</a:t>
            </a:r>
            <a:r>
              <a:rPr lang="en-US" sz="2000">
                <a:solidFill>
                  <a:srgbClr val="FFFF00"/>
                </a:solidFill>
              </a:rPr>
              <a:t> </a:t>
            </a:r>
          </a:p>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lstStyle/>
          <a:p>
            <a:r>
              <a:rPr lang="en-US">
                <a:effectLst>
                  <a:outerShdw blurRad="38100" dist="38100" dir="2700000" algn="tl">
                    <a:srgbClr val="000000"/>
                  </a:outerShdw>
                </a:effectLst>
              </a:rPr>
              <a:t>Iraq/Afghanistan Veteran Profile</a:t>
            </a:r>
          </a:p>
        </p:txBody>
      </p:sp>
      <p:sp>
        <p:nvSpPr>
          <p:cNvPr id="167939" name="Rectangle 3"/>
          <p:cNvSpPr>
            <a:spLocks noGrp="1" noChangeArrowheads="1"/>
          </p:cNvSpPr>
          <p:nvPr>
            <p:ph type="body" idx="1"/>
          </p:nvPr>
        </p:nvSpPr>
        <p:spPr/>
        <p:txBody>
          <a:bodyPr/>
          <a:lstStyle/>
          <a:p>
            <a:pPr>
              <a:lnSpc>
                <a:spcPct val="80000"/>
              </a:lnSpc>
            </a:pPr>
            <a:r>
              <a:rPr lang="en-US" sz="2400">
                <a:effectLst>
                  <a:outerShdw blurRad="38100" dist="38100" dir="2700000" algn="tl">
                    <a:srgbClr val="000000"/>
                  </a:outerShdw>
                </a:effectLst>
              </a:rPr>
              <a:t>Gender: 85% male; 15%female.</a:t>
            </a:r>
          </a:p>
          <a:p>
            <a:pPr>
              <a:lnSpc>
                <a:spcPct val="80000"/>
              </a:lnSpc>
            </a:pPr>
            <a:r>
              <a:rPr lang="en-US" sz="2400">
                <a:effectLst>
                  <a:outerShdw blurRad="38100" dist="38100" dir="2700000" algn="tl">
                    <a:srgbClr val="000000"/>
                  </a:outerShdw>
                </a:effectLst>
              </a:rPr>
              <a:t>Military service: 40% of those deployed are National Guard/Reserve. </a:t>
            </a:r>
          </a:p>
          <a:p>
            <a:pPr>
              <a:lnSpc>
                <a:spcPct val="80000"/>
              </a:lnSpc>
            </a:pPr>
            <a:r>
              <a:rPr lang="en-US" sz="2400">
                <a:effectLst>
                  <a:outerShdw blurRad="38100" dist="38100" dir="2700000" algn="tl">
                    <a:srgbClr val="000000"/>
                  </a:outerShdw>
                </a:effectLst>
              </a:rPr>
              <a:t>Age: “older population”.</a:t>
            </a:r>
          </a:p>
          <a:p>
            <a:pPr>
              <a:lnSpc>
                <a:spcPct val="80000"/>
              </a:lnSpc>
            </a:pPr>
            <a:r>
              <a:rPr lang="en-US" sz="2400">
                <a:effectLst>
                  <a:outerShdw blurRad="38100" dist="38100" dir="2700000" algn="tl">
                    <a:srgbClr val="000000"/>
                  </a:outerShdw>
                </a:effectLst>
              </a:rPr>
              <a:t>Since October 2001 &gt;1.74 million men and women deployed to Iraq and Afghanistan; 280,000 re-deployed.</a:t>
            </a:r>
          </a:p>
          <a:p>
            <a:pPr>
              <a:lnSpc>
                <a:spcPct val="80000"/>
              </a:lnSpc>
            </a:pPr>
            <a:r>
              <a:rPr lang="en-US" sz="2400">
                <a:effectLst>
                  <a:outerShdw blurRad="38100" dist="38100" dir="2700000" algn="tl">
                    <a:srgbClr val="000000"/>
                  </a:outerShdw>
                </a:effectLst>
              </a:rPr>
              <a:t>89% reported being ambushed or attacked.</a:t>
            </a:r>
          </a:p>
          <a:p>
            <a:pPr>
              <a:lnSpc>
                <a:spcPct val="80000"/>
              </a:lnSpc>
            </a:pPr>
            <a:r>
              <a:rPr lang="en-US" sz="2400">
                <a:effectLst>
                  <a:outerShdw blurRad="38100" dist="38100" dir="2700000" algn="tl">
                    <a:srgbClr val="000000"/>
                  </a:outerShdw>
                </a:effectLst>
              </a:rPr>
              <a:t>93% reported being shot at.</a:t>
            </a:r>
          </a:p>
          <a:p>
            <a:pPr>
              <a:lnSpc>
                <a:spcPct val="80000"/>
              </a:lnSpc>
            </a:pPr>
            <a:r>
              <a:rPr lang="en-US" sz="2400">
                <a:effectLst>
                  <a:outerShdw blurRad="38100" dist="38100" dir="2700000" algn="tl">
                    <a:srgbClr val="000000"/>
                  </a:outerShdw>
                </a:effectLst>
              </a:rPr>
              <a:t>86% reported knowing someone who was seriously injured or killed.   </a:t>
            </a:r>
          </a:p>
          <a:p>
            <a:pPr>
              <a:lnSpc>
                <a:spcPct val="80000"/>
              </a:lnSpc>
              <a:buFont typeface="Wingdings" pitchFamily="28" charset="2"/>
              <a:buNone/>
            </a:pPr>
            <a:r>
              <a:rPr lang="en-US" sz="2400">
                <a:effectLst>
                  <a:outerShdw blurRad="38100" dist="38100" dir="2700000" algn="tl">
                    <a:srgbClr val="000000"/>
                  </a:outerShdw>
                </a:effectLst>
              </a:rPr>
              <a:t>                                                   (NCPTSD 2008)</a:t>
            </a:r>
          </a:p>
          <a:p>
            <a:pPr>
              <a:lnSpc>
                <a:spcPct val="90000"/>
              </a:lnSpc>
            </a:pPr>
            <a:endParaRPr lang="en-US" sz="28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p:txBody>
          <a:bodyPr/>
          <a:lstStyle/>
          <a:p>
            <a:r>
              <a:rPr lang="en-US" sz="2800"/>
              <a:t>Tips for </a:t>
            </a:r>
            <a:r>
              <a:rPr lang="en-US" sz="2800" u="sng"/>
              <a:t>encouraging</a:t>
            </a:r>
            <a:r>
              <a:rPr lang="en-US" sz="2800"/>
              <a:t> treatment:</a:t>
            </a:r>
            <a:br>
              <a:rPr lang="en-US" sz="2800"/>
            </a:br>
            <a:endParaRPr lang="en-US" sz="2800"/>
          </a:p>
        </p:txBody>
      </p:sp>
      <p:sp>
        <p:nvSpPr>
          <p:cNvPr id="230403" name="Rectangle 3"/>
          <p:cNvSpPr>
            <a:spLocks noGrp="1" noChangeArrowheads="1"/>
          </p:cNvSpPr>
          <p:nvPr>
            <p:ph type="body" idx="1"/>
          </p:nvPr>
        </p:nvSpPr>
        <p:spPr>
          <a:noFill/>
        </p:spPr>
        <p:txBody>
          <a:bodyPr/>
          <a:lstStyle/>
          <a:p>
            <a:pPr marL="609600" indent="-609600">
              <a:lnSpc>
                <a:spcPct val="80000"/>
              </a:lnSpc>
              <a:buFont typeface="Wingdings" pitchFamily="28" charset="2"/>
              <a:buAutoNum type="arabicPeriod"/>
            </a:pPr>
            <a:r>
              <a:rPr lang="en-US" sz="1800"/>
              <a:t>Explain that there are trained professionals available</a:t>
            </a:r>
          </a:p>
          <a:p>
            <a:pPr marL="609600" indent="-609600">
              <a:lnSpc>
                <a:spcPct val="80000"/>
              </a:lnSpc>
              <a:buFont typeface="Wingdings" pitchFamily="28" charset="2"/>
              <a:buNone/>
            </a:pPr>
            <a:r>
              <a:rPr lang="en-US" sz="1800"/>
              <a:t>	to help them. </a:t>
            </a:r>
          </a:p>
          <a:p>
            <a:pPr marL="609600" indent="-609600">
              <a:lnSpc>
                <a:spcPct val="80000"/>
              </a:lnSpc>
              <a:buFont typeface="Wingdings" pitchFamily="28" charset="2"/>
              <a:buAutoNum type="arabicPeriod" startAt="2"/>
            </a:pPr>
            <a:r>
              <a:rPr lang="en-US" sz="1800"/>
              <a:t>Explain that treatment works.</a:t>
            </a:r>
          </a:p>
          <a:p>
            <a:pPr marL="609600" indent="-609600">
              <a:lnSpc>
                <a:spcPct val="80000"/>
              </a:lnSpc>
              <a:buFont typeface="Wingdings" pitchFamily="28" charset="2"/>
              <a:buAutoNum type="arabicPeriod" startAt="3"/>
            </a:pPr>
            <a:r>
              <a:rPr lang="en-US" sz="1800"/>
              <a:t>Explain that getting help for this kind of problem is no</a:t>
            </a:r>
          </a:p>
          <a:p>
            <a:pPr marL="609600" indent="-609600">
              <a:lnSpc>
                <a:spcPct val="80000"/>
              </a:lnSpc>
              <a:buFont typeface="Wingdings" pitchFamily="28" charset="2"/>
              <a:buNone/>
            </a:pPr>
            <a:r>
              <a:rPr lang="en-US" sz="1800"/>
              <a:t>	different than seeing a specialist for other medical</a:t>
            </a:r>
          </a:p>
          <a:p>
            <a:pPr marL="609600" indent="-609600">
              <a:lnSpc>
                <a:spcPct val="80000"/>
              </a:lnSpc>
              <a:buFont typeface="Wingdings" pitchFamily="28" charset="2"/>
              <a:buNone/>
            </a:pPr>
            <a:r>
              <a:rPr lang="en-US" sz="1800"/>
              <a:t>	problems.</a:t>
            </a:r>
          </a:p>
          <a:p>
            <a:pPr marL="609600" indent="-609600">
              <a:lnSpc>
                <a:spcPct val="80000"/>
              </a:lnSpc>
              <a:buFont typeface="Wingdings" pitchFamily="28" charset="2"/>
              <a:buAutoNum type="arabicPeriod" startAt="4"/>
            </a:pPr>
            <a:r>
              <a:rPr lang="en-US" sz="1800"/>
              <a:t>Tell them that getting treatment is his or her</a:t>
            </a:r>
          </a:p>
          <a:p>
            <a:pPr marL="609600" indent="-609600">
              <a:lnSpc>
                <a:spcPct val="80000"/>
              </a:lnSpc>
              <a:buFont typeface="Wingdings" pitchFamily="28" charset="2"/>
              <a:buNone/>
            </a:pPr>
            <a:r>
              <a:rPr lang="en-US" sz="1800"/>
              <a:t>	right.</a:t>
            </a:r>
          </a:p>
          <a:p>
            <a:pPr marL="609600" indent="-609600">
              <a:lnSpc>
                <a:spcPct val="80000"/>
              </a:lnSpc>
              <a:buFont typeface="Wingdings" pitchFamily="28" charset="2"/>
              <a:buAutoNum type="arabicPeriod" startAt="5"/>
            </a:pPr>
            <a:r>
              <a:rPr lang="en-US" sz="1800"/>
              <a:t>If they tell you that they have had treatment</a:t>
            </a:r>
          </a:p>
          <a:p>
            <a:pPr marL="609600" indent="-609600">
              <a:lnSpc>
                <a:spcPct val="80000"/>
              </a:lnSpc>
              <a:buFont typeface="Wingdings" pitchFamily="28" charset="2"/>
              <a:buNone/>
            </a:pPr>
            <a:r>
              <a:rPr lang="en-US" sz="1800"/>
              <a:t>	before and it has not worked, try asking:  “What if</a:t>
            </a:r>
          </a:p>
          <a:p>
            <a:pPr marL="609600" indent="-609600">
              <a:lnSpc>
                <a:spcPct val="80000"/>
              </a:lnSpc>
              <a:buFont typeface="Wingdings" pitchFamily="28" charset="2"/>
              <a:buNone/>
            </a:pPr>
            <a:r>
              <a:rPr lang="en-US" sz="1800"/>
              <a:t>	</a:t>
            </a:r>
            <a:r>
              <a:rPr lang="en-US" sz="1800" u="sng"/>
              <a:t>this</a:t>
            </a:r>
            <a:r>
              <a:rPr lang="en-US" sz="1800"/>
              <a:t> is the time it </a:t>
            </a:r>
            <a:r>
              <a:rPr lang="en-US" sz="1800" u="sng"/>
              <a:t>does</a:t>
            </a:r>
            <a:r>
              <a:rPr lang="en-US" sz="1800"/>
              <a:t> work?” </a:t>
            </a:r>
          </a:p>
          <a:p>
            <a:pPr marL="609600" indent="-609600"/>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p:txBody>
          <a:bodyPr/>
          <a:lstStyle/>
          <a:p>
            <a:r>
              <a:rPr lang="en-US" sz="2900">
                <a:solidFill>
                  <a:schemeClr val="tx1"/>
                </a:solidFill>
                <a:latin typeface="Verdana" pitchFamily="28" charset="0"/>
              </a:rPr>
              <a:t>PTSD healing process must have balance</a:t>
            </a:r>
            <a:endParaRPr lang="en-US" sz="2000">
              <a:solidFill>
                <a:srgbClr val="3D3D3D"/>
              </a:solidFill>
              <a:latin typeface="Verdana" pitchFamily="28" charset="0"/>
            </a:endParaRPr>
          </a:p>
        </p:txBody>
      </p:sp>
      <p:sp>
        <p:nvSpPr>
          <p:cNvPr id="221187" name="Rectangle 3"/>
          <p:cNvSpPr>
            <a:spLocks noGrp="1" noChangeArrowheads="1"/>
          </p:cNvSpPr>
          <p:nvPr>
            <p:ph type="body" idx="1"/>
          </p:nvPr>
        </p:nvSpPr>
        <p:spPr/>
        <p:txBody>
          <a:bodyPr/>
          <a:lstStyle/>
          <a:p>
            <a:pPr>
              <a:buFont typeface="Wingdings" pitchFamily="28" charset="2"/>
              <a:buNone/>
            </a:pPr>
            <a:r>
              <a:rPr lang="en-US" sz="2000" dirty="0">
                <a:latin typeface="Verdana" pitchFamily="28" charset="0"/>
              </a:rPr>
              <a:t>   "PTSD is what we call the gift that keeps on giving.  It impacts not just you, but your spouse and kids in the years to come. If you die, it's not contagious. If you lose a leg, your kids can't catch it. You come home with a load of mental baggage; it can pass on across the generations.”</a:t>
            </a:r>
          </a:p>
          <a:p>
            <a:pPr>
              <a:buFont typeface="Wingdings" pitchFamily="28" charset="2"/>
              <a:buNone/>
            </a:pPr>
            <a:endParaRPr lang="en-US" sz="2000" dirty="0">
              <a:latin typeface="Verdana" pitchFamily="28" charset="0"/>
            </a:endParaRPr>
          </a:p>
          <a:p>
            <a:pPr>
              <a:buFont typeface="Wingdings" pitchFamily="28" charset="2"/>
              <a:buNone/>
            </a:pPr>
            <a:r>
              <a:rPr lang="en-US" sz="2000" dirty="0">
                <a:latin typeface="Verdana" pitchFamily="28" charset="0"/>
              </a:rPr>
              <a:t>		 </a:t>
            </a:r>
            <a:r>
              <a:rPr lang="en-US" sz="1500" dirty="0">
                <a:latin typeface="Verdana" pitchFamily="28" charset="0"/>
              </a:rPr>
              <a:t>Lt. Colonel Dave Grossman</a:t>
            </a:r>
            <a:endParaRPr lang="en-US" sz="2000" dirty="0">
              <a:latin typeface="Verdana" pitchFamily="28" charset="0"/>
            </a:endParaRPr>
          </a:p>
          <a:p>
            <a:endParaRPr lang="en-US" sz="2000" dirty="0">
              <a:latin typeface="Verdana" pitchFamily="28" charset="0"/>
            </a:endParaRPr>
          </a:p>
        </p:txBody>
      </p:sp>
      <p:pic>
        <p:nvPicPr>
          <p:cNvPr id="6" name="Picture 2" descr="0306W_DILI_wideweb__470x272,0[1]"/>
          <p:cNvPicPr>
            <a:picLocks noChangeAspect="1" noChangeArrowheads="1"/>
          </p:cNvPicPr>
          <p:nvPr/>
        </p:nvPicPr>
        <p:blipFill>
          <a:blip r:embed="rId2" cstate="print"/>
          <a:srcRect/>
          <a:stretch>
            <a:fillRect/>
          </a:stretch>
        </p:blipFill>
        <p:spPr bwMode="auto">
          <a:xfrm>
            <a:off x="1016000" y="4419600"/>
            <a:ext cx="7110413" cy="2438400"/>
          </a:xfrm>
          <a:prstGeom prst="rect">
            <a:avLst/>
          </a:prstGeom>
          <a:noFill/>
          <a:ln w="9525">
            <a:noFill/>
            <a:miter lim="800000"/>
            <a:headEnd/>
            <a:tailEnd/>
          </a:ln>
          <a:effectLst>
            <a:outerShdw dist="25400" dir="16979900" algn="ctr" rotWithShape="0">
              <a:srgbClr val="808080">
                <a:alpha val="75000"/>
              </a:srgbClr>
            </a:outerShdw>
          </a:effec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ChangeArrowheads="1"/>
          </p:cNvSpPr>
          <p:nvPr>
            <p:ph type="title"/>
          </p:nvPr>
        </p:nvSpPr>
        <p:spPr/>
        <p:txBody>
          <a:bodyPr/>
          <a:lstStyle/>
          <a:p>
            <a:endParaRPr lang="en-US"/>
          </a:p>
        </p:txBody>
      </p:sp>
      <p:sp>
        <p:nvSpPr>
          <p:cNvPr id="222211" name="Rectangle 3"/>
          <p:cNvSpPr>
            <a:spLocks noGrp="1" noChangeArrowheads="1"/>
          </p:cNvSpPr>
          <p:nvPr>
            <p:ph type="body" idx="1"/>
          </p:nvPr>
        </p:nvSpPr>
        <p:spPr>
          <a:noFill/>
        </p:spPr>
        <p:txBody>
          <a:bodyPr/>
          <a:lstStyle/>
          <a:p>
            <a:r>
              <a:rPr lang="en-US" sz="2000">
                <a:latin typeface="Verdana" pitchFamily="28" charset="0"/>
              </a:rPr>
              <a:t>Left unchecked, PTSD can worsen over time, but the vast majority of veterans begin losing PTSD after the first three months or so of returning home. Most veterans eventually return to normal and through a concept called Post Traumatic Growth.</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p:nvPr>
        </p:nvSpPr>
        <p:spPr/>
        <p:txBody>
          <a:bodyPr/>
          <a:lstStyle/>
          <a:p>
            <a:endParaRPr lang="en-US"/>
          </a:p>
        </p:txBody>
      </p:sp>
      <p:pic>
        <p:nvPicPr>
          <p:cNvPr id="231428" name="Picture 4" descr="22 x 28 poster FINA#3C385D0"/>
          <p:cNvPicPr>
            <a:picLocks noGrp="1" noChangeAspect="1" noChangeArrowheads="1"/>
          </p:cNvPicPr>
          <p:nvPr>
            <p:ph type="body" idx="1"/>
          </p:nvPr>
        </p:nvPicPr>
        <p:blipFill>
          <a:blip r:embed="rId2" cstate="print"/>
          <a:srcRect/>
          <a:stretch>
            <a:fillRect/>
          </a:stretch>
        </p:blipFill>
        <p:spPr>
          <a:xfrm>
            <a:off x="0" y="0"/>
            <a:ext cx="9144000" cy="6858000"/>
          </a:xfr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p:txBody>
          <a:bodyPr/>
          <a:lstStyle/>
          <a:p>
            <a:r>
              <a:rPr lang="en-US" sz="4100">
                <a:solidFill>
                  <a:schemeClr val="tx1"/>
                </a:solidFill>
                <a:latin typeface="Georgia" pitchFamily="28" charset="0"/>
              </a:rPr>
              <a:t>Mental Health Problems Plague Returning Veterans</a:t>
            </a:r>
            <a:endParaRPr lang="en-US" sz="2400">
              <a:solidFill>
                <a:srgbClr val="000000"/>
              </a:solidFill>
              <a:latin typeface="Georgia" pitchFamily="28" charset="0"/>
            </a:endParaRPr>
          </a:p>
        </p:txBody>
      </p:sp>
      <p:sp>
        <p:nvSpPr>
          <p:cNvPr id="168963" name="Rectangle 3"/>
          <p:cNvSpPr>
            <a:spLocks noGrp="1" noChangeArrowheads="1"/>
          </p:cNvSpPr>
          <p:nvPr>
            <p:ph type="body" idx="1"/>
          </p:nvPr>
        </p:nvSpPr>
        <p:spPr/>
        <p:txBody>
          <a:bodyPr/>
          <a:lstStyle/>
          <a:p>
            <a:r>
              <a:rPr lang="en-US" sz="2800">
                <a:effectLst>
                  <a:outerShdw blurRad="38100" dist="38100" dir="2700000" algn="tl">
                    <a:srgbClr val="000000"/>
                  </a:outerShdw>
                </a:effectLst>
              </a:rPr>
              <a:t>One in three Iraq veterans have suffered  from Post Traumatic Stress Disorder, (PTSD) major depression or generalized anxiety.</a:t>
            </a:r>
          </a:p>
          <a:p>
            <a:r>
              <a:rPr lang="en-US" sz="2800">
                <a:effectLst>
                  <a:outerShdw blurRad="38100" dist="38100" dir="2700000" algn="tl">
                    <a:srgbClr val="000000"/>
                  </a:outerShdw>
                </a:effectLst>
              </a:rPr>
              <a:t>One in six Afghanistan veterans have suffered from PTSD, major depression or generalized anxiety.</a:t>
            </a:r>
          </a:p>
          <a:p>
            <a:r>
              <a:rPr lang="en-US" sz="2800">
                <a:effectLst>
                  <a:outerShdw blurRad="38100" dist="38100" dir="2700000" algn="tl">
                    <a:srgbClr val="000000"/>
                  </a:outerShdw>
                </a:effectLst>
              </a:rPr>
              <a:t>Many unreported cases due to stigma perceived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r>
              <a:rPr lang="en-US" sz="4000">
                <a:effectLst>
                  <a:outerShdw blurRad="38100" dist="38100" dir="2700000" algn="tl">
                    <a:srgbClr val="000000"/>
                  </a:outerShdw>
                </a:effectLst>
              </a:rPr>
              <a:t>Incidence of </a:t>
            </a:r>
            <a:br>
              <a:rPr lang="en-US" sz="4000">
                <a:effectLst>
                  <a:outerShdw blurRad="38100" dist="38100" dir="2700000" algn="tl">
                    <a:srgbClr val="000000"/>
                  </a:outerShdw>
                </a:effectLst>
              </a:rPr>
            </a:br>
            <a:r>
              <a:rPr lang="en-US" sz="4000">
                <a:effectLst>
                  <a:outerShdw blurRad="38100" dist="38100" dir="2700000" algn="tl">
                    <a:srgbClr val="000000"/>
                  </a:outerShdw>
                </a:effectLst>
              </a:rPr>
              <a:t>PTSD in the Veteran population</a:t>
            </a:r>
          </a:p>
        </p:txBody>
      </p:sp>
      <p:sp>
        <p:nvSpPr>
          <p:cNvPr id="169987" name="Rectangle 3"/>
          <p:cNvSpPr>
            <a:spLocks noGrp="1" noChangeArrowheads="1"/>
          </p:cNvSpPr>
          <p:nvPr>
            <p:ph type="body" idx="1"/>
          </p:nvPr>
        </p:nvSpPr>
        <p:spPr/>
        <p:txBody>
          <a:bodyPr/>
          <a:lstStyle/>
          <a:p>
            <a:pPr>
              <a:lnSpc>
                <a:spcPct val="80000"/>
              </a:lnSpc>
            </a:pPr>
            <a:r>
              <a:rPr lang="en-US" sz="2400">
                <a:effectLst>
                  <a:outerShdw blurRad="38100" dist="38100" dir="2700000" algn="tl">
                    <a:srgbClr val="000000"/>
                  </a:outerShdw>
                </a:effectLst>
              </a:rPr>
              <a:t>About 30% of men and women who have been in a war zone experience Post Traumatic Stress Disorder.</a:t>
            </a:r>
          </a:p>
          <a:p>
            <a:pPr>
              <a:lnSpc>
                <a:spcPct val="80000"/>
              </a:lnSpc>
            </a:pPr>
            <a:r>
              <a:rPr lang="en-US" sz="2400">
                <a:effectLst>
                  <a:outerShdw blurRad="38100" dist="38100" dir="2700000" algn="tl">
                    <a:srgbClr val="000000"/>
                  </a:outerShdw>
                </a:effectLst>
              </a:rPr>
              <a:t>More than half of all male Vietnam veterans, and just under half of Vietnam female veterans have experienced clinically serious stress reaction symptoms.</a:t>
            </a:r>
          </a:p>
          <a:p>
            <a:pPr>
              <a:lnSpc>
                <a:spcPct val="80000"/>
              </a:lnSpc>
            </a:pPr>
            <a:r>
              <a:rPr lang="en-US" sz="2400">
                <a:effectLst>
                  <a:outerShdw blurRad="38100" dist="38100" dir="2700000" algn="tl">
                    <a:srgbClr val="000000"/>
                  </a:outerShdw>
                </a:effectLst>
              </a:rPr>
              <a:t>Gulf War estimates are as high as 8%.</a:t>
            </a:r>
          </a:p>
          <a:p>
            <a:pPr>
              <a:lnSpc>
                <a:spcPct val="80000"/>
              </a:lnSpc>
            </a:pPr>
            <a:r>
              <a:rPr lang="en-US" sz="2400">
                <a:effectLst>
                  <a:outerShdw blurRad="38100" dist="38100" dir="2700000" algn="tl">
                    <a:srgbClr val="000000"/>
                  </a:outerShdw>
                </a:effectLst>
              </a:rPr>
              <a:t>General population: prevalence of PTSD is 4-6%; 10% will  have clinically diagnosable PTSD sometime in their lives.</a:t>
            </a:r>
          </a:p>
          <a:p>
            <a:endParaRPr lang="en-US" sz="2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p:txBody>
          <a:bodyPr/>
          <a:lstStyle/>
          <a:p>
            <a:r>
              <a:rPr lang="en-US">
                <a:effectLst>
                  <a:outerShdw blurRad="38100" dist="38100" dir="2700000" algn="tl">
                    <a:srgbClr val="000000"/>
                  </a:outerShdw>
                </a:effectLst>
              </a:rPr>
              <a:t>Contributing Factors</a:t>
            </a:r>
          </a:p>
        </p:txBody>
      </p:sp>
      <p:sp>
        <p:nvSpPr>
          <p:cNvPr id="171011" name="Rectangle 3"/>
          <p:cNvSpPr>
            <a:spLocks noGrp="1" noChangeArrowheads="1"/>
          </p:cNvSpPr>
          <p:nvPr>
            <p:ph type="body" idx="1"/>
          </p:nvPr>
        </p:nvSpPr>
        <p:spPr/>
        <p:txBody>
          <a:bodyPr/>
          <a:lstStyle/>
          <a:p>
            <a:r>
              <a:rPr lang="en-US" sz="2800">
                <a:effectLst>
                  <a:outerShdw blurRad="38100" dist="38100" dir="2700000" algn="tl">
                    <a:srgbClr val="000000"/>
                  </a:outerShdw>
                </a:effectLst>
              </a:rPr>
              <a:t>Combat troops live 24/7 with terror for undetermined length of deployment</a:t>
            </a:r>
          </a:p>
          <a:p>
            <a:r>
              <a:rPr lang="en-US" sz="2800">
                <a:effectLst>
                  <a:outerShdw blurRad="38100" dist="38100" dir="2700000" algn="tl">
                    <a:srgbClr val="000000"/>
                  </a:outerShdw>
                </a:effectLst>
              </a:rPr>
              <a:t>Warfare specialty vs. “support” personnel, </a:t>
            </a:r>
            <a:r>
              <a:rPr lang="en-US" sz="2800" b="1" i="1">
                <a:effectLst>
                  <a:outerShdw blurRad="38100" dist="38100" dir="2700000" algn="tl">
                    <a:srgbClr val="000000"/>
                  </a:outerShdw>
                </a:effectLst>
              </a:rPr>
              <a:t>all</a:t>
            </a:r>
            <a:r>
              <a:rPr lang="en-US" sz="2800">
                <a:effectLst>
                  <a:outerShdw blurRad="38100" dist="38100" dir="2700000" algn="tl">
                    <a:srgbClr val="000000"/>
                  </a:outerShdw>
                </a:effectLst>
              </a:rPr>
              <a:t> troops are at risk</a:t>
            </a:r>
          </a:p>
          <a:p>
            <a:r>
              <a:rPr lang="en-US" sz="2800">
                <a:effectLst>
                  <a:outerShdw blurRad="38100" dist="38100" dir="2700000" algn="tl">
                    <a:srgbClr val="000000"/>
                  </a:outerShdw>
                </a:effectLst>
              </a:rPr>
              <a:t>Rules of engagement different in urban warfare/unable to identify enemy from “innocent” bystanders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a:noFill/>
        </p:spPr>
        <p:txBody>
          <a:bodyPr/>
          <a:lstStyle/>
          <a:p>
            <a:r>
              <a:rPr lang="en-US">
                <a:effectLst>
                  <a:outerShdw blurRad="38100" dist="38100" dir="2700000" algn="tl">
                    <a:srgbClr val="000000"/>
                  </a:outerShdw>
                </a:effectLst>
              </a:rPr>
              <a:t>Contributing Factors</a:t>
            </a:r>
          </a:p>
        </p:txBody>
      </p:sp>
      <p:sp>
        <p:nvSpPr>
          <p:cNvPr id="174083" name="Rectangle 3"/>
          <p:cNvSpPr>
            <a:spLocks noGrp="1" noChangeArrowheads="1"/>
          </p:cNvSpPr>
          <p:nvPr>
            <p:ph type="body" idx="1"/>
          </p:nvPr>
        </p:nvSpPr>
        <p:spPr/>
        <p:txBody>
          <a:bodyPr/>
          <a:lstStyle/>
          <a:p>
            <a:pPr>
              <a:lnSpc>
                <a:spcPct val="90000"/>
              </a:lnSpc>
            </a:pPr>
            <a:r>
              <a:rPr lang="en-US" sz="2800">
                <a:effectLst>
                  <a:outerShdw blurRad="38100" dist="38100" dir="2700000" algn="tl">
                    <a:srgbClr val="000000"/>
                  </a:outerShdw>
                </a:effectLst>
              </a:rPr>
              <a:t>Deployment extensions</a:t>
            </a:r>
          </a:p>
          <a:p>
            <a:pPr>
              <a:lnSpc>
                <a:spcPct val="90000"/>
              </a:lnSpc>
            </a:pPr>
            <a:r>
              <a:rPr lang="en-US" sz="2800">
                <a:effectLst>
                  <a:outerShdw blurRad="38100" dist="38100" dir="2700000" algn="tl">
                    <a:srgbClr val="000000"/>
                  </a:outerShdw>
                </a:effectLst>
              </a:rPr>
              <a:t>Poor nourishment/water shortage</a:t>
            </a:r>
          </a:p>
          <a:p>
            <a:pPr>
              <a:lnSpc>
                <a:spcPct val="90000"/>
              </a:lnSpc>
            </a:pPr>
            <a:r>
              <a:rPr lang="en-US" sz="2800">
                <a:effectLst>
                  <a:outerShdw blurRad="38100" dist="38100" dir="2700000" algn="tl">
                    <a:srgbClr val="000000"/>
                  </a:outerShdw>
                </a:effectLst>
              </a:rPr>
              <a:t>Austere living conditions</a:t>
            </a:r>
          </a:p>
          <a:p>
            <a:pPr>
              <a:lnSpc>
                <a:spcPct val="90000"/>
              </a:lnSpc>
            </a:pPr>
            <a:r>
              <a:rPr lang="en-US" sz="2800">
                <a:effectLst>
                  <a:outerShdw blurRad="38100" dist="38100" dir="2700000" algn="tl">
                    <a:srgbClr val="000000"/>
                  </a:outerShdw>
                </a:effectLst>
              </a:rPr>
              <a:t>Issues from the home front</a:t>
            </a:r>
          </a:p>
          <a:p>
            <a:pPr>
              <a:lnSpc>
                <a:spcPct val="90000"/>
              </a:lnSpc>
            </a:pPr>
            <a:r>
              <a:rPr lang="en-US" sz="2800">
                <a:effectLst>
                  <a:outerShdw blurRad="38100" dist="38100" dir="2700000" algn="tl">
                    <a:srgbClr val="000000"/>
                  </a:outerShdw>
                </a:effectLst>
              </a:rPr>
              <a:t>Pre-existing mental health issues not addressed</a:t>
            </a:r>
          </a:p>
          <a:p>
            <a:pPr>
              <a:lnSpc>
                <a:spcPct val="90000"/>
              </a:lnSpc>
            </a:pPr>
            <a:r>
              <a:rPr lang="en-US">
                <a:effectLst>
                  <a:outerShdw blurRad="38100" dist="38100" dir="2700000" algn="tl">
                    <a:srgbClr val="000000"/>
                  </a:outerShdw>
                </a:effectLst>
              </a:rPr>
              <a:t>Being shot at/shooting another human being</a:t>
            </a:r>
          </a:p>
          <a:p>
            <a:pPr>
              <a:lnSpc>
                <a:spcPct val="90000"/>
              </a:lnSpc>
            </a:pPr>
            <a:endParaRPr lang="en-US" sz="2800">
              <a:effectLst>
                <a:outerShdw blurRad="38100" dist="38100" dir="2700000" algn="tl">
                  <a:srgbClr val="000000"/>
                </a:outerShdw>
              </a:effectLst>
            </a:endParaRPr>
          </a:p>
        </p:txBody>
      </p:sp>
      <p:sp>
        <p:nvSpPr>
          <p:cNvPr id="174084" name="Rectangle 4"/>
          <p:cNvSpPr>
            <a:spLocks noChangeArrowheads="1"/>
          </p:cNvSpPr>
          <p:nvPr/>
        </p:nvSpPr>
        <p:spPr bwMode="auto">
          <a:xfrm>
            <a:off x="6140450" y="2536825"/>
            <a:ext cx="184150" cy="641350"/>
          </a:xfrm>
          <a:prstGeom prst="rect">
            <a:avLst/>
          </a:prstGeom>
          <a:noFill/>
          <a:ln w="9525">
            <a:noFill/>
            <a:miter lim="800000"/>
            <a:headEnd/>
            <a:tailEnd/>
          </a:ln>
          <a:effectLst/>
        </p:spPr>
        <p:txBody>
          <a:bodyPr wrap="none">
            <a:spAutoFit/>
          </a:bodyPr>
          <a:lstStyle/>
          <a:p>
            <a:endParaRPr lang="en-US"/>
          </a:p>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a:noFill/>
        </p:spPr>
        <p:txBody>
          <a:bodyPr/>
          <a:lstStyle/>
          <a:p>
            <a:r>
              <a:rPr lang="en-US" sz="4000">
                <a:effectLst>
                  <a:outerShdw blurRad="38100" dist="38100" dir="2700000" algn="tl">
                    <a:srgbClr val="000000"/>
                  </a:outerShdw>
                </a:effectLst>
              </a:rPr>
              <a:t>What is</a:t>
            </a:r>
            <a:br>
              <a:rPr lang="en-US" sz="4000">
                <a:effectLst>
                  <a:outerShdw blurRad="38100" dist="38100" dir="2700000" algn="tl">
                    <a:srgbClr val="000000"/>
                  </a:outerShdw>
                </a:effectLst>
              </a:rPr>
            </a:br>
            <a:r>
              <a:rPr lang="en-US" sz="4000">
                <a:effectLst>
                  <a:outerShdw blurRad="38100" dist="38100" dir="2700000" algn="tl">
                    <a:srgbClr val="000000"/>
                  </a:outerShdw>
                </a:effectLst>
              </a:rPr>
              <a:t> Post Traumatic Stress Disorder?</a:t>
            </a:r>
            <a:br>
              <a:rPr lang="en-US" sz="4000">
                <a:effectLst>
                  <a:outerShdw blurRad="38100" dist="38100" dir="2700000" algn="tl">
                    <a:srgbClr val="000000"/>
                  </a:outerShdw>
                </a:effectLst>
              </a:rPr>
            </a:br>
            <a:endParaRPr lang="en-US" sz="4000">
              <a:effectLst>
                <a:outerShdw blurRad="38100" dist="38100" dir="2700000" algn="tl">
                  <a:srgbClr val="000000"/>
                </a:outerShdw>
              </a:effectLst>
            </a:endParaRPr>
          </a:p>
        </p:txBody>
      </p:sp>
      <p:sp>
        <p:nvSpPr>
          <p:cNvPr id="173059" name="Rectangle 3"/>
          <p:cNvSpPr>
            <a:spLocks noGrp="1" noChangeArrowheads="1"/>
          </p:cNvSpPr>
          <p:nvPr>
            <p:ph type="body" idx="1"/>
          </p:nvPr>
        </p:nvSpPr>
        <p:spPr>
          <a:noFill/>
        </p:spPr>
        <p:txBody>
          <a:bodyPr/>
          <a:lstStyle/>
          <a:p>
            <a:pPr>
              <a:buFont typeface="Wingdings" pitchFamily="28" charset="2"/>
              <a:buNone/>
            </a:pPr>
            <a:r>
              <a:rPr lang="en-US" sz="2800" dirty="0">
                <a:effectLst>
                  <a:outerShdw blurRad="38100" dist="38100" dir="2700000" algn="tl">
                    <a:srgbClr val="000000"/>
                  </a:outerShdw>
                </a:effectLst>
              </a:rPr>
              <a:t>Post Traumatic Stress Disorder (PTSD) is a debilitating condition that can occur after exposure to a terrifying event or ordeal in which grave physical harm occurred or was threatened.</a:t>
            </a:r>
          </a:p>
          <a:p>
            <a:pPr>
              <a:buFont typeface="Wingdings" pitchFamily="28" charset="2"/>
              <a:buNone/>
            </a:pPr>
            <a:endParaRPr lang="en-US" sz="2800" dirty="0">
              <a:effectLst>
                <a:outerShdw blurRad="38100" dist="38100" dir="2700000" algn="tl">
                  <a:srgbClr val="000000"/>
                </a:outerShdw>
              </a:effectLst>
            </a:endParaRPr>
          </a:p>
          <a:p>
            <a:endParaRPr lang="en-US" dirty="0"/>
          </a:p>
        </p:txBody>
      </p:sp>
      <p:pic>
        <p:nvPicPr>
          <p:cNvPr id="6" name="Picture 2" descr="splash10[1]"/>
          <p:cNvPicPr>
            <a:picLocks noChangeAspect="1" noChangeArrowheads="1"/>
          </p:cNvPicPr>
          <p:nvPr/>
        </p:nvPicPr>
        <p:blipFill>
          <a:blip r:embed="rId3" cstate="print"/>
          <a:srcRect/>
          <a:stretch>
            <a:fillRect/>
          </a:stretch>
        </p:blipFill>
        <p:spPr bwMode="auto">
          <a:xfrm>
            <a:off x="2209800" y="4648200"/>
            <a:ext cx="4876800" cy="2209800"/>
          </a:xfrm>
          <a:prstGeom prst="rect">
            <a:avLst/>
          </a:prstGeom>
          <a:noFill/>
          <a:ln w="9525">
            <a:noFill/>
            <a:miter lim="800000"/>
            <a:headEnd/>
            <a:tailEnd/>
          </a:ln>
          <a:effectLst>
            <a:outerShdw dist="25400" dir="16979900" algn="ctr" rotWithShape="0">
              <a:srgbClr val="808080">
                <a:alpha val="75000"/>
              </a:srgbClr>
            </a:outerShdw>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p:txBody>
          <a:bodyPr/>
          <a:lstStyle/>
          <a:p>
            <a:endParaRPr lang="en-US"/>
          </a:p>
        </p:txBody>
      </p:sp>
      <p:sp>
        <p:nvSpPr>
          <p:cNvPr id="172035" name="Rectangle 3"/>
          <p:cNvSpPr>
            <a:spLocks noGrp="1" noChangeArrowheads="1"/>
          </p:cNvSpPr>
          <p:nvPr>
            <p:ph type="body" idx="1"/>
          </p:nvPr>
        </p:nvSpPr>
        <p:spPr>
          <a:noFill/>
        </p:spPr>
        <p:txBody>
          <a:bodyPr/>
          <a:lstStyle/>
          <a:p>
            <a:pPr>
              <a:lnSpc>
                <a:spcPct val="80000"/>
              </a:lnSpc>
              <a:buFont typeface="Wingdings" pitchFamily="28" charset="2"/>
              <a:buNone/>
            </a:pPr>
            <a:r>
              <a:rPr lang="en-US" sz="2800" dirty="0">
                <a:effectLst>
                  <a:outerShdw blurRad="38100" dist="38100" dir="2700000" algn="tl">
                    <a:srgbClr val="000000"/>
                  </a:outerShdw>
                </a:effectLst>
              </a:rPr>
              <a:t>    “PTSD is the inability to flip the switch from combat soldier to every day citizen to stop reliving the war at so high a frequency that it interferes with the ability to function.”</a:t>
            </a:r>
          </a:p>
          <a:p>
            <a:pPr>
              <a:lnSpc>
                <a:spcPct val="80000"/>
              </a:lnSpc>
              <a:buFont typeface="Wingdings" pitchFamily="28" charset="2"/>
              <a:buNone/>
            </a:pPr>
            <a:r>
              <a:rPr lang="en-US" sz="2800" dirty="0">
                <a:effectLst>
                  <a:outerShdw blurRad="38100" dist="38100" dir="2700000" algn="tl">
                    <a:srgbClr val="000000"/>
                  </a:outerShdw>
                </a:effectLst>
              </a:rPr>
              <a:t>               </a:t>
            </a:r>
          </a:p>
          <a:p>
            <a:pPr>
              <a:lnSpc>
                <a:spcPct val="80000"/>
              </a:lnSpc>
              <a:buFont typeface="Wingdings" pitchFamily="28" charset="2"/>
              <a:buNone/>
            </a:pPr>
            <a:r>
              <a:rPr lang="en-US" sz="2800" dirty="0">
                <a:effectLst>
                  <a:outerShdw blurRad="38100" dist="38100" dir="2700000" algn="tl">
                    <a:srgbClr val="000000"/>
                  </a:outerShdw>
                </a:effectLst>
              </a:rPr>
              <a:t>           </a:t>
            </a:r>
          </a:p>
          <a:p>
            <a:pPr>
              <a:lnSpc>
                <a:spcPct val="80000"/>
              </a:lnSpc>
              <a:buFont typeface="Wingdings" pitchFamily="28" charset="2"/>
              <a:buNone/>
            </a:pPr>
            <a:r>
              <a:rPr lang="en-US" sz="2800" dirty="0">
                <a:effectLst>
                  <a:outerShdw blurRad="38100" dist="38100" dir="2700000" algn="tl">
                    <a:srgbClr val="000000"/>
                  </a:outerShdw>
                </a:effectLst>
              </a:rPr>
              <a:t>                      </a:t>
            </a:r>
            <a:r>
              <a:rPr lang="en-US" sz="1800" dirty="0">
                <a:effectLst>
                  <a:outerShdw blurRad="38100" dist="38100" dir="2700000" algn="tl">
                    <a:srgbClr val="000000"/>
                  </a:outerShdw>
                </a:effectLst>
              </a:rPr>
              <a:t>Betsy Streisand</a:t>
            </a:r>
          </a:p>
          <a:p>
            <a:pPr>
              <a:lnSpc>
                <a:spcPct val="80000"/>
              </a:lnSpc>
              <a:buFont typeface="Wingdings" pitchFamily="28" charset="2"/>
              <a:buNone/>
            </a:pPr>
            <a:r>
              <a:rPr lang="en-US" sz="1800" dirty="0">
                <a:effectLst>
                  <a:outerShdw blurRad="38100" dist="38100" dir="2700000" algn="tl">
                    <a:srgbClr val="000000"/>
                  </a:outerShdw>
                </a:effectLst>
              </a:rPr>
              <a:t>                                  U.S. News &amp; World Report, Oct. 2006</a:t>
            </a:r>
          </a:p>
          <a:p>
            <a:endParaRPr lang="en-US" dirty="0">
              <a:effectLst>
                <a:outerShdw blurRad="38100" dist="38100" dir="2700000" algn="tl">
                  <a:srgbClr val="000000"/>
                </a:outerShdw>
              </a:effectLst>
            </a:endParaRPr>
          </a:p>
        </p:txBody>
      </p:sp>
      <p:pic>
        <p:nvPicPr>
          <p:cNvPr id="6" name="Picture 2" descr="jphirq021204-03L[1]"/>
          <p:cNvPicPr>
            <a:picLocks noChangeAspect="1" noChangeArrowheads="1"/>
          </p:cNvPicPr>
          <p:nvPr/>
        </p:nvPicPr>
        <p:blipFill>
          <a:blip r:embed="rId3" cstate="print"/>
          <a:srcRect/>
          <a:stretch>
            <a:fillRect/>
          </a:stretch>
        </p:blipFill>
        <p:spPr bwMode="auto">
          <a:xfrm>
            <a:off x="5943600" y="5029200"/>
            <a:ext cx="3200400" cy="18288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Textured">
  <a:themeElements>
    <a:clrScheme name="Textured 1">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Textured 1">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2B5481"/>
        </a:dk2>
        <a:lt2>
          <a:srgbClr val="CCFF99"/>
        </a:lt2>
        <a:accent1>
          <a:srgbClr val="33CC33"/>
        </a:accent1>
        <a:accent2>
          <a:srgbClr val="46562A"/>
        </a:accent2>
        <a:accent3>
          <a:srgbClr val="ACB3C1"/>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2B5481"/>
        </a:dk2>
        <a:lt2>
          <a:srgbClr val="FFFFCC"/>
        </a:lt2>
        <a:accent1>
          <a:srgbClr val="5E5884"/>
        </a:accent1>
        <a:accent2>
          <a:srgbClr val="8AB29D"/>
        </a:accent2>
        <a:accent3>
          <a:srgbClr val="ACB3C1"/>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80808"/>
        </a:dk1>
        <a:lt1>
          <a:srgbClr val="FFFFFF"/>
        </a:lt1>
        <a:dk2>
          <a:srgbClr val="2B5481"/>
        </a:dk2>
        <a:lt2>
          <a:srgbClr val="FFFFFF"/>
        </a:lt2>
        <a:accent1>
          <a:srgbClr val="666699"/>
        </a:accent1>
        <a:accent2>
          <a:srgbClr val="3366CC"/>
        </a:accent2>
        <a:accent3>
          <a:srgbClr val="ACB3C1"/>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Hess:Applications:Microsoft Office 2004:Templates:Presentations:Designs:Textured</Template>
  <TotalTime>174</TotalTime>
  <Words>1410</Words>
  <Application>Microsoft Office PowerPoint</Application>
  <PresentationFormat>On-screen Show (4:3)</PresentationFormat>
  <Paragraphs>205</Paragraphs>
  <Slides>33</Slides>
  <Notes>26</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Textured</vt:lpstr>
      <vt:lpstr>CIT and Veteran Soldiers Returning from War</vt:lpstr>
      <vt:lpstr>Overview</vt:lpstr>
      <vt:lpstr>Iraq/Afghanistan Veteran Profile</vt:lpstr>
      <vt:lpstr>Mental Health Problems Plague Returning Veterans</vt:lpstr>
      <vt:lpstr>Incidence of  PTSD in the Veteran population</vt:lpstr>
      <vt:lpstr>Contributing Factors</vt:lpstr>
      <vt:lpstr>Contributing Factors</vt:lpstr>
      <vt:lpstr>What is  Post Traumatic Stress Disorder? </vt:lpstr>
      <vt:lpstr>PowerPoint Presentation</vt:lpstr>
      <vt:lpstr>PTSD: Three Defining Symptoms</vt:lpstr>
      <vt:lpstr>PTSD: Three Defining Symptoms</vt:lpstr>
      <vt:lpstr>PTSD: Three Defining Symptoms</vt:lpstr>
      <vt:lpstr>Signs and Symptoms of  PTSD</vt:lpstr>
      <vt:lpstr>Physical Changes Found In  PTSD</vt:lpstr>
      <vt:lpstr>MRI View of                Post Traumatic Stress Disorder</vt:lpstr>
      <vt:lpstr>What is Traumatic Brain Injury (TBI)?</vt:lpstr>
      <vt:lpstr>PowerPoint Presentation</vt:lpstr>
      <vt:lpstr>PowerPoint Presentation</vt:lpstr>
      <vt:lpstr>Mild Traumatic Brain Injury (mTBI)</vt:lpstr>
      <vt:lpstr>Mild Traumatic Brain Injury mTBI</vt:lpstr>
      <vt:lpstr>Combat Mechanism of Injury mTBI</vt:lpstr>
      <vt:lpstr>Signs and Symptoms of mTBI</vt:lpstr>
      <vt:lpstr>mTBI vs. PTSD: Overlapping Signs and Symptoms</vt:lpstr>
      <vt:lpstr>Incidence of mTBI?</vt:lpstr>
      <vt:lpstr>Obstacles to Treatment of PTSD and mTBI</vt:lpstr>
      <vt:lpstr>What type of Mental Health issues are our Veterans Returning  With</vt:lpstr>
      <vt:lpstr>PowerPoint Presentation</vt:lpstr>
      <vt:lpstr>Suicide in the veteran population</vt:lpstr>
      <vt:lpstr>What do the statistics mean? </vt:lpstr>
      <vt:lpstr>Tips for encouraging treatment: </vt:lpstr>
      <vt:lpstr>PTSD healing process must have balance</vt:lpstr>
      <vt:lpstr>PowerPoint Presentation</vt:lpstr>
      <vt:lpstr>PowerPoint Presentation</vt:lpstr>
    </vt:vector>
  </TitlesOfParts>
  <Company>Shannon Hess</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 and Veteran Soldiers Returning from War</dc:title>
  <dc:creator>Shannon Hess</dc:creator>
  <cp:lastModifiedBy>Charles S Cochran (cscchran)</cp:lastModifiedBy>
  <cp:revision>3</cp:revision>
  <cp:lastPrinted>1904-01-01T00:00:00Z</cp:lastPrinted>
  <dcterms:created xsi:type="dcterms:W3CDTF">2010-06-18T23:47:45Z</dcterms:created>
  <dcterms:modified xsi:type="dcterms:W3CDTF">2014-05-13T20:35:53Z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9</vt:i4>
  </property>
</Properties>
</file>