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24"/>
  </p:notesMasterIdLst>
  <p:handoutMasterIdLst>
    <p:handoutMasterId r:id="rId25"/>
  </p:handoutMasterIdLst>
  <p:sldIdLst>
    <p:sldId id="256" r:id="rId2"/>
    <p:sldId id="296" r:id="rId3"/>
    <p:sldId id="297" r:id="rId4"/>
    <p:sldId id="299" r:id="rId5"/>
    <p:sldId id="298" r:id="rId6"/>
    <p:sldId id="302" r:id="rId7"/>
    <p:sldId id="303" r:id="rId8"/>
    <p:sldId id="304" r:id="rId9"/>
    <p:sldId id="305" r:id="rId10"/>
    <p:sldId id="301" r:id="rId11"/>
    <p:sldId id="258" r:id="rId12"/>
    <p:sldId id="260" r:id="rId13"/>
    <p:sldId id="261" r:id="rId14"/>
    <p:sldId id="295" r:id="rId15"/>
    <p:sldId id="293" r:id="rId16"/>
    <p:sldId id="287" r:id="rId17"/>
    <p:sldId id="288" r:id="rId18"/>
    <p:sldId id="308" r:id="rId19"/>
    <p:sldId id="289" r:id="rId20"/>
    <p:sldId id="290" r:id="rId21"/>
    <p:sldId id="291" r:id="rId22"/>
    <p:sldId id="306" r:id="rId23"/>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9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5059" name="Rectangle 3"/>
          <p:cNvSpPr>
            <a:spLocks noGrp="1" noChangeArrowheads="1"/>
          </p:cNvSpPr>
          <p:nvPr>
            <p:ph type="dt" sz="quarter"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DA324DBF-E46F-4A19-9498-E11ACCE9E9D6}" type="datetimeFigureOut">
              <a:rPr lang="en-US"/>
              <a:pPr>
                <a:defRPr/>
              </a:pPr>
              <a:t>2/5/2013</a:t>
            </a:fld>
            <a:endParaRPr lang="en-US"/>
          </a:p>
        </p:txBody>
      </p:sp>
      <p:sp>
        <p:nvSpPr>
          <p:cNvPr id="45060" name="Rectangle 4"/>
          <p:cNvSpPr>
            <a:spLocks noGrp="1" noChangeArrowheads="1"/>
          </p:cNvSpPr>
          <p:nvPr>
            <p:ph type="ftr" sz="quarter" idx="2"/>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5061" name="Rectangle 5"/>
          <p:cNvSpPr>
            <a:spLocks noGrp="1" noChangeArrowheads="1"/>
          </p:cNvSpPr>
          <p:nvPr>
            <p:ph type="sldNum" sz="quarter" idx="3"/>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8A27DA7-5ACF-4DDE-AA92-E9A888839129}" type="slidenum">
              <a:rPr lang="en-US"/>
              <a:pPr>
                <a:defRPr/>
              </a:pPr>
              <a:t>‹#›</a:t>
            </a:fld>
            <a:endParaRPr lang="en-US"/>
          </a:p>
        </p:txBody>
      </p:sp>
    </p:spTree>
    <p:extLst>
      <p:ext uri="{BB962C8B-B14F-4D97-AF65-F5344CB8AC3E}">
        <p14:creationId xmlns:p14="http://schemas.microsoft.com/office/powerpoint/2010/main" val="3864979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30300" y="690563"/>
            <a:ext cx="4597400" cy="344963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70388"/>
            <a:ext cx="5486400" cy="4138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127" name="Rectangle 7"/>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D845069-AB89-44DB-ABF2-192223A2A6B3}" type="slidenum">
              <a:rPr lang="en-US"/>
              <a:pPr>
                <a:defRPr/>
              </a:pPr>
              <a:t>‹#›</a:t>
            </a:fld>
            <a:endParaRPr lang="en-US" dirty="0"/>
          </a:p>
        </p:txBody>
      </p:sp>
    </p:spTree>
    <p:extLst>
      <p:ext uri="{BB962C8B-B14F-4D97-AF65-F5344CB8AC3E}">
        <p14:creationId xmlns:p14="http://schemas.microsoft.com/office/powerpoint/2010/main" val="112477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pPr eaLnBrk="1" hangingPunct="1"/>
            <a:r>
              <a:rPr lang="en-US" smtClean="0"/>
              <a:t>Unfinished business</a:t>
            </a:r>
          </a:p>
          <a:p>
            <a:pPr eaLnBrk="1" hangingPunct="1"/>
            <a:r>
              <a:rPr lang="en-US" smtClean="0"/>
              <a:t>Life is simpler, more focused in a war zone</a:t>
            </a:r>
          </a:p>
          <a:p>
            <a:pPr eaLnBrk="1" hangingPunct="1"/>
            <a:r>
              <a:rPr lang="en-US" smtClean="0"/>
              <a:t>Hypervigilance: survival in war depends on being aware at all times of your surroundings and reacting immediately to sudden changes, like sniper fire or mortar attacks.</a:t>
            </a:r>
          </a:p>
          <a:p>
            <a:pPr eaLnBrk="1" hangingPunct="1"/>
            <a:r>
              <a:rPr lang="en-US" smtClean="0"/>
              <a:t>Need to be emotionally in control while in combat; can seem cold or detached</a:t>
            </a:r>
          </a:p>
          <a:p>
            <a:pPr eaLnBrk="1" hangingPunct="1"/>
            <a:r>
              <a:rPr lang="en-US" smtClean="0"/>
              <a:t>Driving: in combat, unpredictable, fast, rapid lane changes, keeping other vehicles at a distance, straddling the middle line to avoid IED’s and VBIED’s. In combat, driving this way is necessary to avoid danger. What will that look like here?</a:t>
            </a:r>
          </a:p>
        </p:txBody>
      </p:sp>
      <p:sp>
        <p:nvSpPr>
          <p:cNvPr id="18435" name="Slide Number Placeholder 3"/>
          <p:cNvSpPr>
            <a:spLocks noGrp="1"/>
          </p:cNvSpPr>
          <p:nvPr>
            <p:ph type="sldNum" sz="quarter" idx="5"/>
          </p:nvPr>
        </p:nvSpPr>
        <p:spPr>
          <a:noFill/>
        </p:spPr>
        <p:txBody>
          <a:bodyPr/>
          <a:lstStyle/>
          <a:p>
            <a:fld id="{495AC33A-3BD9-4517-B81A-EAAB1AA91774}" type="slidenum">
              <a:rPr lang="en-US" smtClean="0"/>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FADBD81F-8EEF-4001-AE61-95B752BA9777}" type="slidenum">
              <a:rPr lang="en-US" smtClean="0"/>
              <a:pPr/>
              <a:t>11</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914400" y="4370388"/>
            <a:ext cx="5029200" cy="4138612"/>
          </a:xfrm>
          <a:noFill/>
          <a:ln/>
        </p:spPr>
        <p:txBody>
          <a:bodyPr/>
          <a:lstStyle/>
          <a:p>
            <a:pPr eaLnBrk="1" hangingPunct="1"/>
            <a:r>
              <a:rPr lang="en-US" smtClean="0"/>
              <a:t>NCS: National Comorbidity Survey</a:t>
            </a:r>
          </a:p>
          <a:p>
            <a:pPr eaLnBrk="1" hangingPunct="1"/>
            <a:r>
              <a:rPr lang="en-US" smtClean="0"/>
              <a:t>The baseline NCS, fielded from the fall of 1990 to the spring of 1992, was the first nationally representative mental health survey in the U.S. to use a fully structured research diagnostic interview to assess the prevalences and correlates of DSM-III-R disorders. The baseline NCS respondents were reinterviewed in 2001-02 (NCS-2) to study patterns and predictors of the course of mental and substance use disorders and to evaluate the effects of primary mental disorders in predicting the onset and course of secondary substance disorders.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733FBB45-320C-43EE-9D3F-67A47332216E}" type="slidenum">
              <a:rPr lang="en-US" smtClean="0"/>
              <a:pPr/>
              <a:t>12</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14400" y="4370388"/>
            <a:ext cx="5029200" cy="4138612"/>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5B31A3C4-B6D8-4A8E-BC97-0443A835EC4C}" type="slidenum">
              <a:rPr lang="en-US" smtClean="0"/>
              <a:pPr/>
              <a:t>13</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400" y="4370388"/>
            <a:ext cx="5029200" cy="4138612"/>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pPr eaLnBrk="1" hangingPunct="1"/>
            <a:r>
              <a:rPr lang="en-US" smtClean="0"/>
              <a:t>Recognize that Veteran is still “on alert.” Don’t sneak up on them.</a:t>
            </a:r>
          </a:p>
        </p:txBody>
      </p:sp>
      <p:sp>
        <p:nvSpPr>
          <p:cNvPr id="33795" name="Slide Number Placeholder 3"/>
          <p:cNvSpPr>
            <a:spLocks noGrp="1"/>
          </p:cNvSpPr>
          <p:nvPr>
            <p:ph type="sldNum" sz="quarter" idx="5"/>
          </p:nvPr>
        </p:nvSpPr>
        <p:spPr>
          <a:noFill/>
        </p:spPr>
        <p:txBody>
          <a:bodyPr/>
          <a:lstStyle/>
          <a:p>
            <a:fld id="{29ED66B5-7257-4CF7-8FD1-4BD05C8A0D8D}" type="slidenum">
              <a:rPr lang="en-US" smtClean="0"/>
              <a:pPr/>
              <a:t>14</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p:spPr>
        <p:txBody>
          <a:bodyPr/>
          <a:lstStyle/>
          <a:p>
            <a:pPr eaLnBrk="1" hangingPunct="1"/>
            <a:r>
              <a:rPr lang="en-US" smtClean="0"/>
              <a:t>From explosions, there are several levels of injuries. Primary is unique to blasts and results from the impact of the over-pressurization wave on the body. Secondary occurs from shrapnel and flying debris. Tertiary results from people being thrown into other objects by a blast. Quaternary are illnesses, injuries or diseases not due to any of these other levels, and may include complications from other diseases.</a:t>
            </a:r>
          </a:p>
        </p:txBody>
      </p:sp>
      <p:sp>
        <p:nvSpPr>
          <p:cNvPr id="35843" name="Slide Number Placeholder 3"/>
          <p:cNvSpPr>
            <a:spLocks noGrp="1"/>
          </p:cNvSpPr>
          <p:nvPr>
            <p:ph type="sldNum" sz="quarter" idx="5"/>
          </p:nvPr>
        </p:nvSpPr>
        <p:spPr>
          <a:noFill/>
        </p:spPr>
        <p:txBody>
          <a:bodyPr/>
          <a:lstStyle/>
          <a:p>
            <a:fld id="{0E0B591A-DF7D-4253-B56F-B99940B4827A}" type="slidenum">
              <a:rPr lang="en-US" smtClean="0"/>
              <a:pPr/>
              <a:t>15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pPr eaLnBrk="1" hangingPunct="1"/>
            <a:r>
              <a:rPr lang="en-US" smtClean="0"/>
              <a:t>Must make split-second decisions that are lethal in a highly ambiguous environment. Kill or be killed. Anger keeps soldiers pumped up, alert, awake and ALIVE!</a:t>
            </a:r>
          </a:p>
          <a:p>
            <a:pPr eaLnBrk="1" hangingPunct="1"/>
            <a:r>
              <a:rPr lang="en-US" smtClean="0"/>
              <a:t>Soldiers need to learn to delay decision-making.</a:t>
            </a:r>
          </a:p>
          <a:p>
            <a:pPr eaLnBrk="1" hangingPunct="1"/>
            <a:r>
              <a:rPr lang="en-US" smtClean="0"/>
              <a:t>“It’s not always about me, and it’s not always that important.”</a:t>
            </a:r>
          </a:p>
          <a:p>
            <a:pPr eaLnBrk="1" hangingPunct="1"/>
            <a:r>
              <a:rPr lang="en-US" smtClean="0"/>
              <a:t>Need to have a firearm at all times, even going to bathroom or in shower. They feel naked or vulnerable without their weapon. While in combat zone, they still developed and followed strict rules for weapons safety; what are the local rules?</a:t>
            </a:r>
          </a:p>
        </p:txBody>
      </p:sp>
      <p:sp>
        <p:nvSpPr>
          <p:cNvPr id="37891" name="Slide Number Placeholder 3"/>
          <p:cNvSpPr>
            <a:spLocks noGrp="1"/>
          </p:cNvSpPr>
          <p:nvPr>
            <p:ph type="sldNum" sz="quarter" idx="5"/>
          </p:nvPr>
        </p:nvSpPr>
        <p:spPr>
          <a:noFill/>
        </p:spPr>
        <p:txBody>
          <a:bodyPr/>
          <a:lstStyle/>
          <a:p>
            <a:fld id="{6A09D9AB-9FBE-49C7-B02B-DBB6F3E062F4}" type="slidenum">
              <a:rPr lang="en-US" smtClean="0"/>
              <a:pPr/>
              <a:t>16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marL="342900" indent="-342900">
              <a:spcBef>
                <a:spcPct val="20000"/>
              </a:spcBef>
              <a:defRPr/>
            </a:pPr>
            <a:r>
              <a:rPr lang="en-US" b="1" dirty="0" smtClean="0"/>
              <a:t>“To my mind, empathy is in itself a healing agent…because it brings even the most frightened person into the human race. If a person is understood, he or she belongs.”</a:t>
            </a:r>
          </a:p>
          <a:p>
            <a:pPr marL="342900" indent="-342900">
              <a:lnSpc>
                <a:spcPct val="75000"/>
              </a:lnSpc>
              <a:spcBef>
                <a:spcPct val="20000"/>
              </a:spcBef>
              <a:defRPr/>
            </a:pPr>
            <a:r>
              <a:rPr lang="en-US" b="1" dirty="0" smtClean="0">
                <a:latin typeface="Times New Roman" pitchFamily="18" charset="0"/>
              </a:rPr>
              <a:t>						</a:t>
            </a:r>
          </a:p>
          <a:p>
            <a:pPr marL="342900" indent="-342900">
              <a:lnSpc>
                <a:spcPct val="75000"/>
              </a:lnSpc>
              <a:spcBef>
                <a:spcPct val="20000"/>
              </a:spcBef>
              <a:defRPr/>
            </a:pPr>
            <a:r>
              <a:rPr lang="en-US" b="1" dirty="0" smtClean="0">
                <a:latin typeface="Times New Roman" pitchFamily="18" charset="0"/>
              </a:rPr>
              <a:t>						</a:t>
            </a:r>
            <a:r>
              <a:rPr lang="en-US" sz="1100" b="1" i="1" dirty="0" smtClean="0">
                <a:solidFill>
                  <a:srgbClr val="FFFF00"/>
                </a:solidFill>
                <a:latin typeface="Times New Roman" pitchFamily="18" charset="0"/>
              </a:rPr>
              <a:t>Carl Rogers</a:t>
            </a:r>
          </a:p>
          <a:p>
            <a:pPr>
              <a:defRPr/>
            </a:pPr>
            <a:endParaRPr lang="en-US" dirty="0"/>
          </a:p>
        </p:txBody>
      </p:sp>
      <p:sp>
        <p:nvSpPr>
          <p:cNvPr id="45059" name="Slide Number Placeholder 3"/>
          <p:cNvSpPr>
            <a:spLocks noGrp="1"/>
          </p:cNvSpPr>
          <p:nvPr>
            <p:ph type="sldNum" sz="quarter" idx="5"/>
          </p:nvPr>
        </p:nvSpPr>
        <p:spPr>
          <a:noFill/>
        </p:spPr>
        <p:txBody>
          <a:bodyPr/>
          <a:lstStyle/>
          <a:p>
            <a:fld id="{E43808E6-3615-41B0-A6A0-E0DA2B4B6EF9}" type="slidenum">
              <a:rPr lang="en-US" smtClean="0"/>
              <a:pPr/>
              <a:t>22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F0919C-6247-4114-A916-102AE619C557}" type="slidenum">
              <a:rPr lang="en-US"/>
              <a:pPr>
                <a:defRPr/>
              </a:pPr>
              <a:t>‹#›</a:t>
            </a:fld>
            <a:endParaRPr lang="en-US" dirty="0"/>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9EE9F2-9C02-48E2-A0B0-B87D8D69D118}" type="slidenum">
              <a:rPr lang="en-US"/>
              <a:pPr>
                <a:defRPr/>
              </a:pPr>
              <a:t>‹#›</a:t>
            </a:fld>
            <a:endParaRPr lang="en-US" dirty="0"/>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9701D0-EA52-4DC0-803F-923E9D8A1230}" type="slidenum">
              <a:rPr lang="en-US"/>
              <a:pPr>
                <a:defRPr/>
              </a:pPr>
              <a:t>‹#›</a:t>
            </a:fld>
            <a:endParaRPr lang="en-US" dirty="0"/>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591ABC-F060-463B-8BF0-BA91DF2804B3}" type="slidenum">
              <a:rPr lang="en-US"/>
              <a:pPr>
                <a:defRPr/>
              </a:pPr>
              <a:t>‹#›</a:t>
            </a:fld>
            <a:endParaRPr lang="en-US" dirty="0"/>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1C37C8-7153-4EF7-AF27-1A9D61625AF8}" type="slidenum">
              <a:rPr lang="en-US"/>
              <a:pPr>
                <a:defRPr/>
              </a:pPr>
              <a:t>‹#›</a:t>
            </a:fld>
            <a:endParaRPr lang="en-US" dirty="0"/>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B09893-0362-413A-B9E8-CE6D8CFF5F19}" type="slidenum">
              <a:rPr lang="en-US"/>
              <a:pPr>
                <a:defRPr/>
              </a:pPr>
              <a:t>‹#›</a:t>
            </a:fld>
            <a:endParaRPr lang="en-US" dirty="0"/>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71CFF09-7EEB-4156-82FC-D502BFA0FAE7}" type="slidenum">
              <a:rPr lang="en-US"/>
              <a:pPr>
                <a:defRPr/>
              </a:pPr>
              <a:t>‹#›</a:t>
            </a:fld>
            <a:endParaRPr lang="en-US" dirty="0"/>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07E96C8-0B28-4554-B76D-66C296245CF9}" type="slidenum">
              <a:rPr lang="en-US"/>
              <a:pPr>
                <a:defRPr/>
              </a:pPr>
              <a:t>‹#›</a:t>
            </a:fld>
            <a:endParaRPr lang="en-US" dirty="0"/>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E78343D-9BCE-43E4-80B4-A8040000B197}" type="slidenum">
              <a:rPr lang="en-US"/>
              <a:pPr>
                <a:defRPr/>
              </a:pPr>
              <a:t>‹#›</a:t>
            </a:fld>
            <a:endParaRPr lang="en-US" dirty="0"/>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B44B1D-BBCE-4368-A1BA-E3740F785971}" type="slidenum">
              <a:rPr lang="en-US"/>
              <a:pPr>
                <a:defRPr/>
              </a:pPr>
              <a:t>‹#›</a:t>
            </a:fld>
            <a:endParaRPr lang="en-US" dirty="0"/>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A63A1B-F351-4A75-87FE-795F4829A195}" type="slidenum">
              <a:rPr lang="en-US"/>
              <a:pPr>
                <a:defRPr/>
              </a:pPr>
              <a:t>‹#›</a:t>
            </a:fld>
            <a:endParaRPr lang="en-US" dirty="0"/>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47CD299B-48CD-4D8A-84F9-0A90A23C722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8" r:id="rId1"/>
    <p:sldLayoutId id="2147483757" r:id="rId2"/>
    <p:sldLayoutId id="2147483756" r:id="rId3"/>
    <p:sldLayoutId id="2147483755" r:id="rId4"/>
    <p:sldLayoutId id="2147483754" r:id="rId5"/>
    <p:sldLayoutId id="2147483753" r:id="rId6"/>
    <p:sldLayoutId id="2147483752" r:id="rId7"/>
    <p:sldLayoutId id="2147483751" r:id="rId8"/>
    <p:sldLayoutId id="2147483750" r:id="rId9"/>
    <p:sldLayoutId id="2147483749" r:id="rId10"/>
    <p:sldLayoutId id="2147483748" r:id="rId11"/>
  </p:sldLayoutIdLst>
  <p:transition spd="med">
    <p:random/>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5" descr="soldiers sil"/>
          <p:cNvPicPr>
            <a:picLocks noChangeAspect="1" noChangeArrowheads="1"/>
          </p:cNvPicPr>
          <p:nvPr/>
        </p:nvPicPr>
        <p:blipFill>
          <a:blip r:embed="rId2">
            <a:lum bright="70000" contrast="-70000"/>
            <a:grayscl/>
          </a:blip>
          <a:srcRect/>
          <a:stretch>
            <a:fillRect/>
          </a:stretch>
        </p:blipFill>
        <p:spPr bwMode="auto">
          <a:xfrm>
            <a:off x="-304800" y="0"/>
            <a:ext cx="10134600" cy="6985000"/>
          </a:xfrm>
          <a:prstGeom prst="rect">
            <a:avLst/>
          </a:prstGeom>
          <a:noFill/>
          <a:ln w="9525">
            <a:noFill/>
            <a:miter lim="800000"/>
            <a:headEnd/>
            <a:tailEnd/>
          </a:ln>
        </p:spPr>
      </p:pic>
      <p:sp>
        <p:nvSpPr>
          <p:cNvPr id="15362" name="Rectangle 2"/>
          <p:cNvSpPr>
            <a:spLocks noGrp="1" noChangeArrowheads="1"/>
          </p:cNvSpPr>
          <p:nvPr>
            <p:ph type="ctrTitle"/>
          </p:nvPr>
        </p:nvSpPr>
        <p:spPr/>
        <p:txBody>
          <a:bodyPr/>
          <a:lstStyle/>
          <a:p>
            <a:pPr eaLnBrk="1" hangingPunct="1"/>
            <a:r>
              <a:rPr lang="en-US" smtClean="0"/>
              <a:t>Working with Veterans</a:t>
            </a:r>
          </a:p>
        </p:txBody>
      </p:sp>
      <p:sp>
        <p:nvSpPr>
          <p:cNvPr id="15363" name="Rectangle 3"/>
          <p:cNvSpPr>
            <a:spLocks noGrp="1" noChangeArrowheads="1"/>
          </p:cNvSpPr>
          <p:nvPr>
            <p:ph type="subTitle" idx="1"/>
          </p:nvPr>
        </p:nvSpPr>
        <p:spPr/>
        <p:txBody>
          <a:bodyPr/>
          <a:lstStyle/>
          <a:p>
            <a:pPr eaLnBrk="1" hangingPunct="1"/>
            <a:r>
              <a:rPr lang="en-US" sz="3000" smtClean="0">
                <a:solidFill>
                  <a:srgbClr val="898989"/>
                </a:solidFill>
              </a:rPr>
              <a:t>Created by Marc Castellani, Ph.D.</a:t>
            </a:r>
          </a:p>
          <a:p>
            <a:r>
              <a:rPr lang="en-US" sz="2400" i="1" smtClean="0">
                <a:solidFill>
                  <a:schemeClr val="tx1"/>
                </a:solidFill>
              </a:rPr>
              <a:t>Presented by Carolyn Cardwell </a:t>
            </a:r>
          </a:p>
          <a:p>
            <a:r>
              <a:rPr lang="en-US" sz="2400" i="1" smtClean="0">
                <a:solidFill>
                  <a:schemeClr val="tx1"/>
                </a:solidFill>
              </a:rPr>
              <a:t>W.G. Hefner VAMC</a:t>
            </a:r>
          </a:p>
          <a:p>
            <a:r>
              <a:rPr lang="en-US" sz="2400" i="1" smtClean="0">
                <a:solidFill>
                  <a:schemeClr val="tx1"/>
                </a:solidFill>
              </a:rPr>
              <a:t>Salisbury, NC</a:t>
            </a:r>
          </a:p>
          <a:p>
            <a:r>
              <a:rPr lang="en-US" sz="2400" i="1" smtClean="0">
                <a:solidFill>
                  <a:schemeClr val="tx1"/>
                </a:solidFill>
              </a:rPr>
              <a:t>(704) 638-9000 </a:t>
            </a:r>
            <a:r>
              <a:rPr lang="en-US" sz="2400" smtClean="0">
                <a:solidFill>
                  <a:srgbClr val="898989"/>
                </a:solidFill>
              </a:rPr>
              <a:t>  </a:t>
            </a:r>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 name="Title 1" descr="Impact of Iraq and Afghanistan Wars&#10;"/>
          <p:cNvSpPr>
            <a:spLocks noGrp="1"/>
          </p:cNvSpPr>
          <p:nvPr>
            <p:ph type="title"/>
          </p:nvPr>
        </p:nvSpPr>
        <p:spPr>
          <a:xfrm>
            <a:off x="533400" y="1143000"/>
            <a:ext cx="8229600" cy="762000"/>
          </a:xfrm>
        </p:spPr>
        <p:txBody>
          <a:bodyPr rtlCol="0">
            <a:normAutofit fontScale="90000"/>
          </a:bodyPr>
          <a:lstStyle/>
          <a:p>
            <a:pPr eaLnBrk="1" fontAlgn="auto" hangingPunct="1">
              <a:spcAft>
                <a:spcPts val="0"/>
              </a:spcAft>
              <a:defRPr/>
            </a:pPr>
            <a:r>
              <a:rPr lang="en-US" sz="3100" b="1" dirty="0" smtClean="0"/>
              <a:t>Mental Health Outcomes  from</a:t>
            </a:r>
            <a:br>
              <a:rPr lang="en-US" sz="3100" b="1" dirty="0" smtClean="0"/>
            </a:br>
            <a:r>
              <a:rPr lang="en-US" sz="3100" b="1" dirty="0" smtClean="0"/>
              <a:t> Iraq and Afghanistan Wars</a:t>
            </a:r>
            <a:r>
              <a:rPr lang="en-US" sz="3100" dirty="0" smtClean="0"/>
              <a:t/>
            </a:r>
            <a:br>
              <a:rPr lang="en-US" sz="3100" dirty="0" smtClean="0"/>
            </a:br>
            <a:r>
              <a:rPr lang="en-US" sz="2200" i="1" dirty="0" smtClean="0"/>
              <a:t>Information from 2007</a:t>
            </a:r>
            <a:r>
              <a:rPr lang="en-US" sz="4000" dirty="0" smtClean="0">
                <a:solidFill>
                  <a:srgbClr val="FFC000"/>
                </a:solidFill>
              </a:rPr>
              <a:t/>
            </a:r>
            <a:br>
              <a:rPr lang="en-US" sz="4000" dirty="0" smtClean="0">
                <a:solidFill>
                  <a:srgbClr val="FFC000"/>
                </a:solidFill>
              </a:rPr>
            </a:br>
            <a:endParaRPr lang="en-US" sz="4000" dirty="0" smtClean="0"/>
          </a:p>
        </p:txBody>
      </p:sp>
      <p:sp>
        <p:nvSpPr>
          <p:cNvPr id="3" name="Content Placeholder 2" descr="Veteran patients treated at Department of Veterans Affairs (VA) medical centers since their return home from a war zone: 263,909 (35% of eligible veterans)&#10;Diagnosed by VA with a mental health conditions: 100,580 (38% of patients)&#10;Diagnosed by VA with post-traumatic stress disorder: 52,375 (21% of patients)&#10;Diagnosed by VA with drug abuse or dependency: 43,933 (17% of patients)&#10;&#10;Sources: VA: “Analysis of VA Health Care Utilization Among US Southwest Asian War Veterans,” October 2007; “VA Benefits Activity: Veterans Deployed to the Global War on Terrorism,” June 2007.  Freedom of Information Act had to be used to obtain VA documents.  Harvard University: “Soldiers Returning from Iraq and Afghanistan: The Long-term Costs of Providing Veterans Medical Care and Disability Benefits,” January 2007; VA Congressional testimony on March 9, 2007, and July 25, 2007.&#10;&#10;&#10;"/>
          <p:cNvSpPr>
            <a:spLocks noGrp="1"/>
          </p:cNvSpPr>
          <p:nvPr>
            <p:ph idx="1"/>
          </p:nvPr>
        </p:nvSpPr>
        <p:spPr>
          <a:xfrm>
            <a:off x="457200" y="1981200"/>
            <a:ext cx="8229600" cy="3657600"/>
          </a:xfrm>
        </p:spPr>
        <p:txBody>
          <a:bodyPr rtlCol="0">
            <a:normAutofit lnSpcReduction="10000"/>
          </a:bodyPr>
          <a:lstStyle/>
          <a:p>
            <a:pPr eaLnBrk="1" fontAlgn="auto" hangingPunct="1">
              <a:spcAft>
                <a:spcPts val="0"/>
              </a:spcAft>
              <a:buFont typeface="Arial" pitchFamily="34" charset="0"/>
              <a:buChar char="•"/>
              <a:defRPr/>
            </a:pPr>
            <a:r>
              <a:rPr lang="en-US" sz="2400" dirty="0" smtClean="0"/>
              <a:t>Veterans treated at VA medical centers since their return home from a war zone: 263,909 (35% of eligible Veterans)</a:t>
            </a:r>
          </a:p>
          <a:p>
            <a:pPr eaLnBrk="1" fontAlgn="auto" hangingPunct="1">
              <a:spcAft>
                <a:spcPts val="0"/>
              </a:spcAft>
              <a:buFont typeface="Arial" pitchFamily="34" charset="0"/>
              <a:buChar char="•"/>
              <a:defRPr/>
            </a:pPr>
            <a:r>
              <a:rPr lang="en-US" sz="2400" dirty="0" smtClean="0"/>
              <a:t>Diagnosed by VA with a mental health conditions: 100,580 (38% of patients)</a:t>
            </a:r>
          </a:p>
          <a:p>
            <a:pPr lvl="1" eaLnBrk="1" fontAlgn="auto" hangingPunct="1">
              <a:spcAft>
                <a:spcPts val="0"/>
              </a:spcAft>
              <a:buFont typeface="Arial" pitchFamily="34" charset="0"/>
              <a:buChar char="–"/>
              <a:defRPr/>
            </a:pPr>
            <a:r>
              <a:rPr lang="en-US" sz="2000" dirty="0" smtClean="0"/>
              <a:t>Diagnosed by VA with PTSD: 52,375 (21% of patients)</a:t>
            </a:r>
          </a:p>
          <a:p>
            <a:pPr lvl="1" eaLnBrk="1" fontAlgn="auto" hangingPunct="1">
              <a:spcAft>
                <a:spcPts val="0"/>
              </a:spcAft>
              <a:buFont typeface="Arial" pitchFamily="34" charset="0"/>
              <a:buChar char="–"/>
              <a:defRPr/>
            </a:pPr>
            <a:r>
              <a:rPr lang="en-US" sz="2000" dirty="0" smtClean="0"/>
              <a:t>Diagnosed by VA with substance abuse or dependency: 43,933 (17% of patients)</a:t>
            </a:r>
          </a:p>
          <a:p>
            <a:pPr eaLnBrk="1" fontAlgn="auto" hangingPunct="1">
              <a:spcAft>
                <a:spcPts val="0"/>
              </a:spcAft>
              <a:buFont typeface="Arial" pitchFamily="34" charset="0"/>
              <a:buChar char="•"/>
              <a:defRPr/>
            </a:pPr>
            <a:r>
              <a:rPr lang="en-US" sz="2400" dirty="0" smtClean="0"/>
              <a:t>The youngest group of OEF/OIF Veterans (age, 18-24 years) were at greatest risk for receiving mental health or PTSD diagnoses</a:t>
            </a:r>
          </a:p>
          <a:p>
            <a:pPr eaLnBrk="1" fontAlgn="auto" hangingPunct="1">
              <a:spcAft>
                <a:spcPts val="0"/>
              </a:spcAft>
              <a:buFont typeface="Arial" pitchFamily="34" charset="0"/>
              <a:buChar char="•"/>
              <a:defRPr/>
            </a:pPr>
            <a:endParaRPr lang="en-US" sz="2400" dirty="0" smtClean="0"/>
          </a:p>
        </p:txBody>
      </p:sp>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5" descr="soldier2"/>
          <p:cNvPicPr>
            <a:picLocks noChangeAspect="1" noChangeArrowheads="1"/>
          </p:cNvPicPr>
          <p:nvPr/>
        </p:nvPicPr>
        <p:blipFill>
          <a:blip r:embed="rId3">
            <a:lum bright="38000" contrast="-28000"/>
          </a:blip>
          <a:srcRect t="20958" b="6500"/>
          <a:stretch>
            <a:fillRect/>
          </a:stretch>
        </p:blipFill>
        <p:spPr bwMode="auto">
          <a:xfrm>
            <a:off x="0" y="-1588"/>
            <a:ext cx="9144000" cy="6858001"/>
          </a:xfrm>
          <a:prstGeom prst="rect">
            <a:avLst/>
          </a:prstGeom>
          <a:noFill/>
          <a:ln w="9525">
            <a:noFill/>
            <a:miter lim="800000"/>
            <a:headEnd/>
            <a:tailEnd/>
          </a:ln>
        </p:spPr>
      </p:pic>
      <p:sp>
        <p:nvSpPr>
          <p:cNvPr id="26626" name="Rectangle 2"/>
          <p:cNvSpPr>
            <a:spLocks noGrp="1" noChangeArrowheads="1"/>
          </p:cNvSpPr>
          <p:nvPr>
            <p:ph type="title"/>
          </p:nvPr>
        </p:nvSpPr>
        <p:spPr/>
        <p:txBody>
          <a:bodyPr/>
          <a:lstStyle/>
          <a:p>
            <a:pPr eaLnBrk="1" hangingPunct="1"/>
            <a:r>
              <a:rPr lang="en-US" sz="3600" b="1" smtClean="0"/>
              <a:t>Combat Exposure in the NCS</a:t>
            </a:r>
            <a:endParaRPr lang="en-US" smtClean="0"/>
          </a:p>
        </p:txBody>
      </p:sp>
      <p:sp>
        <p:nvSpPr>
          <p:cNvPr id="26627" name="Rectangle 3"/>
          <p:cNvSpPr>
            <a:spLocks noGrp="1" noChangeArrowheads="1"/>
          </p:cNvSpPr>
          <p:nvPr>
            <p:ph idx="1"/>
          </p:nvPr>
        </p:nvSpPr>
        <p:spPr/>
        <p:txBody>
          <a:bodyPr/>
          <a:lstStyle/>
          <a:p>
            <a:pPr eaLnBrk="1" hangingPunct="1">
              <a:spcAft>
                <a:spcPct val="30000"/>
              </a:spcAft>
              <a:buFont typeface="Wingdings" pitchFamily="2" charset="2"/>
              <a:buChar char="§"/>
            </a:pPr>
            <a:r>
              <a:rPr lang="en-US" sz="2800" b="1" smtClean="0"/>
              <a:t>Lifetime prevalence of PTSD = 39% among combat veterans</a:t>
            </a:r>
          </a:p>
          <a:p>
            <a:pPr eaLnBrk="1" hangingPunct="1">
              <a:buFont typeface="Wingdings" pitchFamily="2" charset="2"/>
              <a:buChar char="§"/>
            </a:pPr>
            <a:r>
              <a:rPr lang="en-US" sz="2800" b="1" smtClean="0"/>
              <a:t>Male combat vs. all other male trauma</a:t>
            </a:r>
          </a:p>
          <a:p>
            <a:pPr lvl="1" eaLnBrk="1" hangingPunct="1">
              <a:buFont typeface="Wingdings" pitchFamily="2" charset="2"/>
              <a:buChar char="§"/>
            </a:pPr>
            <a:r>
              <a:rPr lang="en-US" sz="2400" b="1" smtClean="0"/>
              <a:t>Higher lifetime PTSD prevalence</a:t>
            </a:r>
          </a:p>
          <a:p>
            <a:pPr lvl="1" eaLnBrk="1" hangingPunct="1">
              <a:buFont typeface="Wingdings" pitchFamily="2" charset="2"/>
              <a:buChar char="§"/>
            </a:pPr>
            <a:r>
              <a:rPr lang="en-US" sz="2400" b="1" smtClean="0"/>
              <a:t>Greater likelihood of delayed onset</a:t>
            </a:r>
          </a:p>
          <a:p>
            <a:pPr lvl="1" eaLnBrk="1" hangingPunct="1">
              <a:buFont typeface="Wingdings" pitchFamily="2" charset="2"/>
              <a:buChar char="§"/>
            </a:pPr>
            <a:r>
              <a:rPr lang="en-US" sz="2400" b="1" smtClean="0"/>
              <a:t>Greater likelihood of unresolved symptoms</a:t>
            </a:r>
          </a:p>
          <a:p>
            <a:pPr lvl="1" eaLnBrk="1" hangingPunct="1"/>
            <a:endParaRPr lang="en-US" sz="2400" smtClean="0"/>
          </a:p>
        </p:txBody>
      </p:sp>
      <p:sp>
        <p:nvSpPr>
          <p:cNvPr id="4100" name="Rectangle 4"/>
          <p:cNvSpPr>
            <a:spLocks noChangeArrowheads="1"/>
          </p:cNvSpPr>
          <p:nvPr/>
        </p:nvSpPr>
        <p:spPr bwMode="auto">
          <a:xfrm>
            <a:off x="228600" y="6400800"/>
            <a:ext cx="2286000" cy="301625"/>
          </a:xfrm>
          <a:prstGeom prst="rect">
            <a:avLst/>
          </a:prstGeom>
          <a:noFill/>
          <a:ln w="12700">
            <a:noFill/>
            <a:miter lim="800000"/>
            <a:headEnd/>
            <a:tailEnd/>
          </a:ln>
          <a:effectLst/>
        </p:spPr>
        <p:txBody>
          <a:bodyPr lIns="90488" tIns="44450" rIns="90488" bIns="44450">
            <a:spAutoFit/>
          </a:bodyPr>
          <a:lstStyle/>
          <a:p>
            <a:pPr marL="280988" indent="-280988" eaLnBrk="0" hangingPunct="0">
              <a:tabLst>
                <a:tab pos="139700" algn="r"/>
              </a:tabLst>
              <a:defRPr/>
            </a:pPr>
            <a:r>
              <a:rPr lang="en-US" sz="1400" dirty="0">
                <a:solidFill>
                  <a:srgbClr val="FFFFFF"/>
                </a:solidFill>
                <a:effectLst>
                  <a:outerShdw blurRad="38100" dist="38100" dir="2700000" algn="tl">
                    <a:srgbClr val="C0C0C0"/>
                  </a:outerShdw>
                </a:effectLst>
                <a:ea typeface="ＭＳ Ｐゴシック" pitchFamily="16" charset="-128"/>
              </a:rPr>
              <a:t>	</a:t>
            </a:r>
            <a:r>
              <a:rPr lang="en-US" sz="1400" b="1" dirty="0" err="1">
                <a:solidFill>
                  <a:srgbClr val="FFFFFF"/>
                </a:solidFill>
                <a:effectLst>
                  <a:outerShdw blurRad="38100" dist="38100" dir="2700000" algn="tl">
                    <a:srgbClr val="C0C0C0"/>
                  </a:outerShdw>
                </a:effectLst>
                <a:ea typeface="ＭＳ Ｐゴシック" pitchFamily="16" charset="-128"/>
              </a:rPr>
              <a:t>Prigerson</a:t>
            </a:r>
            <a:r>
              <a:rPr lang="en-US" sz="1400" b="1" dirty="0">
                <a:solidFill>
                  <a:srgbClr val="FFFFFF"/>
                </a:solidFill>
                <a:effectLst>
                  <a:outerShdw blurRad="38100" dist="38100" dir="2700000" algn="tl">
                    <a:srgbClr val="C0C0C0"/>
                  </a:outerShdw>
                </a:effectLst>
                <a:ea typeface="ＭＳ Ｐゴシック" pitchFamily="16" charset="-128"/>
              </a:rPr>
              <a:t> et al., 2001</a:t>
            </a:r>
            <a:endParaRPr lang="en-US" sz="1400" dirty="0">
              <a:solidFill>
                <a:srgbClr val="FFFFFF"/>
              </a:solidFill>
              <a:effectLst>
                <a:outerShdw blurRad="38100" dist="38100" dir="2700000" algn="tl">
                  <a:srgbClr val="C0C0C0"/>
                </a:outerShdw>
              </a:effectLst>
              <a:ea typeface="ＭＳ Ｐゴシック" pitchFamily="16" charset="-128"/>
            </a:endParaRPr>
          </a:p>
        </p:txBody>
      </p:sp>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28674" name="Picture 7" descr="soldier_sunset_300"/>
          <p:cNvPicPr>
            <a:picLocks noChangeAspect="1" noChangeArrowheads="1"/>
          </p:cNvPicPr>
          <p:nvPr/>
        </p:nvPicPr>
        <p:blipFill>
          <a:blip r:embed="rId4">
            <a:lum bright="68000" contrast="-66000"/>
          </a:blip>
          <a:srcRect/>
          <a:stretch>
            <a:fillRect/>
          </a:stretch>
        </p:blipFill>
        <p:spPr bwMode="auto">
          <a:xfrm>
            <a:off x="0" y="-58738"/>
            <a:ext cx="9144000" cy="6916738"/>
          </a:xfrm>
          <a:prstGeom prst="rect">
            <a:avLst/>
          </a:prstGeom>
          <a:noFill/>
          <a:ln w="9525">
            <a:noFill/>
            <a:miter lim="800000"/>
            <a:headEnd/>
            <a:tailEnd/>
          </a:ln>
        </p:spPr>
      </p:pic>
      <p:sp>
        <p:nvSpPr>
          <p:cNvPr id="102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b="1" smtClean="0"/>
              <a:t>PTSD Prevalence in Vietnam and Gulf War Veterans</a:t>
            </a:r>
            <a:endParaRPr lang="en-US" sz="4800" smtClean="0"/>
          </a:p>
        </p:txBody>
      </p:sp>
      <p:sp>
        <p:nvSpPr>
          <p:cNvPr id="28676" name="Rectangle 3"/>
          <p:cNvSpPr>
            <a:spLocks noGrp="1" noChangeArrowheads="1"/>
          </p:cNvSpPr>
          <p:nvPr>
            <p:ph idx="1"/>
          </p:nvPr>
        </p:nvSpPr>
        <p:spPr>
          <a:xfrm>
            <a:off x="304800" y="1828800"/>
            <a:ext cx="8534400" cy="4114800"/>
          </a:xfrm>
        </p:spPr>
        <p:txBody>
          <a:bodyPr/>
          <a:lstStyle/>
          <a:p>
            <a:pPr eaLnBrk="1" hangingPunct="1">
              <a:lnSpc>
                <a:spcPct val="80000"/>
              </a:lnSpc>
              <a:buFont typeface="Wingdings" pitchFamily="2" charset="2"/>
              <a:buChar char="§"/>
            </a:pPr>
            <a:r>
              <a:rPr lang="en-US" sz="1800" b="1" smtClean="0"/>
              <a:t>Vietnam</a:t>
            </a:r>
          </a:p>
          <a:p>
            <a:pPr eaLnBrk="1" hangingPunct="1">
              <a:lnSpc>
                <a:spcPct val="80000"/>
              </a:lnSpc>
              <a:buFont typeface="Wingdings" pitchFamily="2" charset="2"/>
              <a:buChar char="§"/>
            </a:pPr>
            <a:r>
              <a:rPr lang="en-US" sz="1800" b="1" smtClean="0"/>
              <a:t>National Vietnam Veterans Readjustment Study; nationally-representative sample of &gt;3000 theater and era veterans and civilians</a:t>
            </a:r>
          </a:p>
          <a:p>
            <a:pPr lvl="1" eaLnBrk="1" hangingPunct="1">
              <a:lnSpc>
                <a:spcPct val="80000"/>
              </a:lnSpc>
              <a:buFont typeface="Wingdings" pitchFamily="2" charset="2"/>
              <a:buChar char="§"/>
            </a:pPr>
            <a:r>
              <a:rPr lang="en-US" sz="1600" b="1" smtClean="0"/>
              <a:t>Lifetime PTSD: 31% men, 26% women</a:t>
            </a:r>
          </a:p>
          <a:p>
            <a:pPr lvl="1" eaLnBrk="1" hangingPunct="1">
              <a:lnSpc>
                <a:spcPct val="80000"/>
              </a:lnSpc>
              <a:spcAft>
                <a:spcPct val="20000"/>
              </a:spcAft>
              <a:buFont typeface="Wingdings" pitchFamily="2" charset="2"/>
              <a:buChar char="§"/>
            </a:pPr>
            <a:r>
              <a:rPr lang="en-US" sz="1600" b="1" smtClean="0"/>
              <a:t>Current PTSD (1986-87): 15% men, 8% women</a:t>
            </a:r>
          </a:p>
          <a:p>
            <a:pPr eaLnBrk="1" hangingPunct="1">
              <a:lnSpc>
                <a:spcPct val="80000"/>
              </a:lnSpc>
              <a:buFont typeface="Wingdings" pitchFamily="2" charset="2"/>
              <a:buChar char="§"/>
            </a:pPr>
            <a:r>
              <a:rPr lang="en-US" sz="1800" b="1" smtClean="0"/>
              <a:t>Gulf War</a:t>
            </a:r>
          </a:p>
          <a:p>
            <a:pPr eaLnBrk="1" hangingPunct="1">
              <a:lnSpc>
                <a:spcPct val="80000"/>
              </a:lnSpc>
              <a:buFont typeface="Wingdings" pitchFamily="2" charset="2"/>
              <a:buChar char="§"/>
            </a:pPr>
            <a:r>
              <a:rPr lang="en-US" sz="1800" b="1" smtClean="0"/>
              <a:t>Population sample of &gt;11,000 Gulf War veterans</a:t>
            </a:r>
          </a:p>
          <a:p>
            <a:pPr lvl="1" eaLnBrk="1" hangingPunct="1">
              <a:lnSpc>
                <a:spcPct val="80000"/>
              </a:lnSpc>
              <a:spcAft>
                <a:spcPct val="30000"/>
              </a:spcAft>
              <a:buFont typeface="Wingdings" pitchFamily="2" charset="2"/>
              <a:buChar char="§"/>
            </a:pPr>
            <a:r>
              <a:rPr lang="en-US" sz="1600" b="1" smtClean="0"/>
              <a:t>Current PTSD = 10%</a:t>
            </a:r>
          </a:p>
          <a:p>
            <a:pPr eaLnBrk="1" hangingPunct="1">
              <a:lnSpc>
                <a:spcPct val="80000"/>
              </a:lnSpc>
              <a:spcAft>
                <a:spcPct val="30000"/>
              </a:spcAft>
              <a:buFont typeface="Wingdings" pitchFamily="2" charset="2"/>
              <a:buChar char="§"/>
            </a:pPr>
            <a:r>
              <a:rPr lang="en-US" sz="1800" b="1" smtClean="0"/>
              <a:t>Iraq and Afghanistan Wars</a:t>
            </a:r>
          </a:p>
          <a:p>
            <a:pPr eaLnBrk="1" hangingPunct="1">
              <a:lnSpc>
                <a:spcPct val="80000"/>
              </a:lnSpc>
              <a:spcAft>
                <a:spcPct val="30000"/>
              </a:spcAft>
              <a:buFont typeface="Wingdings" pitchFamily="2" charset="2"/>
              <a:buChar char="§"/>
            </a:pPr>
            <a:r>
              <a:rPr lang="en-US" sz="1800" b="1" smtClean="0"/>
              <a:t>Hoge 2004: Iraq and Afghanistan combat units screening positive for PTSD, depression, or generalized anxiety</a:t>
            </a:r>
          </a:p>
          <a:p>
            <a:pPr lvl="1" eaLnBrk="1" hangingPunct="1">
              <a:lnSpc>
                <a:spcPct val="80000"/>
              </a:lnSpc>
              <a:spcAft>
                <a:spcPct val="30000"/>
              </a:spcAft>
              <a:buFont typeface="Wingdings" pitchFamily="2" charset="2"/>
              <a:buChar char="§"/>
            </a:pPr>
            <a:r>
              <a:rPr lang="en-US" sz="1600" b="1" smtClean="0"/>
              <a:t>Iraq 15-17%</a:t>
            </a:r>
          </a:p>
          <a:p>
            <a:pPr lvl="1" eaLnBrk="1" hangingPunct="1">
              <a:lnSpc>
                <a:spcPct val="80000"/>
              </a:lnSpc>
              <a:spcAft>
                <a:spcPct val="30000"/>
              </a:spcAft>
              <a:buFont typeface="Wingdings" pitchFamily="2" charset="2"/>
              <a:buChar char="§"/>
            </a:pPr>
            <a:r>
              <a:rPr lang="en-US" sz="1600" b="1" smtClean="0"/>
              <a:t>Afghanistan 11.2% </a:t>
            </a:r>
          </a:p>
          <a:p>
            <a:pPr lvl="1" eaLnBrk="1" hangingPunct="1">
              <a:lnSpc>
                <a:spcPct val="80000"/>
              </a:lnSpc>
              <a:spcAft>
                <a:spcPct val="30000"/>
              </a:spcAft>
              <a:buFont typeface="Times" pitchFamily="18" charset="0"/>
              <a:buChar char="•"/>
            </a:pPr>
            <a:endParaRPr lang="en-US" sz="1600" b="1" smtClean="0"/>
          </a:p>
        </p:txBody>
      </p:sp>
      <p:sp>
        <p:nvSpPr>
          <p:cNvPr id="28677" name="Text Box 4"/>
          <p:cNvSpPr txBox="1">
            <a:spLocks noChangeArrowheads="1"/>
          </p:cNvSpPr>
          <p:nvPr/>
        </p:nvSpPr>
        <p:spPr bwMode="auto">
          <a:xfrm>
            <a:off x="228600" y="6172200"/>
            <a:ext cx="184150" cy="457200"/>
          </a:xfrm>
          <a:prstGeom prst="rect">
            <a:avLst/>
          </a:prstGeom>
          <a:noFill/>
          <a:ln w="9525">
            <a:noFill/>
            <a:miter lim="800000"/>
            <a:headEnd/>
            <a:tailEnd/>
          </a:ln>
        </p:spPr>
        <p:txBody>
          <a:bodyPr>
            <a:spAutoFit/>
          </a:bodyPr>
          <a:lstStyle/>
          <a:p>
            <a:pPr eaLnBrk="0" hangingPunct="0">
              <a:spcBef>
                <a:spcPct val="50000"/>
              </a:spcBef>
            </a:pPr>
            <a:endParaRPr lang="en-US" sz="2400">
              <a:ea typeface="ＭＳ Ｐゴシック"/>
              <a:cs typeface="ＭＳ Ｐゴシック"/>
            </a:endParaRPr>
          </a:p>
        </p:txBody>
      </p:sp>
      <p:sp>
        <p:nvSpPr>
          <p:cNvPr id="9221" name="Text Box 5"/>
          <p:cNvSpPr txBox="1">
            <a:spLocks noChangeArrowheads="1"/>
          </p:cNvSpPr>
          <p:nvPr/>
        </p:nvSpPr>
        <p:spPr bwMode="auto">
          <a:xfrm>
            <a:off x="228600" y="6324600"/>
            <a:ext cx="3119438" cy="304800"/>
          </a:xfrm>
          <a:prstGeom prst="rect">
            <a:avLst/>
          </a:prstGeom>
          <a:noFill/>
          <a:ln w="9525">
            <a:noFill/>
            <a:miter lim="800000"/>
            <a:headEnd/>
            <a:tailEnd/>
          </a:ln>
        </p:spPr>
        <p:txBody>
          <a:bodyPr wrap="none">
            <a:spAutoFit/>
          </a:bodyPr>
          <a:lstStyle/>
          <a:p>
            <a:pPr eaLnBrk="0" hangingPunct="0">
              <a:defRPr/>
            </a:pPr>
            <a:r>
              <a:rPr lang="en-US" sz="1400" b="1">
                <a:effectLst>
                  <a:outerShdw blurRad="38100" dist="38100" dir="2700000" algn="tl">
                    <a:srgbClr val="C0C0C0"/>
                  </a:outerShdw>
                </a:effectLst>
                <a:ea typeface="ＭＳ Ｐゴシック" pitchFamily="16" charset="-128"/>
              </a:rPr>
              <a:t>Kang et al., 2003; Kulka et al., 1988</a:t>
            </a:r>
          </a:p>
        </p:txBody>
      </p:sp>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30722" name="Picture 4" descr="MPj04224250000[1]"/>
          <p:cNvPicPr>
            <a:picLocks noChangeAspect="1" noChangeArrowheads="1"/>
          </p:cNvPicPr>
          <p:nvPr/>
        </p:nvPicPr>
        <p:blipFill>
          <a:blip r:embed="rId4">
            <a:lum bright="56000" contrast="-62000"/>
          </a:blip>
          <a:srcRect/>
          <a:stretch>
            <a:fillRect/>
          </a:stretch>
        </p:blipFill>
        <p:spPr bwMode="auto">
          <a:xfrm>
            <a:off x="0" y="0"/>
            <a:ext cx="9144000" cy="6858000"/>
          </a:xfrm>
          <a:prstGeom prst="rect">
            <a:avLst/>
          </a:prstGeom>
          <a:noFill/>
          <a:ln w="9525">
            <a:noFill/>
            <a:miter lim="800000"/>
            <a:headEnd/>
            <a:tailEnd/>
          </a:ln>
        </p:spPr>
      </p:pic>
      <p:sp>
        <p:nvSpPr>
          <p:cNvPr id="30723" name="Rectangle 2"/>
          <p:cNvSpPr>
            <a:spLocks noGrp="1" noChangeArrowheads="1"/>
          </p:cNvSpPr>
          <p:nvPr>
            <p:ph type="title"/>
          </p:nvPr>
        </p:nvSpPr>
        <p:spPr/>
        <p:txBody>
          <a:bodyPr/>
          <a:lstStyle/>
          <a:p>
            <a:pPr eaLnBrk="1" hangingPunct="1"/>
            <a:r>
              <a:rPr lang="en-US" sz="4000" b="1" smtClean="0"/>
              <a:t>PTSD and Functioning in Veterans</a:t>
            </a:r>
            <a:endParaRPr lang="en-US" sz="4800" smtClean="0"/>
          </a:p>
        </p:txBody>
      </p:sp>
      <p:sp>
        <p:nvSpPr>
          <p:cNvPr id="30724" name="Rectangle 3"/>
          <p:cNvSpPr>
            <a:spLocks noGrp="1" noChangeArrowheads="1"/>
          </p:cNvSpPr>
          <p:nvPr>
            <p:ph sz="half" idx="1"/>
          </p:nvPr>
        </p:nvSpPr>
        <p:spPr>
          <a:xfrm>
            <a:off x="457200" y="1981200"/>
            <a:ext cx="4033838" cy="3886200"/>
          </a:xfrm>
        </p:spPr>
        <p:txBody>
          <a:bodyPr/>
          <a:lstStyle/>
          <a:p>
            <a:pPr eaLnBrk="1" hangingPunct="1"/>
            <a:r>
              <a:rPr lang="en-US" b="1" smtClean="0"/>
              <a:t>In NCS, combat-related PTSD vs. PTSD due to other causes:</a:t>
            </a:r>
          </a:p>
          <a:p>
            <a:pPr lvl="1" eaLnBrk="1" hangingPunct="1">
              <a:buFont typeface="Wingdings" pitchFamily="2" charset="2"/>
              <a:buNone/>
            </a:pPr>
            <a:r>
              <a:rPr lang="en-US" b="1" smtClean="0">
                <a:sym typeface="Symbol" pitchFamily="18" charset="2"/>
              </a:rPr>
              <a:t> </a:t>
            </a:r>
            <a:r>
              <a:rPr lang="en-US" b="1" smtClean="0"/>
              <a:t>unemployment</a:t>
            </a:r>
          </a:p>
          <a:p>
            <a:pPr lvl="1" eaLnBrk="1" hangingPunct="1">
              <a:buFont typeface="Wingdings" pitchFamily="2" charset="2"/>
              <a:buNone/>
            </a:pPr>
            <a:r>
              <a:rPr lang="en-US" b="1" smtClean="0">
                <a:sym typeface="Symbol" pitchFamily="18" charset="2"/>
              </a:rPr>
              <a:t> </a:t>
            </a:r>
            <a:r>
              <a:rPr lang="en-US" b="1" smtClean="0"/>
              <a:t>being fired</a:t>
            </a:r>
          </a:p>
          <a:p>
            <a:pPr lvl="1" eaLnBrk="1" hangingPunct="1">
              <a:buFont typeface="Wingdings" pitchFamily="2" charset="2"/>
              <a:buNone/>
            </a:pPr>
            <a:r>
              <a:rPr lang="en-US" b="1" smtClean="0">
                <a:sym typeface="Symbol" pitchFamily="18" charset="2"/>
              </a:rPr>
              <a:t> </a:t>
            </a:r>
            <a:r>
              <a:rPr lang="en-US" b="1" smtClean="0"/>
              <a:t>divorce or separation</a:t>
            </a:r>
          </a:p>
          <a:p>
            <a:pPr lvl="1" eaLnBrk="1" hangingPunct="1">
              <a:buFont typeface="Wingdings" pitchFamily="2" charset="2"/>
              <a:buNone/>
            </a:pPr>
            <a:r>
              <a:rPr lang="en-US" b="1" smtClean="0">
                <a:sym typeface="Symbol" pitchFamily="18" charset="2"/>
              </a:rPr>
              <a:t> </a:t>
            </a:r>
            <a:r>
              <a:rPr lang="en-US" b="1" smtClean="0"/>
              <a:t>spousal abuse</a:t>
            </a:r>
          </a:p>
        </p:txBody>
      </p:sp>
      <p:sp>
        <p:nvSpPr>
          <p:cNvPr id="30725" name="Rectangle 4"/>
          <p:cNvSpPr>
            <a:spLocks noGrp="1" noChangeArrowheads="1"/>
          </p:cNvSpPr>
          <p:nvPr>
            <p:ph sz="half" idx="2"/>
          </p:nvPr>
        </p:nvSpPr>
        <p:spPr>
          <a:xfrm>
            <a:off x="4652963" y="1981200"/>
            <a:ext cx="4033837" cy="3886200"/>
          </a:xfrm>
        </p:spPr>
        <p:txBody>
          <a:bodyPr/>
          <a:lstStyle/>
          <a:p>
            <a:pPr eaLnBrk="1" hangingPunct="1"/>
            <a:r>
              <a:rPr lang="en-US" b="1" smtClean="0"/>
              <a:t>In NVVRS, PTSD vs. no PTSD:</a:t>
            </a:r>
          </a:p>
          <a:p>
            <a:pPr lvl="1" eaLnBrk="1" hangingPunct="1">
              <a:buFont typeface="Wingdings" pitchFamily="2" charset="2"/>
              <a:buNone/>
            </a:pPr>
            <a:r>
              <a:rPr lang="en-US" b="1" smtClean="0">
                <a:sym typeface="Symbol" pitchFamily="18" charset="2"/>
              </a:rPr>
              <a:t> </a:t>
            </a:r>
            <a:r>
              <a:rPr lang="en-US" b="1" smtClean="0"/>
              <a:t>unemployment</a:t>
            </a:r>
          </a:p>
          <a:p>
            <a:pPr lvl="1" eaLnBrk="1" hangingPunct="1">
              <a:buFont typeface="Wingdings" pitchFamily="2" charset="2"/>
              <a:buNone/>
            </a:pPr>
            <a:r>
              <a:rPr lang="en-US" b="1" smtClean="0">
                <a:sym typeface="Symbol" pitchFamily="18" charset="2"/>
              </a:rPr>
              <a:t> </a:t>
            </a:r>
            <a:r>
              <a:rPr lang="en-US" b="1" smtClean="0"/>
              <a:t>health &amp; well-being</a:t>
            </a:r>
          </a:p>
          <a:p>
            <a:pPr lvl="1" eaLnBrk="1" hangingPunct="1">
              <a:buFont typeface="Wingdings" pitchFamily="2" charset="2"/>
              <a:buNone/>
            </a:pPr>
            <a:r>
              <a:rPr lang="en-US" b="1" smtClean="0">
                <a:sym typeface="Symbol" pitchFamily="18" charset="2"/>
              </a:rPr>
              <a:t> </a:t>
            </a:r>
            <a:r>
              <a:rPr lang="en-US" b="1" smtClean="0"/>
              <a:t>limitations due to physical functioning</a:t>
            </a:r>
          </a:p>
          <a:p>
            <a:pPr lvl="1" eaLnBrk="1" hangingPunct="1">
              <a:buFont typeface="Wingdings" pitchFamily="2" charset="2"/>
              <a:buNone/>
            </a:pPr>
            <a:r>
              <a:rPr lang="en-US" b="1" smtClean="0">
                <a:sym typeface="Symbol" pitchFamily="18" charset="2"/>
              </a:rPr>
              <a:t> </a:t>
            </a:r>
            <a:r>
              <a:rPr lang="en-US" b="1" smtClean="0"/>
              <a:t>violence perpetration</a:t>
            </a:r>
          </a:p>
        </p:txBody>
      </p:sp>
      <p:sp>
        <p:nvSpPr>
          <p:cNvPr id="11269" name="Rectangle 5"/>
          <p:cNvSpPr>
            <a:spLocks noChangeArrowheads="1"/>
          </p:cNvSpPr>
          <p:nvPr/>
        </p:nvSpPr>
        <p:spPr bwMode="auto">
          <a:xfrm>
            <a:off x="228600" y="6400800"/>
            <a:ext cx="1906588" cy="301625"/>
          </a:xfrm>
          <a:prstGeom prst="rect">
            <a:avLst/>
          </a:prstGeom>
          <a:noFill/>
          <a:ln w="12700">
            <a:noFill/>
            <a:miter lim="800000"/>
            <a:headEnd/>
            <a:tailEnd/>
          </a:ln>
          <a:effectLst/>
        </p:spPr>
        <p:txBody>
          <a:bodyPr lIns="90488" tIns="44450" rIns="90488" bIns="44450">
            <a:spAutoFit/>
          </a:bodyPr>
          <a:lstStyle/>
          <a:p>
            <a:pPr marL="280988" indent="-280988" eaLnBrk="0" hangingPunct="0">
              <a:tabLst>
                <a:tab pos="139700" algn="r"/>
              </a:tabLst>
              <a:defRPr/>
            </a:pPr>
            <a:r>
              <a:rPr lang="en-US" sz="1400">
                <a:solidFill>
                  <a:srgbClr val="FFFFFF"/>
                </a:solidFill>
                <a:effectLst>
                  <a:outerShdw blurRad="38100" dist="38100" dir="2700000" algn="tl">
                    <a:srgbClr val="C0C0C0"/>
                  </a:outerShdw>
                </a:effectLst>
                <a:ea typeface="ＭＳ Ｐゴシック" pitchFamily="16" charset="-128"/>
              </a:rPr>
              <a:t>	</a:t>
            </a:r>
            <a:r>
              <a:rPr lang="en-US" sz="1400" b="1">
                <a:solidFill>
                  <a:srgbClr val="FFFFFF"/>
                </a:solidFill>
                <a:effectLst>
                  <a:outerShdw blurRad="38100" dist="38100" dir="2700000" algn="tl">
                    <a:srgbClr val="C0C0C0"/>
                  </a:outerShdw>
                </a:effectLst>
                <a:ea typeface="ＭＳ Ｐゴシック" pitchFamily="16" charset="-128"/>
              </a:rPr>
              <a:t>Kessler et al., 1999</a:t>
            </a:r>
            <a:endParaRPr lang="en-US" sz="1400">
              <a:solidFill>
                <a:srgbClr val="FFFFFF"/>
              </a:solidFill>
              <a:effectLst>
                <a:outerShdw blurRad="38100" dist="38100" dir="2700000" algn="tl">
                  <a:srgbClr val="C0C0C0"/>
                </a:outerShdw>
              </a:effectLst>
              <a:ea typeface="ＭＳ Ｐゴシック" pitchFamily="16" charset="-128"/>
            </a:endParaRPr>
          </a:p>
        </p:txBody>
      </p:sp>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PTSD in Crisis</a:t>
            </a:r>
          </a:p>
        </p:txBody>
      </p:sp>
      <p:sp>
        <p:nvSpPr>
          <p:cNvPr id="32771" name="Rectangle 3"/>
          <p:cNvSpPr>
            <a:spLocks noGrp="1" noChangeArrowheads="1"/>
          </p:cNvSpPr>
          <p:nvPr>
            <p:ph idx="1"/>
          </p:nvPr>
        </p:nvSpPr>
        <p:spPr/>
        <p:txBody>
          <a:bodyPr/>
          <a:lstStyle/>
          <a:p>
            <a:pPr eaLnBrk="1" hangingPunct="1">
              <a:lnSpc>
                <a:spcPct val="90000"/>
              </a:lnSpc>
            </a:pPr>
            <a:r>
              <a:rPr lang="en-US" sz="2800" smtClean="0"/>
              <a:t>Speak softly</a:t>
            </a:r>
          </a:p>
          <a:p>
            <a:pPr eaLnBrk="1" hangingPunct="1">
              <a:lnSpc>
                <a:spcPct val="90000"/>
              </a:lnSpc>
            </a:pPr>
            <a:r>
              <a:rPr lang="en-US" sz="2800" smtClean="0"/>
              <a:t>Use de-escalation strategies</a:t>
            </a:r>
          </a:p>
          <a:p>
            <a:pPr eaLnBrk="1" hangingPunct="1">
              <a:lnSpc>
                <a:spcPct val="90000"/>
              </a:lnSpc>
            </a:pPr>
            <a:r>
              <a:rPr lang="en-US" sz="2800" smtClean="0"/>
              <a:t>Orient to present</a:t>
            </a:r>
          </a:p>
          <a:p>
            <a:pPr eaLnBrk="1" hangingPunct="1">
              <a:lnSpc>
                <a:spcPct val="90000"/>
              </a:lnSpc>
            </a:pPr>
            <a:r>
              <a:rPr lang="en-US" sz="2800" smtClean="0"/>
              <a:t>Ask if Veteran</a:t>
            </a:r>
          </a:p>
          <a:p>
            <a:pPr eaLnBrk="1" hangingPunct="1">
              <a:lnSpc>
                <a:spcPct val="90000"/>
              </a:lnSpc>
            </a:pPr>
            <a:r>
              <a:rPr lang="en-US" sz="2800" smtClean="0"/>
              <a:t>Exhibit respect</a:t>
            </a:r>
          </a:p>
          <a:p>
            <a:pPr eaLnBrk="1" hangingPunct="1">
              <a:lnSpc>
                <a:spcPct val="90000"/>
              </a:lnSpc>
            </a:pPr>
            <a:r>
              <a:rPr lang="en-US" sz="2800" smtClean="0"/>
              <a:t>Validate</a:t>
            </a:r>
          </a:p>
          <a:p>
            <a:pPr eaLnBrk="1" hangingPunct="1">
              <a:lnSpc>
                <a:spcPct val="90000"/>
              </a:lnSpc>
            </a:pPr>
            <a:r>
              <a:rPr lang="en-US" sz="2800" smtClean="0"/>
              <a:t>Allow time</a:t>
            </a:r>
          </a:p>
          <a:p>
            <a:pPr eaLnBrk="1" hangingPunct="1">
              <a:lnSpc>
                <a:spcPct val="90000"/>
              </a:lnSpc>
            </a:pPr>
            <a:r>
              <a:rPr lang="en-US" sz="2800" smtClean="0"/>
              <a:t>Offer help</a:t>
            </a:r>
          </a:p>
          <a:p>
            <a:pPr eaLnBrk="1" hangingPunct="1">
              <a:lnSpc>
                <a:spcPct val="90000"/>
              </a:lnSpc>
            </a:pPr>
            <a:endParaRPr lang="en-US" sz="2800" smtClean="0"/>
          </a:p>
          <a:p>
            <a:pPr eaLnBrk="1" hangingPunct="1">
              <a:lnSpc>
                <a:spcPct val="90000"/>
              </a:lnSpc>
            </a:pPr>
            <a:endParaRPr lang="en-US" sz="2800" smtClean="0"/>
          </a:p>
        </p:txBody>
      </p:sp>
      <p:pic>
        <p:nvPicPr>
          <p:cNvPr id="32772" name="Picture 2" descr="gi_painting"/>
          <p:cNvPicPr>
            <a:picLocks noChangeAspect="1" noChangeArrowheads="1"/>
          </p:cNvPicPr>
          <p:nvPr/>
        </p:nvPicPr>
        <p:blipFill>
          <a:blip r:embed="rId4"/>
          <a:srcRect l="4070" b="3703"/>
          <a:stretch>
            <a:fillRect/>
          </a:stretch>
        </p:blipFill>
        <p:spPr bwMode="auto">
          <a:xfrm>
            <a:off x="5141913" y="2743200"/>
            <a:ext cx="4002087" cy="41148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smtClean="0"/>
              <a:t>Traumatic Brain Injury</a:t>
            </a:r>
            <a:br>
              <a:rPr lang="en-US" sz="4000" smtClean="0"/>
            </a:br>
            <a:r>
              <a:rPr lang="en-US" sz="4000" smtClean="0"/>
              <a:t>20,000 cases and climbing</a:t>
            </a:r>
          </a:p>
        </p:txBody>
      </p:sp>
      <p:sp>
        <p:nvSpPr>
          <p:cNvPr id="34819" name="Rectangle 3"/>
          <p:cNvSpPr>
            <a:spLocks noGrp="1" noChangeArrowheads="1"/>
          </p:cNvSpPr>
          <p:nvPr>
            <p:ph idx="1"/>
          </p:nvPr>
        </p:nvSpPr>
        <p:spPr/>
        <p:txBody>
          <a:bodyPr/>
          <a:lstStyle/>
          <a:p>
            <a:pPr eaLnBrk="1" hangingPunct="1">
              <a:buFont typeface="Wingdings" pitchFamily="2" charset="2"/>
              <a:buChar char="§"/>
            </a:pPr>
            <a:r>
              <a:rPr lang="en-US" smtClean="0"/>
              <a:t>TBI:</a:t>
            </a:r>
          </a:p>
          <a:p>
            <a:pPr lvl="1" eaLnBrk="1" hangingPunct="1">
              <a:buFont typeface="Wingdings" pitchFamily="2" charset="2"/>
              <a:buChar char="§"/>
            </a:pPr>
            <a:r>
              <a:rPr lang="en-US" smtClean="0"/>
              <a:t>Impairs frustration tolerance</a:t>
            </a:r>
          </a:p>
          <a:p>
            <a:pPr lvl="1" eaLnBrk="1" hangingPunct="1">
              <a:buFont typeface="Wingdings" pitchFamily="2" charset="2"/>
              <a:buChar char="§"/>
            </a:pPr>
            <a:r>
              <a:rPr lang="en-US" smtClean="0"/>
              <a:t>Decreases problem solving ability</a:t>
            </a:r>
          </a:p>
          <a:p>
            <a:pPr lvl="1" eaLnBrk="1" hangingPunct="1">
              <a:buFont typeface="Wingdings" pitchFamily="2" charset="2"/>
              <a:buChar char="§"/>
            </a:pPr>
            <a:r>
              <a:rPr lang="en-US" smtClean="0"/>
              <a:t>Decreases mental processing speed</a:t>
            </a:r>
          </a:p>
          <a:p>
            <a:pPr lvl="1" eaLnBrk="1" hangingPunct="1">
              <a:buFont typeface="Wingdings" pitchFamily="2" charset="2"/>
              <a:buChar char="§"/>
            </a:pPr>
            <a:r>
              <a:rPr lang="en-US" smtClean="0"/>
              <a:t>Affects impulse control</a:t>
            </a:r>
          </a:p>
          <a:p>
            <a:pPr lvl="1" eaLnBrk="1" hangingPunct="1">
              <a:buFont typeface="Wingdings" pitchFamily="2" charset="2"/>
              <a:buChar char="§"/>
            </a:pPr>
            <a:r>
              <a:rPr lang="en-US" smtClean="0"/>
              <a:t>Can lead to agitation &amp; aggression, both in early stages of recovery and chronically.</a:t>
            </a:r>
          </a:p>
          <a:p>
            <a:pPr lvl="1" eaLnBrk="1" hangingPunct="1">
              <a:buFont typeface="Wingdings" pitchFamily="2" charset="2"/>
              <a:buChar char="§"/>
            </a:pPr>
            <a:r>
              <a:rPr lang="en-US" smtClean="0"/>
              <a:t>Severity of TBI is critical</a:t>
            </a:r>
          </a:p>
        </p:txBody>
      </p:sp>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1981200"/>
            <a:ext cx="7772400" cy="2209800"/>
          </a:xfrm>
        </p:spPr>
        <p:txBody>
          <a:bodyPr/>
          <a:lstStyle/>
          <a:p>
            <a:pPr eaLnBrk="1" hangingPunct="1"/>
            <a:r>
              <a:rPr lang="en-US" smtClean="0"/>
              <a:t>How does Veteran status interact with violent behavior?</a:t>
            </a:r>
          </a:p>
        </p:txBody>
      </p:sp>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idx="1"/>
          </p:nvPr>
        </p:nvSpPr>
        <p:spPr>
          <a:xfrm>
            <a:off x="685800" y="2133600"/>
            <a:ext cx="7772400" cy="4191000"/>
          </a:xfrm>
        </p:spPr>
        <p:txBody>
          <a:bodyPr/>
          <a:lstStyle/>
          <a:p>
            <a:pPr eaLnBrk="1" hangingPunct="1">
              <a:lnSpc>
                <a:spcPct val="90000"/>
              </a:lnSpc>
              <a:buFont typeface="Wingdings" pitchFamily="2" charset="2"/>
              <a:buNone/>
            </a:pPr>
            <a:r>
              <a:rPr lang="en-US" b="1" smtClean="0"/>
              <a:t> </a:t>
            </a:r>
            <a:r>
              <a:rPr lang="en-US" smtClean="0"/>
              <a:t>“Compared to other men in the U.S. resident population, male Veterans have had </a:t>
            </a:r>
            <a:r>
              <a:rPr lang="en-US" i="1" u="sng" smtClean="0"/>
              <a:t>lower</a:t>
            </a:r>
            <a:r>
              <a:rPr lang="en-US" smtClean="0"/>
              <a:t> incarceration rates. Among adult males, the incarceration rate of Veterans (630 prisoners per 100,000) was </a:t>
            </a:r>
            <a:r>
              <a:rPr lang="en-US" i="1" smtClean="0"/>
              <a:t>less than half</a:t>
            </a:r>
            <a:r>
              <a:rPr lang="en-US" smtClean="0"/>
              <a:t> that of non-Veterans (1,390 prisoners per 100,000”.  (</a:t>
            </a:r>
            <a:r>
              <a:rPr lang="en-US" i="1" smtClean="0"/>
              <a:t>Emphasis added)</a:t>
            </a:r>
            <a:endParaRPr lang="en-US" smtClean="0"/>
          </a:p>
        </p:txBody>
      </p:sp>
      <p:sp>
        <p:nvSpPr>
          <p:cNvPr id="38915" name="Text Box 3"/>
          <p:cNvSpPr txBox="1">
            <a:spLocks noChangeArrowheads="1"/>
          </p:cNvSpPr>
          <p:nvPr/>
        </p:nvSpPr>
        <p:spPr bwMode="auto">
          <a:xfrm>
            <a:off x="762000" y="685800"/>
            <a:ext cx="7848600" cy="1068388"/>
          </a:xfrm>
          <a:prstGeom prst="rect">
            <a:avLst/>
          </a:prstGeom>
          <a:noFill/>
          <a:ln w="9525">
            <a:noFill/>
            <a:miter lim="800000"/>
            <a:headEnd/>
            <a:tailEnd/>
          </a:ln>
        </p:spPr>
        <p:txBody>
          <a:bodyPr>
            <a:spAutoFit/>
          </a:bodyPr>
          <a:lstStyle/>
          <a:p>
            <a:r>
              <a:rPr lang="en-US" sz="3600" b="1">
                <a:latin typeface="Times New Roman" pitchFamily="18" charset="0"/>
              </a:rPr>
              <a:t>DOJ Bureau of Statistics </a:t>
            </a:r>
            <a:r>
              <a:rPr lang="en-US" sz="2800" b="1">
                <a:latin typeface="Times New Roman" pitchFamily="18" charset="0"/>
              </a:rPr>
              <a:t>(data collected through 2004)</a:t>
            </a:r>
          </a:p>
        </p:txBody>
      </p:sp>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3600" b="1" smtClean="0">
                <a:latin typeface="Times New Roman" pitchFamily="18" charset="0"/>
              </a:rPr>
              <a:t>Veterans in Jails and Prisons</a:t>
            </a:r>
            <a:endParaRPr lang="en-US" sz="3600" b="1" smtClean="0"/>
          </a:p>
        </p:txBody>
      </p:sp>
      <p:sp>
        <p:nvSpPr>
          <p:cNvPr id="39939" name="Rectangle 3"/>
          <p:cNvSpPr>
            <a:spLocks noGrp="1" noChangeArrowheads="1"/>
          </p:cNvSpPr>
          <p:nvPr>
            <p:ph type="body" idx="1"/>
          </p:nvPr>
        </p:nvSpPr>
        <p:spPr>
          <a:xfrm>
            <a:off x="685800" y="1676400"/>
            <a:ext cx="7772400" cy="4343400"/>
          </a:xfrm>
        </p:spPr>
        <p:txBody>
          <a:bodyPr/>
          <a:lstStyle/>
          <a:p>
            <a:pPr eaLnBrk="1" hangingPunct="1">
              <a:lnSpc>
                <a:spcPct val="90000"/>
              </a:lnSpc>
              <a:buClr>
                <a:srgbClr val="FFFF00"/>
              </a:buClr>
            </a:pPr>
            <a:endParaRPr lang="en-US" smtClean="0"/>
          </a:p>
          <a:p>
            <a:pPr eaLnBrk="1" hangingPunct="1">
              <a:lnSpc>
                <a:spcPct val="90000"/>
              </a:lnSpc>
              <a:buClr>
                <a:schemeClr val="tx1"/>
              </a:buClr>
            </a:pPr>
            <a:r>
              <a:rPr lang="en-US" smtClean="0"/>
              <a:t>Veterans constitute 10.4% of US Adults</a:t>
            </a:r>
          </a:p>
          <a:p>
            <a:pPr eaLnBrk="1" hangingPunct="1">
              <a:lnSpc>
                <a:spcPct val="90000"/>
              </a:lnSpc>
              <a:buClr>
                <a:schemeClr val="tx1"/>
              </a:buClr>
            </a:pPr>
            <a:r>
              <a:rPr lang="en-US" smtClean="0"/>
              <a:t>Veterans are 11.7% of Jail inmates</a:t>
            </a:r>
          </a:p>
          <a:p>
            <a:pPr eaLnBrk="1" hangingPunct="1">
              <a:lnSpc>
                <a:spcPct val="90000"/>
              </a:lnSpc>
              <a:buClr>
                <a:schemeClr val="tx1"/>
              </a:buClr>
            </a:pPr>
            <a:r>
              <a:rPr lang="en-US" smtClean="0"/>
              <a:t>Veterans are 9.4% of State and Federal Prison inmates</a:t>
            </a:r>
            <a:endParaRPr lang="en-US" sz="3600" smtClean="0"/>
          </a:p>
          <a:p>
            <a:pPr eaLnBrk="1" hangingPunct="1">
              <a:lnSpc>
                <a:spcPct val="90000"/>
              </a:lnSpc>
              <a:buClr>
                <a:schemeClr val="tx1"/>
              </a:buClr>
              <a:buFontTx/>
              <a:buNone/>
            </a:pPr>
            <a:r>
              <a:rPr lang="en-US" sz="2400" b="1" smtClean="0">
                <a:latin typeface="Times New Roman" pitchFamily="18" charset="0"/>
              </a:rPr>
              <a:t>	</a:t>
            </a:r>
          </a:p>
          <a:p>
            <a:pPr eaLnBrk="1" hangingPunct="1">
              <a:lnSpc>
                <a:spcPct val="90000"/>
              </a:lnSpc>
              <a:buClr>
                <a:srgbClr val="FFFF00"/>
              </a:buClr>
              <a:buFontTx/>
              <a:buNone/>
            </a:pPr>
            <a:r>
              <a:rPr lang="en-US" sz="2400" b="1" smtClean="0">
                <a:latin typeface="Times New Roman" pitchFamily="18" charset="0"/>
              </a:rPr>
              <a:t>	</a:t>
            </a:r>
          </a:p>
          <a:p>
            <a:pPr eaLnBrk="1" hangingPunct="1">
              <a:lnSpc>
                <a:spcPct val="90000"/>
              </a:lnSpc>
              <a:buClr>
                <a:srgbClr val="FFFF00"/>
              </a:buClr>
              <a:buFontTx/>
              <a:buNone/>
            </a:pPr>
            <a:r>
              <a:rPr lang="en-US" sz="2400" b="1" smtClean="0">
                <a:latin typeface="Times New Roman" pitchFamily="18" charset="0"/>
              </a:rPr>
              <a:t>		</a:t>
            </a:r>
            <a:r>
              <a:rPr lang="en-US" sz="1800" b="1" smtClean="0">
                <a:latin typeface="Times New Roman" pitchFamily="18" charset="0"/>
              </a:rPr>
              <a:t>Bureau of Justice Statistics, 2004;  US Census Bureau, 2006</a:t>
            </a:r>
          </a:p>
        </p:txBody>
      </p:sp>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idx="1"/>
          </p:nvPr>
        </p:nvSpPr>
        <p:spPr>
          <a:xfrm>
            <a:off x="685800" y="2209800"/>
            <a:ext cx="7772400" cy="4038600"/>
          </a:xfrm>
        </p:spPr>
        <p:txBody>
          <a:bodyPr rtlCol="0">
            <a:normAutofit/>
          </a:bodyPr>
          <a:lstStyle/>
          <a:p>
            <a:pPr indent="0" eaLnBrk="1" fontAlgn="auto" hangingPunct="1">
              <a:spcAft>
                <a:spcPts val="0"/>
              </a:spcAft>
              <a:buFontTx/>
              <a:buNone/>
              <a:defRPr/>
            </a:pPr>
            <a:r>
              <a:rPr lang="en-US" dirty="0" smtClean="0"/>
              <a:t>The majority of Veterans in State (54%) and Federal (64%) prison served during a wartime period, but a </a:t>
            </a:r>
            <a:r>
              <a:rPr lang="en-US" i="1" u="sng" dirty="0" smtClean="0"/>
              <a:t>much lower percentage reported seeing combat duty</a:t>
            </a:r>
            <a:r>
              <a:rPr lang="en-US" dirty="0" smtClean="0"/>
              <a:t> (20% of State prisoners, 26% of Federal prisoners)</a:t>
            </a:r>
            <a:endParaRPr lang="en-US" sz="2800" dirty="0" smtClean="0"/>
          </a:p>
          <a:p>
            <a:pPr eaLnBrk="1" fontAlgn="auto" hangingPunct="1">
              <a:spcAft>
                <a:spcPts val="0"/>
              </a:spcAft>
              <a:buFont typeface="Arial" pitchFamily="34" charset="0"/>
              <a:buChar char="•"/>
              <a:defRPr/>
            </a:pPr>
            <a:endParaRPr lang="en-US" sz="2800" dirty="0" smtClean="0"/>
          </a:p>
        </p:txBody>
      </p:sp>
      <p:sp>
        <p:nvSpPr>
          <p:cNvPr id="40963" name="Text Box 3"/>
          <p:cNvSpPr txBox="1">
            <a:spLocks noChangeArrowheads="1"/>
          </p:cNvSpPr>
          <p:nvPr/>
        </p:nvSpPr>
        <p:spPr bwMode="auto">
          <a:xfrm>
            <a:off x="762000" y="914400"/>
            <a:ext cx="7696200" cy="641350"/>
          </a:xfrm>
          <a:prstGeom prst="rect">
            <a:avLst/>
          </a:prstGeom>
          <a:noFill/>
          <a:ln w="9525">
            <a:noFill/>
            <a:miter lim="800000"/>
            <a:headEnd/>
            <a:tailEnd/>
          </a:ln>
        </p:spPr>
        <p:txBody>
          <a:bodyPr>
            <a:spAutoFit/>
          </a:bodyPr>
          <a:lstStyle/>
          <a:p>
            <a:r>
              <a:rPr lang="en-US" sz="3600" b="1">
                <a:latin typeface="Times New Roman" pitchFamily="18" charset="0"/>
              </a:rPr>
              <a:t>Veterans in State and Federal Prison</a:t>
            </a:r>
          </a:p>
        </p:txBody>
      </p:sp>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soldier"/>
          <p:cNvPicPr>
            <a:picLocks noChangeAspect="1" noChangeArrowheads="1"/>
          </p:cNvPicPr>
          <p:nvPr/>
        </p:nvPicPr>
        <p:blipFill>
          <a:blip r:embed="rId2">
            <a:lum bright="38000" contrast="-70000"/>
          </a:blip>
          <a:srcRect r="1688"/>
          <a:stretch>
            <a:fillRect/>
          </a:stretch>
        </p:blipFill>
        <p:spPr bwMode="auto">
          <a:xfrm>
            <a:off x="0" y="-61913"/>
            <a:ext cx="9291638" cy="6996113"/>
          </a:xfrm>
          <a:prstGeom prst="rect">
            <a:avLst/>
          </a:prstGeom>
          <a:noFill/>
          <a:ln w="9525">
            <a:noFill/>
            <a:miter lim="800000"/>
            <a:headEnd/>
            <a:tailEnd/>
          </a:ln>
        </p:spPr>
      </p:pic>
      <p:sp>
        <p:nvSpPr>
          <p:cNvPr id="16386" name="Rectangle 2"/>
          <p:cNvSpPr>
            <a:spLocks noGrp="1" noChangeArrowheads="1"/>
          </p:cNvSpPr>
          <p:nvPr>
            <p:ph type="title"/>
          </p:nvPr>
        </p:nvSpPr>
        <p:spPr/>
        <p:txBody>
          <a:bodyPr/>
          <a:lstStyle/>
          <a:p>
            <a:pPr eaLnBrk="1" hangingPunct="1"/>
            <a:r>
              <a:rPr lang="en-US" smtClean="0"/>
              <a:t>Topics to Consider</a:t>
            </a:r>
          </a:p>
        </p:txBody>
      </p:sp>
      <p:sp>
        <p:nvSpPr>
          <p:cNvPr id="16387" name="Rectangle 3"/>
          <p:cNvSpPr>
            <a:spLocks noGrp="1" noChangeArrowheads="1"/>
          </p:cNvSpPr>
          <p:nvPr>
            <p:ph idx="1"/>
          </p:nvPr>
        </p:nvSpPr>
        <p:spPr/>
        <p:txBody>
          <a:bodyPr/>
          <a:lstStyle/>
          <a:p>
            <a:pPr eaLnBrk="1" hangingPunct="1">
              <a:buFont typeface="Wingdings" pitchFamily="2" charset="2"/>
              <a:buChar char="§"/>
            </a:pPr>
            <a:r>
              <a:rPr lang="en-US" smtClean="0"/>
              <a:t>What are common diagnoses following combat?</a:t>
            </a:r>
          </a:p>
          <a:p>
            <a:pPr lvl="1" eaLnBrk="1" hangingPunct="1">
              <a:buFont typeface="Wingdings" pitchFamily="2" charset="2"/>
              <a:buChar char="§"/>
            </a:pPr>
            <a:r>
              <a:rPr lang="en-US" smtClean="0"/>
              <a:t>PTSD</a:t>
            </a:r>
          </a:p>
          <a:p>
            <a:pPr lvl="1" eaLnBrk="1" hangingPunct="1">
              <a:buFont typeface="Wingdings" pitchFamily="2" charset="2"/>
              <a:buChar char="§"/>
            </a:pPr>
            <a:r>
              <a:rPr lang="en-US" smtClean="0"/>
              <a:t>Traumatic Brain Injury (TBI)</a:t>
            </a:r>
          </a:p>
          <a:p>
            <a:pPr eaLnBrk="1" hangingPunct="1">
              <a:buFont typeface="Wingdings" pitchFamily="2" charset="2"/>
              <a:buChar char="§"/>
            </a:pPr>
            <a:r>
              <a:rPr lang="en-US" smtClean="0"/>
              <a:t>Are Veterans more violent than civilians?</a:t>
            </a:r>
          </a:p>
        </p:txBody>
      </p:sp>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3200" b="1" smtClean="0"/>
              <a:t>DOJ Press Release, April 2007</a:t>
            </a:r>
          </a:p>
        </p:txBody>
      </p:sp>
      <p:sp>
        <p:nvSpPr>
          <p:cNvPr id="41987" name="Rectangle 3"/>
          <p:cNvSpPr>
            <a:spLocks noGrp="1" noChangeArrowheads="1"/>
          </p:cNvSpPr>
          <p:nvPr>
            <p:ph idx="1"/>
          </p:nvPr>
        </p:nvSpPr>
        <p:spPr/>
        <p:txBody>
          <a:bodyPr/>
          <a:lstStyle/>
          <a:p>
            <a:pPr eaLnBrk="1" hangingPunct="1">
              <a:buFont typeface="Wingdings" pitchFamily="2" charset="2"/>
              <a:buChar char="§"/>
            </a:pPr>
            <a:r>
              <a:rPr lang="en-US" smtClean="0"/>
              <a:t>Vietnam-era Veterans (36 percent) were the largest group of wartime service Veterans in state prisons, followed by Veterans of the 1990-91 Persian Gulf War (14 percent). </a:t>
            </a:r>
          </a:p>
          <a:p>
            <a:pPr eaLnBrk="1" hangingPunct="1">
              <a:buFont typeface="Wingdings" pitchFamily="2" charset="2"/>
              <a:buChar char="§"/>
            </a:pPr>
            <a:r>
              <a:rPr lang="en-US" smtClean="0"/>
              <a:t>Only 4 percent of the Veterans in state prison had served prison time since operations began in Afghanistan and Iraq (using 2004 data).  </a:t>
            </a:r>
          </a:p>
        </p:txBody>
      </p:sp>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4000" smtClean="0"/>
              <a:t>Take home messages</a:t>
            </a:r>
          </a:p>
        </p:txBody>
      </p:sp>
      <p:sp>
        <p:nvSpPr>
          <p:cNvPr id="43011" name="Rectangle 3"/>
          <p:cNvSpPr>
            <a:spLocks noGrp="1" noChangeArrowheads="1"/>
          </p:cNvSpPr>
          <p:nvPr>
            <p:ph idx="1"/>
          </p:nvPr>
        </p:nvSpPr>
        <p:spPr/>
        <p:txBody>
          <a:bodyPr/>
          <a:lstStyle/>
          <a:p>
            <a:pPr eaLnBrk="1" hangingPunct="1">
              <a:lnSpc>
                <a:spcPct val="90000"/>
              </a:lnSpc>
              <a:buFont typeface="Wingdings" pitchFamily="2" charset="2"/>
              <a:buChar char="§"/>
            </a:pPr>
            <a:r>
              <a:rPr lang="en-US" sz="2800" smtClean="0"/>
              <a:t>Veterans in general are less likely than the general population to behave violently.</a:t>
            </a:r>
          </a:p>
          <a:p>
            <a:pPr eaLnBrk="1" hangingPunct="1">
              <a:lnSpc>
                <a:spcPct val="90000"/>
              </a:lnSpc>
              <a:buFont typeface="Wingdings" pitchFamily="2" charset="2"/>
              <a:buChar char="§"/>
            </a:pPr>
            <a:r>
              <a:rPr lang="en-US" sz="2800" smtClean="0"/>
              <a:t>Persons with a MH diagnosis </a:t>
            </a:r>
            <a:r>
              <a:rPr lang="en-US" sz="2800" i="1" smtClean="0"/>
              <a:t>are</a:t>
            </a:r>
            <a:r>
              <a:rPr lang="en-US" sz="2800" smtClean="0"/>
              <a:t> more at risk for violent behavior, but only slightly.</a:t>
            </a:r>
          </a:p>
          <a:p>
            <a:pPr eaLnBrk="1" hangingPunct="1">
              <a:lnSpc>
                <a:spcPct val="90000"/>
              </a:lnSpc>
              <a:buFont typeface="Wingdings" pitchFamily="2" charset="2"/>
              <a:buChar char="§"/>
            </a:pPr>
            <a:r>
              <a:rPr lang="en-US" sz="2800" smtClean="0"/>
              <a:t>Substance abuse or dependence alone increases probability of violence.</a:t>
            </a:r>
          </a:p>
          <a:p>
            <a:pPr eaLnBrk="1" hangingPunct="1">
              <a:lnSpc>
                <a:spcPct val="90000"/>
              </a:lnSpc>
              <a:buFont typeface="Wingdings" pitchFamily="2" charset="2"/>
              <a:buChar char="§"/>
            </a:pPr>
            <a:r>
              <a:rPr lang="en-US" sz="2800" smtClean="0"/>
              <a:t>Substance Abuse plus mental illness dramatically increases risk compared to general population (as much as 20 times).</a:t>
            </a:r>
          </a:p>
          <a:p>
            <a:pPr eaLnBrk="1" hangingPunct="1">
              <a:lnSpc>
                <a:spcPct val="90000"/>
              </a:lnSpc>
            </a:pPr>
            <a:endParaRPr lang="en-US" sz="2800" smtClean="0"/>
          </a:p>
        </p:txBody>
      </p:sp>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4034" name="Title 1"/>
          <p:cNvSpPr>
            <a:spLocks noGrp="1"/>
          </p:cNvSpPr>
          <p:nvPr>
            <p:ph type="title"/>
          </p:nvPr>
        </p:nvSpPr>
        <p:spPr/>
        <p:txBody>
          <a:bodyPr/>
          <a:lstStyle/>
          <a:p>
            <a:pPr eaLnBrk="1" hangingPunct="1"/>
            <a:r>
              <a:rPr lang="en-US" smtClean="0"/>
              <a:t>If You Remember Five Things</a:t>
            </a:r>
          </a:p>
        </p:txBody>
      </p:sp>
      <p:sp>
        <p:nvSpPr>
          <p:cNvPr id="3" name="Content Placeholder 2"/>
          <p:cNvSpPr>
            <a:spLocks noGrp="1"/>
          </p:cNvSpPr>
          <p:nvPr>
            <p:ph idx="1"/>
          </p:nvPr>
        </p:nvSpPr>
        <p:spPr>
          <a:xfrm>
            <a:off x="2971800" y="1600200"/>
            <a:ext cx="3581400" cy="4525963"/>
          </a:xfrm>
        </p:spPr>
        <p:txBody>
          <a:bodyPr rtlCol="0">
            <a:normAutofit/>
          </a:bodyPr>
          <a:lstStyle/>
          <a:p>
            <a:pPr marL="514350" indent="-514350" eaLnBrk="1" fontAlgn="auto" hangingPunct="1">
              <a:spcAft>
                <a:spcPts val="0"/>
              </a:spcAft>
              <a:buFont typeface="Arial" pitchFamily="34" charset="0"/>
              <a:buNone/>
              <a:defRPr/>
            </a:pPr>
            <a:r>
              <a:rPr lang="en-US" i="1" dirty="0" smtClean="0"/>
              <a:t>PROVE you care</a:t>
            </a:r>
          </a:p>
          <a:p>
            <a:pPr marL="514350" indent="-514350" eaLnBrk="1" fontAlgn="auto" hangingPunct="1">
              <a:spcAft>
                <a:spcPts val="0"/>
              </a:spcAft>
              <a:buFont typeface="+mj-lt"/>
              <a:buAutoNum type="arabicPeriod"/>
              <a:defRPr/>
            </a:pPr>
            <a:r>
              <a:rPr lang="en-US" dirty="0" smtClean="0"/>
              <a:t>Patience</a:t>
            </a:r>
          </a:p>
          <a:p>
            <a:pPr marL="514350" indent="-514350" eaLnBrk="1" fontAlgn="auto" hangingPunct="1">
              <a:spcAft>
                <a:spcPts val="0"/>
              </a:spcAft>
              <a:buFont typeface="+mj-lt"/>
              <a:buAutoNum type="arabicPeriod"/>
              <a:defRPr/>
            </a:pPr>
            <a:r>
              <a:rPr lang="en-US" dirty="0" smtClean="0"/>
              <a:t>Respect</a:t>
            </a:r>
          </a:p>
          <a:p>
            <a:pPr marL="514350" indent="-514350" eaLnBrk="1" fontAlgn="auto" hangingPunct="1">
              <a:spcAft>
                <a:spcPts val="0"/>
              </a:spcAft>
              <a:buFont typeface="+mj-lt"/>
              <a:buAutoNum type="arabicPeriod"/>
              <a:defRPr/>
            </a:pPr>
            <a:r>
              <a:rPr lang="en-US" dirty="0" smtClean="0"/>
              <a:t>Orientation</a:t>
            </a:r>
          </a:p>
          <a:p>
            <a:pPr marL="514350" indent="-514350" eaLnBrk="1" fontAlgn="auto" hangingPunct="1">
              <a:spcAft>
                <a:spcPts val="0"/>
              </a:spcAft>
              <a:buFont typeface="+mj-lt"/>
              <a:buAutoNum type="arabicPeriod"/>
              <a:defRPr/>
            </a:pPr>
            <a:r>
              <a:rPr lang="en-US" dirty="0" smtClean="0"/>
              <a:t>Validation</a:t>
            </a:r>
          </a:p>
          <a:p>
            <a:pPr marL="514350" indent="-514350" eaLnBrk="1" fontAlgn="auto" hangingPunct="1">
              <a:spcAft>
                <a:spcPts val="0"/>
              </a:spcAft>
              <a:buFont typeface="+mj-lt"/>
              <a:buAutoNum type="arabicPeriod"/>
              <a:defRPr/>
            </a:pPr>
            <a:r>
              <a:rPr lang="en-US" dirty="0" smtClean="0"/>
              <a:t>Empathy</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17410" name="Picture 4" descr="BD19828_"/>
          <p:cNvPicPr preferRelativeResize="0">
            <a:picLocks noChangeArrowheads="1" noChangeShapeType="1"/>
          </p:cNvPicPr>
          <p:nvPr/>
        </p:nvPicPr>
        <p:blipFill>
          <a:blip r:embed="rId4">
            <a:lum bright="62000" contrast="-38000"/>
          </a:blip>
          <a:srcRect/>
          <a:stretch>
            <a:fillRect/>
          </a:stretch>
        </p:blipFill>
        <p:spPr bwMode="auto">
          <a:xfrm>
            <a:off x="0" y="0"/>
            <a:ext cx="9144000" cy="6858000"/>
          </a:xfrm>
          <a:prstGeom prst="rect">
            <a:avLst/>
          </a:prstGeom>
          <a:noFill/>
          <a:ln w="9525" algn="in">
            <a:noFill/>
            <a:miter lim="800000"/>
            <a:headEnd/>
            <a:tailEnd/>
          </a:ln>
        </p:spPr>
      </p:pic>
      <p:sp>
        <p:nvSpPr>
          <p:cNvPr id="17411" name="Rectangle 2"/>
          <p:cNvSpPr>
            <a:spLocks noGrp="1" noChangeArrowheads="1"/>
          </p:cNvSpPr>
          <p:nvPr>
            <p:ph type="title"/>
          </p:nvPr>
        </p:nvSpPr>
        <p:spPr/>
        <p:txBody>
          <a:bodyPr/>
          <a:lstStyle/>
          <a:p>
            <a:pPr eaLnBrk="1" hangingPunct="1"/>
            <a:r>
              <a:rPr lang="en-US" sz="4000" smtClean="0"/>
              <a:t>Additional concerns to keep in mind</a:t>
            </a:r>
          </a:p>
        </p:txBody>
      </p:sp>
      <p:sp>
        <p:nvSpPr>
          <p:cNvPr id="17412" name="Rectangle 3"/>
          <p:cNvSpPr>
            <a:spLocks noGrp="1" noChangeArrowheads="1"/>
          </p:cNvSpPr>
          <p:nvPr>
            <p:ph idx="1"/>
          </p:nvPr>
        </p:nvSpPr>
        <p:spPr/>
        <p:txBody>
          <a:bodyPr/>
          <a:lstStyle/>
          <a:p>
            <a:pPr eaLnBrk="1" hangingPunct="1">
              <a:lnSpc>
                <a:spcPct val="80000"/>
              </a:lnSpc>
              <a:buFont typeface="Wingdings" pitchFamily="2" charset="2"/>
              <a:buChar char="§"/>
            </a:pPr>
            <a:r>
              <a:rPr lang="en-US" sz="2800" smtClean="0"/>
              <a:t>Family concerns</a:t>
            </a:r>
          </a:p>
          <a:p>
            <a:pPr lvl="1" eaLnBrk="1" hangingPunct="1">
              <a:lnSpc>
                <a:spcPct val="80000"/>
              </a:lnSpc>
              <a:buFont typeface="Wingdings" pitchFamily="2" charset="2"/>
              <a:buChar char="§"/>
            </a:pPr>
            <a:r>
              <a:rPr lang="en-US" sz="2400" smtClean="0"/>
              <a:t>Spouse used to them not being around</a:t>
            </a:r>
          </a:p>
          <a:p>
            <a:pPr lvl="1" eaLnBrk="1" hangingPunct="1">
              <a:lnSpc>
                <a:spcPct val="80000"/>
              </a:lnSpc>
              <a:buFont typeface="Wingdings" pitchFamily="2" charset="2"/>
              <a:buChar char="§"/>
            </a:pPr>
            <a:r>
              <a:rPr lang="en-US" sz="2400" smtClean="0"/>
              <a:t>Children have grown</a:t>
            </a:r>
          </a:p>
          <a:p>
            <a:pPr eaLnBrk="1" hangingPunct="1">
              <a:lnSpc>
                <a:spcPct val="80000"/>
              </a:lnSpc>
              <a:buFont typeface="Wingdings" pitchFamily="2" charset="2"/>
              <a:buChar char="§"/>
            </a:pPr>
            <a:r>
              <a:rPr lang="en-US" sz="2800" smtClean="0"/>
              <a:t>Social concerns</a:t>
            </a:r>
          </a:p>
          <a:p>
            <a:pPr lvl="1" eaLnBrk="1" hangingPunct="1">
              <a:lnSpc>
                <a:spcPct val="80000"/>
              </a:lnSpc>
              <a:buFont typeface="Wingdings" pitchFamily="2" charset="2"/>
              <a:buChar char="§"/>
            </a:pPr>
            <a:r>
              <a:rPr lang="en-US" sz="2400" smtClean="0"/>
              <a:t>Feel estranged or “different” from civilians</a:t>
            </a:r>
          </a:p>
          <a:p>
            <a:pPr lvl="1" eaLnBrk="1" hangingPunct="1">
              <a:lnSpc>
                <a:spcPct val="80000"/>
              </a:lnSpc>
              <a:buFont typeface="Wingdings" pitchFamily="2" charset="2"/>
              <a:buChar char="§"/>
            </a:pPr>
            <a:r>
              <a:rPr lang="en-US" sz="2400" smtClean="0"/>
              <a:t>Miss camaraderie of unit</a:t>
            </a:r>
          </a:p>
          <a:p>
            <a:pPr eaLnBrk="1" hangingPunct="1">
              <a:lnSpc>
                <a:spcPct val="80000"/>
              </a:lnSpc>
              <a:buFont typeface="Wingdings" pitchFamily="2" charset="2"/>
              <a:buChar char="§"/>
            </a:pPr>
            <a:r>
              <a:rPr lang="en-US" sz="2800" smtClean="0"/>
              <a:t>Other environmental concerns</a:t>
            </a:r>
          </a:p>
          <a:p>
            <a:pPr lvl="1" eaLnBrk="1" hangingPunct="1">
              <a:lnSpc>
                <a:spcPct val="80000"/>
              </a:lnSpc>
              <a:buFont typeface="Wingdings" pitchFamily="2" charset="2"/>
              <a:buChar char="§"/>
            </a:pPr>
            <a:r>
              <a:rPr lang="en-US" sz="2400" smtClean="0"/>
              <a:t>Physical and mental health issues</a:t>
            </a:r>
          </a:p>
          <a:p>
            <a:pPr lvl="1" eaLnBrk="1" hangingPunct="1">
              <a:lnSpc>
                <a:spcPct val="80000"/>
              </a:lnSpc>
              <a:buFont typeface="Wingdings" pitchFamily="2" charset="2"/>
              <a:buChar char="§"/>
            </a:pPr>
            <a:r>
              <a:rPr lang="en-US" sz="2400" smtClean="0"/>
              <a:t>Unemployment</a:t>
            </a:r>
          </a:p>
          <a:p>
            <a:pPr lvl="1" eaLnBrk="1" hangingPunct="1">
              <a:lnSpc>
                <a:spcPct val="80000"/>
              </a:lnSpc>
              <a:buFont typeface="Wingdings" pitchFamily="2" charset="2"/>
              <a:buChar char="§"/>
            </a:pPr>
            <a:r>
              <a:rPr lang="en-US" sz="2400" smtClean="0"/>
              <a:t>Financial concerns</a:t>
            </a:r>
          </a:p>
        </p:txBody>
      </p:sp>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1249362"/>
          </a:xfrm>
        </p:spPr>
        <p:txBody>
          <a:bodyPr/>
          <a:lstStyle/>
          <a:p>
            <a:pPr eaLnBrk="1" hangingPunct="1"/>
            <a:r>
              <a:rPr lang="en-US" sz="2800" b="1" smtClean="0"/>
              <a:t>Common Reactions to Spending Time in a War Zone</a:t>
            </a:r>
            <a:endParaRPr lang="en-US" sz="2800" smtClean="0"/>
          </a:p>
        </p:txBody>
      </p:sp>
      <p:sp>
        <p:nvSpPr>
          <p:cNvPr id="4" name="Content Placeholder 3"/>
          <p:cNvSpPr>
            <a:spLocks noGrp="1"/>
          </p:cNvSpPr>
          <p:nvPr>
            <p:ph sz="half" idx="1"/>
          </p:nvPr>
        </p:nvSpPr>
        <p:spPr/>
        <p:txBody>
          <a:bodyPr rtlCol="0">
            <a:normAutofit fontScale="77500" lnSpcReduction="20000"/>
          </a:bodyPr>
          <a:lstStyle/>
          <a:p>
            <a:pPr eaLnBrk="1" fontAlgn="auto" hangingPunct="1">
              <a:spcAft>
                <a:spcPts val="0"/>
              </a:spcAft>
              <a:buFont typeface="Arial" pitchFamily="34" charset="0"/>
              <a:buNone/>
              <a:defRPr/>
            </a:pPr>
            <a:r>
              <a:rPr lang="en-US" u="sng" dirty="0"/>
              <a:t>Reactions that Affect </a:t>
            </a:r>
            <a:r>
              <a:rPr lang="en-US" u="sng" dirty="0" smtClean="0"/>
              <a:t>Daily Activities </a:t>
            </a:r>
            <a:r>
              <a:rPr lang="en-US" u="sng" dirty="0"/>
              <a:t>or </a:t>
            </a:r>
            <a:r>
              <a:rPr lang="en-US" u="sng" dirty="0" smtClean="0"/>
              <a:t>Physical </a:t>
            </a:r>
            <a:r>
              <a:rPr lang="en-US" u="sng" dirty="0"/>
              <a:t>Body</a:t>
            </a:r>
            <a:endParaRPr lang="en-US" dirty="0"/>
          </a:p>
          <a:p>
            <a:pPr eaLnBrk="1" fontAlgn="auto" hangingPunct="1">
              <a:spcAft>
                <a:spcPts val="0"/>
              </a:spcAft>
              <a:buFont typeface="Arial" pitchFamily="34" charset="0"/>
              <a:buChar char="•"/>
              <a:defRPr/>
            </a:pPr>
            <a:r>
              <a:rPr lang="en-US" dirty="0"/>
              <a:t>Trouble sleeping, overly tired</a:t>
            </a:r>
          </a:p>
          <a:p>
            <a:pPr eaLnBrk="1" fontAlgn="auto" hangingPunct="1">
              <a:spcAft>
                <a:spcPts val="0"/>
              </a:spcAft>
              <a:buFont typeface="Arial" pitchFamily="34" charset="0"/>
              <a:buChar char="•"/>
              <a:defRPr/>
            </a:pPr>
            <a:r>
              <a:rPr lang="en-US" dirty="0"/>
              <a:t>Stomach upset, trouble eating</a:t>
            </a:r>
          </a:p>
          <a:p>
            <a:pPr eaLnBrk="1" fontAlgn="auto" hangingPunct="1">
              <a:spcAft>
                <a:spcPts val="0"/>
              </a:spcAft>
              <a:buFont typeface="Arial" pitchFamily="34" charset="0"/>
              <a:buChar char="•"/>
              <a:defRPr/>
            </a:pPr>
            <a:r>
              <a:rPr lang="en-US" dirty="0"/>
              <a:t>Headaches and sweating when thinking of the war</a:t>
            </a:r>
          </a:p>
          <a:p>
            <a:pPr eaLnBrk="1" fontAlgn="auto" hangingPunct="1">
              <a:spcAft>
                <a:spcPts val="0"/>
              </a:spcAft>
              <a:buFont typeface="Arial" pitchFamily="34" charset="0"/>
              <a:buChar char="•"/>
              <a:defRPr/>
            </a:pPr>
            <a:r>
              <a:rPr lang="en-US" dirty="0"/>
              <a:t>Bad dreams, nightmares</a:t>
            </a:r>
          </a:p>
          <a:p>
            <a:pPr eaLnBrk="1" fontAlgn="auto" hangingPunct="1">
              <a:spcAft>
                <a:spcPts val="0"/>
              </a:spcAft>
              <a:buFont typeface="Arial" pitchFamily="34" charset="0"/>
              <a:buChar char="•"/>
              <a:defRPr/>
            </a:pPr>
            <a:r>
              <a:rPr lang="en-US" dirty="0"/>
              <a:t>Lack of exercise, poor diet or health care</a:t>
            </a:r>
          </a:p>
          <a:p>
            <a:pPr eaLnBrk="1" fontAlgn="auto" hangingPunct="1">
              <a:spcAft>
                <a:spcPts val="0"/>
              </a:spcAft>
              <a:buFont typeface="Arial" pitchFamily="34" charset="0"/>
              <a:buChar char="•"/>
              <a:defRPr/>
            </a:pPr>
            <a:r>
              <a:rPr lang="en-US" dirty="0"/>
              <a:t>Rapid heartbeat or breathing</a:t>
            </a:r>
          </a:p>
          <a:p>
            <a:pPr eaLnBrk="1" fontAlgn="auto" hangingPunct="1">
              <a:spcAft>
                <a:spcPts val="0"/>
              </a:spcAft>
              <a:buFont typeface="Arial" pitchFamily="34" charset="0"/>
              <a:buChar char="•"/>
              <a:defRPr/>
            </a:pPr>
            <a:r>
              <a:rPr lang="en-US" dirty="0"/>
              <a:t>Existing health problems worsen</a:t>
            </a:r>
          </a:p>
          <a:p>
            <a:pPr eaLnBrk="1" fontAlgn="auto" hangingPunct="1">
              <a:spcAft>
                <a:spcPts val="0"/>
              </a:spcAft>
              <a:buFont typeface="Arial" pitchFamily="34" charset="0"/>
              <a:buChar char="•"/>
              <a:defRPr/>
            </a:pPr>
            <a:endParaRPr lang="en-US" dirty="0"/>
          </a:p>
        </p:txBody>
      </p:sp>
      <p:sp>
        <p:nvSpPr>
          <p:cNvPr id="5" name="Content Placeholder 4"/>
          <p:cNvSpPr>
            <a:spLocks noGrp="1"/>
          </p:cNvSpPr>
          <p:nvPr>
            <p:ph sz="half" idx="2"/>
          </p:nvPr>
        </p:nvSpPr>
        <p:spPr/>
        <p:txBody>
          <a:bodyPr rtlCol="0">
            <a:normAutofit fontScale="77500" lnSpcReduction="20000"/>
          </a:bodyPr>
          <a:lstStyle/>
          <a:p>
            <a:pPr eaLnBrk="1" fontAlgn="auto" hangingPunct="1">
              <a:spcAft>
                <a:spcPts val="0"/>
              </a:spcAft>
              <a:buFont typeface="Arial" pitchFamily="34" charset="0"/>
              <a:buNone/>
              <a:defRPr/>
            </a:pPr>
            <a:r>
              <a:rPr lang="en-US" u="sng" dirty="0"/>
              <a:t>Reactions that </a:t>
            </a:r>
            <a:r>
              <a:rPr lang="en-US" u="sng" dirty="0" smtClean="0"/>
              <a:t>Affect </a:t>
            </a:r>
            <a:r>
              <a:rPr lang="en-US" u="sng" dirty="0"/>
              <a:t>Behavior</a:t>
            </a:r>
            <a:endParaRPr lang="en-US" dirty="0"/>
          </a:p>
          <a:p>
            <a:pPr eaLnBrk="1" fontAlgn="auto" hangingPunct="1">
              <a:spcAft>
                <a:spcPts val="0"/>
              </a:spcAft>
              <a:buFont typeface="Arial" pitchFamily="34" charset="0"/>
              <a:buChar char="•"/>
              <a:defRPr/>
            </a:pPr>
            <a:r>
              <a:rPr lang="en-US" dirty="0"/>
              <a:t>Trouble concentrating</a:t>
            </a:r>
          </a:p>
          <a:p>
            <a:pPr eaLnBrk="1" fontAlgn="auto" hangingPunct="1">
              <a:spcAft>
                <a:spcPts val="0"/>
              </a:spcAft>
              <a:buFont typeface="Arial" pitchFamily="34" charset="0"/>
              <a:buChar char="•"/>
              <a:defRPr/>
            </a:pPr>
            <a:r>
              <a:rPr lang="en-US" dirty="0"/>
              <a:t>Jumpy, easily startled</a:t>
            </a:r>
          </a:p>
          <a:p>
            <a:pPr eaLnBrk="1" fontAlgn="auto" hangingPunct="1">
              <a:spcAft>
                <a:spcPts val="0"/>
              </a:spcAft>
              <a:buFont typeface="Arial" pitchFamily="34" charset="0"/>
              <a:buChar char="•"/>
              <a:defRPr/>
            </a:pPr>
            <a:r>
              <a:rPr lang="en-US" dirty="0"/>
              <a:t>Being on guard, always alert</a:t>
            </a:r>
          </a:p>
          <a:p>
            <a:pPr eaLnBrk="1" fontAlgn="auto" hangingPunct="1">
              <a:spcAft>
                <a:spcPts val="0"/>
              </a:spcAft>
              <a:buFont typeface="Arial" pitchFamily="34" charset="0"/>
              <a:buChar char="•"/>
              <a:defRPr/>
            </a:pPr>
            <a:r>
              <a:rPr lang="en-US" dirty="0"/>
              <a:t>Excessive drinking, smoking or drug use</a:t>
            </a:r>
          </a:p>
          <a:p>
            <a:pPr eaLnBrk="1" fontAlgn="auto" hangingPunct="1">
              <a:spcAft>
                <a:spcPts val="0"/>
              </a:spcAft>
              <a:buFont typeface="Arial" pitchFamily="34" charset="0"/>
              <a:buChar char="•"/>
              <a:defRPr/>
            </a:pPr>
            <a:r>
              <a:rPr lang="en-US" dirty="0"/>
              <a:t>Flashbacks or frequent unwanted memories</a:t>
            </a:r>
          </a:p>
          <a:p>
            <a:pPr eaLnBrk="1" fontAlgn="auto" hangingPunct="1">
              <a:spcAft>
                <a:spcPts val="0"/>
              </a:spcAft>
              <a:buFont typeface="Arial" pitchFamily="34" charset="0"/>
              <a:buChar char="•"/>
              <a:defRPr/>
            </a:pPr>
            <a:r>
              <a:rPr lang="en-US" dirty="0"/>
              <a:t>Avoiding people or places related to the war</a:t>
            </a:r>
          </a:p>
          <a:p>
            <a:pPr eaLnBrk="1" fontAlgn="auto" hangingPunct="1">
              <a:spcAft>
                <a:spcPts val="0"/>
              </a:spcAft>
              <a:buFont typeface="Arial" pitchFamily="34" charset="0"/>
              <a:buChar char="•"/>
              <a:defRPr/>
            </a:pPr>
            <a:r>
              <a:rPr lang="en-US" dirty="0"/>
              <a:t>Problems doing regular tasks at work or school</a:t>
            </a:r>
          </a:p>
          <a:p>
            <a:pPr eaLnBrk="1" fontAlgn="auto" hangingPunct="1">
              <a:spcAft>
                <a:spcPts val="0"/>
              </a:spcAft>
              <a:buFont typeface="Arial" pitchFamily="34" charset="0"/>
              <a:buChar char="•"/>
              <a:defRPr/>
            </a:pPr>
            <a:endParaRPr lang="en-US" dirty="0"/>
          </a:p>
        </p:txBody>
      </p:sp>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2800" b="1" smtClean="0"/>
              <a:t>Common Reactions to Spending Time in a War Zone</a:t>
            </a:r>
            <a:endParaRPr lang="en-US" sz="2800" smtClean="0"/>
          </a:p>
        </p:txBody>
      </p:sp>
      <p:sp>
        <p:nvSpPr>
          <p:cNvPr id="4" name="Content Placeholder 3"/>
          <p:cNvSpPr>
            <a:spLocks noGrp="1"/>
          </p:cNvSpPr>
          <p:nvPr>
            <p:ph sz="half" idx="1"/>
          </p:nvPr>
        </p:nvSpPr>
        <p:spPr/>
        <p:txBody>
          <a:bodyPr rtlCol="0">
            <a:normAutofit fontScale="85000" lnSpcReduction="20000"/>
          </a:bodyPr>
          <a:lstStyle/>
          <a:p>
            <a:pPr eaLnBrk="1" fontAlgn="auto" hangingPunct="1">
              <a:spcAft>
                <a:spcPts val="0"/>
              </a:spcAft>
              <a:buFont typeface="Arial" pitchFamily="34" charset="0"/>
              <a:buNone/>
              <a:defRPr/>
            </a:pPr>
            <a:r>
              <a:rPr lang="en-US" u="sng" dirty="0"/>
              <a:t>Emotional Reactions</a:t>
            </a:r>
            <a:endParaRPr lang="en-US" dirty="0"/>
          </a:p>
          <a:p>
            <a:pPr eaLnBrk="1" fontAlgn="auto" hangingPunct="1">
              <a:spcAft>
                <a:spcPts val="0"/>
              </a:spcAft>
              <a:buFont typeface="Arial" pitchFamily="34" charset="0"/>
              <a:buChar char="•"/>
              <a:defRPr/>
            </a:pPr>
            <a:r>
              <a:rPr lang="en-US" dirty="0"/>
              <a:t>Irritable or angry</a:t>
            </a:r>
          </a:p>
          <a:p>
            <a:pPr eaLnBrk="1" fontAlgn="auto" hangingPunct="1">
              <a:spcAft>
                <a:spcPts val="0"/>
              </a:spcAft>
              <a:buFont typeface="Arial" pitchFamily="34" charset="0"/>
              <a:buChar char="•"/>
              <a:defRPr/>
            </a:pPr>
            <a:r>
              <a:rPr lang="en-US" dirty="0"/>
              <a:t>Experiencing shock, being numb, or unable to feel happy</a:t>
            </a:r>
          </a:p>
          <a:p>
            <a:pPr eaLnBrk="1" fontAlgn="auto" hangingPunct="1">
              <a:spcAft>
                <a:spcPts val="0"/>
              </a:spcAft>
              <a:buFont typeface="Arial" pitchFamily="34" charset="0"/>
              <a:buChar char="•"/>
              <a:defRPr/>
            </a:pPr>
            <a:r>
              <a:rPr lang="en-US" dirty="0"/>
              <a:t>Feeling nervous, helpless or fearful</a:t>
            </a:r>
          </a:p>
          <a:p>
            <a:pPr eaLnBrk="1" fontAlgn="auto" hangingPunct="1">
              <a:spcAft>
                <a:spcPts val="0"/>
              </a:spcAft>
              <a:buFont typeface="Arial" pitchFamily="34" charset="0"/>
              <a:buChar char="•"/>
              <a:defRPr/>
            </a:pPr>
            <a:r>
              <a:rPr lang="en-US" dirty="0"/>
              <a:t>Feeling sad, guilty, rejected or abandoned</a:t>
            </a:r>
          </a:p>
          <a:p>
            <a:pPr eaLnBrk="1" fontAlgn="auto" hangingPunct="1">
              <a:spcAft>
                <a:spcPts val="0"/>
              </a:spcAft>
              <a:buFont typeface="Arial" pitchFamily="34" charset="0"/>
              <a:buChar char="•"/>
              <a:defRPr/>
            </a:pPr>
            <a:r>
              <a:rPr lang="en-US" dirty="0"/>
              <a:t>Edginess, easily upset or annoyed</a:t>
            </a:r>
          </a:p>
          <a:p>
            <a:pPr eaLnBrk="1" fontAlgn="auto" hangingPunct="1">
              <a:spcAft>
                <a:spcPts val="0"/>
              </a:spcAft>
              <a:buFont typeface="Arial" pitchFamily="34" charset="0"/>
              <a:buChar char="•"/>
              <a:defRPr/>
            </a:pPr>
            <a:r>
              <a:rPr lang="en-US" dirty="0"/>
              <a:t>Feeling hopeless about the future</a:t>
            </a:r>
          </a:p>
          <a:p>
            <a:pPr eaLnBrk="1" fontAlgn="auto" hangingPunct="1">
              <a:spcAft>
                <a:spcPts val="0"/>
              </a:spcAft>
              <a:buFont typeface="Arial" pitchFamily="34" charset="0"/>
              <a:buChar char="•"/>
              <a:defRPr/>
            </a:pPr>
            <a:endParaRPr lang="en-US" dirty="0"/>
          </a:p>
        </p:txBody>
      </p:sp>
      <p:sp>
        <p:nvSpPr>
          <p:cNvPr id="5" name="Content Placeholder 4"/>
          <p:cNvSpPr>
            <a:spLocks noGrp="1"/>
          </p:cNvSpPr>
          <p:nvPr>
            <p:ph sz="half" idx="2"/>
          </p:nvPr>
        </p:nvSpPr>
        <p:spPr/>
        <p:txBody>
          <a:bodyPr rtlCol="0">
            <a:normAutofit fontScale="85000" lnSpcReduction="20000"/>
          </a:bodyPr>
          <a:lstStyle/>
          <a:p>
            <a:pPr eaLnBrk="1" fontAlgn="auto" hangingPunct="1">
              <a:spcAft>
                <a:spcPts val="0"/>
              </a:spcAft>
              <a:buFont typeface="Arial" pitchFamily="34" charset="0"/>
              <a:buNone/>
              <a:defRPr/>
            </a:pPr>
            <a:r>
              <a:rPr lang="en-US" u="sng" dirty="0"/>
              <a:t>Reactions that Affect Your Relationships</a:t>
            </a:r>
            <a:endParaRPr lang="en-US" dirty="0"/>
          </a:p>
          <a:p>
            <a:pPr eaLnBrk="1" fontAlgn="auto" hangingPunct="1">
              <a:spcAft>
                <a:spcPts val="0"/>
              </a:spcAft>
              <a:buFont typeface="Arial" pitchFamily="34" charset="0"/>
              <a:buChar char="•"/>
              <a:defRPr/>
            </a:pPr>
            <a:r>
              <a:rPr lang="en-US" dirty="0"/>
              <a:t>Feeling withdrawn, detached and disconnected</a:t>
            </a:r>
          </a:p>
          <a:p>
            <a:pPr eaLnBrk="1" fontAlgn="auto" hangingPunct="1">
              <a:spcAft>
                <a:spcPts val="0"/>
              </a:spcAft>
              <a:buFont typeface="Arial" pitchFamily="34" charset="0"/>
              <a:buChar char="•"/>
              <a:defRPr/>
            </a:pPr>
            <a:r>
              <a:rPr lang="en-US" dirty="0"/>
              <a:t>Emotional shutdown resulting in loss of intimacy</a:t>
            </a:r>
          </a:p>
          <a:p>
            <a:pPr eaLnBrk="1" fontAlgn="auto" hangingPunct="1">
              <a:spcAft>
                <a:spcPts val="0"/>
              </a:spcAft>
              <a:buFont typeface="Arial" pitchFamily="34" charset="0"/>
              <a:buChar char="•"/>
              <a:defRPr/>
            </a:pPr>
            <a:r>
              <a:rPr lang="en-US" dirty="0"/>
              <a:t>Mistrust of others</a:t>
            </a:r>
          </a:p>
          <a:p>
            <a:pPr eaLnBrk="1" fontAlgn="auto" hangingPunct="1">
              <a:spcAft>
                <a:spcPts val="0"/>
              </a:spcAft>
              <a:buFont typeface="Arial" pitchFamily="34" charset="0"/>
              <a:buChar char="•"/>
              <a:defRPr/>
            </a:pPr>
            <a:r>
              <a:rPr lang="en-US" dirty="0"/>
              <a:t>Being overly controlling or over-protective</a:t>
            </a:r>
          </a:p>
          <a:p>
            <a:pPr eaLnBrk="1" fontAlgn="auto" hangingPunct="1">
              <a:spcAft>
                <a:spcPts val="0"/>
              </a:spcAft>
              <a:buFont typeface="Arial" pitchFamily="34" charset="0"/>
              <a:buChar char="•"/>
              <a:defRPr/>
            </a:pPr>
            <a:r>
              <a:rPr lang="en-US" dirty="0"/>
              <a:t>Having lots of </a:t>
            </a:r>
            <a:r>
              <a:rPr lang="en-US" dirty="0" smtClean="0"/>
              <a:t>conflict</a:t>
            </a:r>
            <a:r>
              <a:rPr lang="en-US" dirty="0"/>
              <a:t/>
            </a:r>
            <a:br>
              <a:rPr lang="en-US" dirty="0"/>
            </a:br>
            <a:endParaRPr lang="en-US" dirty="0"/>
          </a:p>
        </p:txBody>
      </p:sp>
    </p:spTree>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rotWithShape="1">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21506" name="Title 4"/>
          <p:cNvSpPr>
            <a:spLocks noGrp="1"/>
          </p:cNvSpPr>
          <p:nvPr>
            <p:ph type="title"/>
          </p:nvPr>
        </p:nvSpPr>
        <p:spPr/>
        <p:txBody>
          <a:bodyPr/>
          <a:lstStyle/>
          <a:p>
            <a:pPr eaLnBrk="1" hangingPunct="1"/>
            <a:r>
              <a:rPr lang="en-US" smtClean="0"/>
              <a:t>Anger</a:t>
            </a:r>
          </a:p>
        </p:txBody>
      </p:sp>
      <p:sp>
        <p:nvSpPr>
          <p:cNvPr id="6" name="Content Placeholder 5"/>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Trained to be aggressive to survive in combat</a:t>
            </a:r>
          </a:p>
          <a:p>
            <a:pPr eaLnBrk="1" fontAlgn="auto" hangingPunct="1">
              <a:spcAft>
                <a:spcPts val="0"/>
              </a:spcAft>
              <a:buFont typeface="Arial" pitchFamily="34" charset="0"/>
              <a:buChar char="•"/>
              <a:defRPr/>
            </a:pPr>
            <a:r>
              <a:rPr lang="en-US" dirty="0" smtClean="0"/>
              <a:t>Anger is easy to access, and can mask more difficult emotions (sadness, depression, guilt)</a:t>
            </a:r>
          </a:p>
          <a:p>
            <a:pPr eaLnBrk="1" fontAlgn="auto" hangingPunct="1">
              <a:spcAft>
                <a:spcPts val="0"/>
              </a:spcAft>
              <a:buFont typeface="Arial" pitchFamily="34" charset="0"/>
              <a:buChar char="•"/>
              <a:defRPr/>
            </a:pPr>
            <a:r>
              <a:rPr lang="en-US" dirty="0" smtClean="0"/>
              <a:t>Often directed towards people who “don’t do what they’re supposed to do” (road rage)</a:t>
            </a:r>
          </a:p>
          <a:p>
            <a:pPr eaLnBrk="1" fontAlgn="auto" hangingPunct="1">
              <a:spcAft>
                <a:spcPts val="0"/>
              </a:spcAft>
              <a:buFont typeface="Arial" pitchFamily="34" charset="0"/>
              <a:buChar char="•"/>
              <a:defRPr/>
            </a:pPr>
            <a:r>
              <a:rPr lang="en-US" dirty="0" smtClean="0"/>
              <a:t>Anger at what they went through (feeling betrayed, victimized</a:t>
            </a:r>
          </a:p>
          <a:p>
            <a:pPr eaLnBrk="1" fontAlgn="auto" hangingPunct="1">
              <a:spcAft>
                <a:spcPts val="0"/>
              </a:spcAft>
              <a:buFont typeface="Arial" pitchFamily="34" charset="0"/>
              <a:buChar char="•"/>
              <a:defRPr/>
            </a:pPr>
            <a:r>
              <a:rPr lang="en-US" dirty="0" smtClean="0"/>
              <a:t>Anger at feelings of fear or loss of control</a:t>
            </a:r>
          </a:p>
          <a:p>
            <a:pPr eaLnBrk="1" fontAlgn="auto" hangingPunct="1">
              <a:spcAft>
                <a:spcPts val="0"/>
              </a:spcAft>
              <a:buFont typeface="Arial" pitchFamily="34" charset="0"/>
              <a:buChar char="•"/>
              <a:defRPr/>
            </a:pPr>
            <a:r>
              <a:rPr lang="en-US" dirty="0" smtClean="0"/>
              <a:t>Anger from physical tension, insomnia/exhaustion</a:t>
            </a:r>
          </a:p>
        </p:txBody>
      </p:sp>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path path="rect">
            <a:fillToRect l="100000" t="100000"/>
          </a:path>
        </a:gra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Adrenaline Train</a:t>
            </a:r>
          </a:p>
        </p:txBody>
      </p:sp>
      <p:sp>
        <p:nvSpPr>
          <p:cNvPr id="22531" name="Content Placeholder 2"/>
          <p:cNvSpPr>
            <a:spLocks noGrp="1"/>
          </p:cNvSpPr>
          <p:nvPr>
            <p:ph idx="1"/>
          </p:nvPr>
        </p:nvSpPr>
        <p:spPr/>
        <p:txBody>
          <a:bodyPr/>
          <a:lstStyle/>
          <a:p>
            <a:pPr eaLnBrk="1" hangingPunct="1"/>
            <a:r>
              <a:rPr lang="en-US" smtClean="0"/>
              <a:t>Develops from high levels of intensity while in combat</a:t>
            </a:r>
          </a:p>
          <a:p>
            <a:pPr eaLnBrk="1" hangingPunct="1"/>
            <a:r>
              <a:rPr lang="en-US" smtClean="0"/>
              <a:t>Expressed through hyperactive behaviors</a:t>
            </a:r>
          </a:p>
          <a:p>
            <a:pPr eaLnBrk="1" hangingPunct="1"/>
            <a:r>
              <a:rPr lang="en-US" smtClean="0"/>
              <a:t>Combat Veterans may seek out high-paced, high-risk behaviors that require alertness to match their internal state</a:t>
            </a:r>
          </a:p>
          <a:p>
            <a:pPr eaLnBrk="1" hangingPunct="1"/>
            <a:r>
              <a:rPr lang="en-US" smtClean="0"/>
              <a:t>Can also mask more painful feelings</a:t>
            </a:r>
          </a:p>
        </p:txBody>
      </p:sp>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Guilt</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Can result from both actions the Veteran took and ones s/he didn’t</a:t>
            </a:r>
          </a:p>
          <a:p>
            <a:pPr lvl="1" eaLnBrk="1" fontAlgn="auto" hangingPunct="1">
              <a:spcAft>
                <a:spcPts val="0"/>
              </a:spcAft>
              <a:buFont typeface="Arial" pitchFamily="34" charset="0"/>
              <a:buChar char="–"/>
              <a:defRPr/>
            </a:pPr>
            <a:r>
              <a:rPr lang="en-US" dirty="0" smtClean="0"/>
              <a:t>Most Veterans feel guilty about experiencing fear</a:t>
            </a:r>
          </a:p>
          <a:p>
            <a:pPr lvl="1" eaLnBrk="1" fontAlgn="auto" hangingPunct="1">
              <a:spcAft>
                <a:spcPts val="0"/>
              </a:spcAft>
              <a:buFont typeface="Arial" pitchFamily="34" charset="0"/>
              <a:buChar char="–"/>
              <a:defRPr/>
            </a:pPr>
            <a:r>
              <a:rPr lang="en-US" dirty="0" smtClean="0"/>
              <a:t>Often feel responsible for bad outcomes</a:t>
            </a:r>
          </a:p>
          <a:p>
            <a:pPr eaLnBrk="1" fontAlgn="auto" hangingPunct="1">
              <a:spcAft>
                <a:spcPts val="0"/>
              </a:spcAft>
              <a:buFont typeface="Arial" pitchFamily="34" charset="0"/>
              <a:buChar char="•"/>
              <a:defRPr/>
            </a:pPr>
            <a:r>
              <a:rPr lang="en-US" dirty="0" smtClean="0"/>
              <a:t>Guilt comes from acting against your moral values and doing things contrary to your beliefs</a:t>
            </a:r>
          </a:p>
          <a:p>
            <a:pPr lvl="1" eaLnBrk="1" fontAlgn="auto" hangingPunct="1">
              <a:spcAft>
                <a:spcPts val="0"/>
              </a:spcAft>
              <a:buFont typeface="Arial" pitchFamily="34" charset="0"/>
              <a:buChar char="–"/>
              <a:defRPr/>
            </a:pPr>
            <a:r>
              <a:rPr lang="en-US" dirty="0" smtClean="0"/>
              <a:t>Veterans are required to follow orders</a:t>
            </a:r>
          </a:p>
          <a:p>
            <a:pPr eaLnBrk="1" fontAlgn="auto" hangingPunct="1">
              <a:spcAft>
                <a:spcPts val="0"/>
              </a:spcAft>
              <a:buFont typeface="Arial" pitchFamily="34" charset="0"/>
              <a:buChar char="•"/>
              <a:defRPr/>
            </a:pPr>
            <a:r>
              <a:rPr lang="en-US" dirty="0" smtClean="0"/>
              <a:t>Survivor Guilt</a:t>
            </a:r>
          </a:p>
          <a:p>
            <a:pPr eaLnBrk="1" fontAlgn="auto" hangingPunct="1">
              <a:spcAft>
                <a:spcPts val="0"/>
              </a:spcAft>
              <a:buFont typeface="Arial" pitchFamily="34" charset="0"/>
              <a:buChar char="•"/>
              <a:defRPr/>
            </a:pPr>
            <a:r>
              <a:rPr lang="en-US" dirty="0" smtClean="0"/>
              <a:t>Moral Dilemmas: Some Veterans question their religious beliefs or practices</a:t>
            </a:r>
            <a:endParaRPr lang="en-US" dirty="0"/>
          </a:p>
        </p:txBody>
      </p:sp>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Grief</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t>Bereavement</a:t>
            </a:r>
          </a:p>
          <a:p>
            <a:pPr lvl="1" eaLnBrk="1" fontAlgn="auto" hangingPunct="1">
              <a:spcAft>
                <a:spcPts val="0"/>
              </a:spcAft>
              <a:buFont typeface="Arial" pitchFamily="34" charset="0"/>
              <a:buChar char="–"/>
              <a:defRPr/>
            </a:pPr>
            <a:r>
              <a:rPr lang="en-US" dirty="0" smtClean="0"/>
              <a:t>Universal sense of loss following the death of someone close to you</a:t>
            </a:r>
          </a:p>
          <a:p>
            <a:pPr lvl="1" eaLnBrk="1" fontAlgn="auto" hangingPunct="1">
              <a:spcAft>
                <a:spcPts val="0"/>
              </a:spcAft>
              <a:buFont typeface="Arial" pitchFamily="34" charset="0"/>
              <a:buChar char="–"/>
              <a:defRPr/>
            </a:pPr>
            <a:r>
              <a:rPr lang="en-US" dirty="0" smtClean="0"/>
              <a:t>Symptoms tend to less after 6 months, though pain of loss can last for years</a:t>
            </a:r>
          </a:p>
          <a:p>
            <a:pPr eaLnBrk="1" fontAlgn="auto" hangingPunct="1">
              <a:spcAft>
                <a:spcPts val="0"/>
              </a:spcAft>
              <a:buFont typeface="Arial" pitchFamily="34" charset="0"/>
              <a:buChar char="•"/>
              <a:defRPr/>
            </a:pPr>
            <a:r>
              <a:rPr lang="en-US" dirty="0" smtClean="0"/>
              <a:t>Traumatic Grief</a:t>
            </a:r>
          </a:p>
          <a:p>
            <a:pPr lvl="1" eaLnBrk="1" fontAlgn="auto" hangingPunct="1">
              <a:spcAft>
                <a:spcPts val="0"/>
              </a:spcAft>
              <a:buFont typeface="Arial" pitchFamily="34" charset="0"/>
              <a:buChar char="–"/>
              <a:defRPr/>
            </a:pPr>
            <a:r>
              <a:rPr lang="en-US" dirty="0" smtClean="0"/>
              <a:t>Occurs when you lose someone under violent or sudden circumstances</a:t>
            </a:r>
          </a:p>
          <a:p>
            <a:pPr lvl="1" eaLnBrk="1" fontAlgn="auto" hangingPunct="1">
              <a:spcAft>
                <a:spcPts val="0"/>
              </a:spcAft>
              <a:buFont typeface="Arial" pitchFamily="34" charset="0"/>
              <a:buChar char="–"/>
              <a:defRPr/>
            </a:pPr>
            <a:r>
              <a:rPr lang="en-US" dirty="0" smtClean="0"/>
              <a:t>More common if it’s witnessed, if you feel responsible </a:t>
            </a:r>
            <a:r>
              <a:rPr lang="en-US" i="1" dirty="0" smtClean="0"/>
              <a:t>or</a:t>
            </a:r>
            <a:r>
              <a:rPr lang="en-US" dirty="0" smtClean="0"/>
              <a:t> powerless, if there are multiple losses close together, if you’re angry at someone else you hold responsible, or if you can’t mourn at the time</a:t>
            </a:r>
          </a:p>
          <a:p>
            <a:pPr lvl="1" eaLnBrk="1" fontAlgn="auto" hangingPunct="1">
              <a:spcAft>
                <a:spcPts val="0"/>
              </a:spcAft>
              <a:buFont typeface="Arial" pitchFamily="34" charset="0"/>
              <a:buChar char="–"/>
              <a:defRPr/>
            </a:pPr>
            <a:r>
              <a:rPr lang="en-US" dirty="0" smtClean="0"/>
              <a:t>Lasts much longer than bereavement, and can persist indefinitely</a:t>
            </a:r>
          </a:p>
        </p:txBody>
      </p:sp>
    </p:spTree>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726</TotalTime>
  <Words>1602</Words>
  <Application>Microsoft Office PowerPoint</Application>
  <PresentationFormat>On-screen Show (4:3)</PresentationFormat>
  <Paragraphs>191</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Working with Veterans</vt:lpstr>
      <vt:lpstr>Topics to Consider</vt:lpstr>
      <vt:lpstr>Additional concerns to keep in mind</vt:lpstr>
      <vt:lpstr>Common Reactions to Spending Time in a War Zone</vt:lpstr>
      <vt:lpstr>Common Reactions to Spending Time in a War Zone</vt:lpstr>
      <vt:lpstr>Anger</vt:lpstr>
      <vt:lpstr>Adrenaline Train</vt:lpstr>
      <vt:lpstr>Guilt</vt:lpstr>
      <vt:lpstr>Grief</vt:lpstr>
      <vt:lpstr>Mental Health Outcomes  from  Iraq and Afghanistan Wars Information from 2007 </vt:lpstr>
      <vt:lpstr>Combat Exposure in the NCS</vt:lpstr>
      <vt:lpstr>PTSD Prevalence in Vietnam and Gulf War Veterans</vt:lpstr>
      <vt:lpstr>PTSD and Functioning in Veterans</vt:lpstr>
      <vt:lpstr>PTSD in Crisis</vt:lpstr>
      <vt:lpstr>Traumatic Brain Injury 20,000 cases and climbing</vt:lpstr>
      <vt:lpstr>How does Veteran status interact with violent behavior?</vt:lpstr>
      <vt:lpstr>PowerPoint Presentation</vt:lpstr>
      <vt:lpstr>Veterans in Jails and Prisons</vt:lpstr>
      <vt:lpstr>PowerPoint Presentation</vt:lpstr>
      <vt:lpstr>DOJ Press Release, April 2007</vt:lpstr>
      <vt:lpstr>Take home messages</vt:lpstr>
      <vt:lpstr>If You Remember Five Things</vt:lpstr>
    </vt:vector>
  </TitlesOfParts>
  <Company>Salisbury VAMC, VISN 6</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Veterans</dc:title>
  <dc:creator>Salisbury User</dc:creator>
  <cp:lastModifiedBy>tmccuddy</cp:lastModifiedBy>
  <cp:revision>52</cp:revision>
  <dcterms:created xsi:type="dcterms:W3CDTF">2009-06-18T15:09:27Z</dcterms:created>
  <dcterms:modified xsi:type="dcterms:W3CDTF">2013-02-05T17:53:27Z</dcterms:modified>
</cp:coreProperties>
</file>