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64" r:id="rId3"/>
    <p:sldId id="266" r:id="rId4"/>
    <p:sldId id="268" r:id="rId5"/>
    <p:sldId id="270" r:id="rId6"/>
    <p:sldId id="279" r:id="rId7"/>
    <p:sldId id="280" r:id="rId8"/>
    <p:sldId id="272" r:id="rId9"/>
    <p:sldId id="274" r:id="rId10"/>
    <p:sldId id="278" r:id="rId11"/>
    <p:sldId id="284" r:id="rId12"/>
    <p:sldId id="283" r:id="rId13"/>
    <p:sldId id="282" r:id="rId14"/>
    <p:sldId id="286" r:id="rId15"/>
    <p:sldId id="290" r:id="rId16"/>
    <p:sldId id="292" r:id="rId17"/>
    <p:sldId id="294" r:id="rId18"/>
    <p:sldId id="296" r:id="rId19"/>
    <p:sldId id="298" r:id="rId20"/>
    <p:sldId id="315" r:id="rId21"/>
    <p:sldId id="299" r:id="rId22"/>
    <p:sldId id="309" r:id="rId23"/>
    <p:sldId id="301" r:id="rId24"/>
    <p:sldId id="303" r:id="rId25"/>
    <p:sldId id="316" r:id="rId26"/>
    <p:sldId id="305" r:id="rId27"/>
    <p:sldId id="307" r:id="rId28"/>
    <p:sldId id="313" r:id="rId2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90" y="-156"/>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1788"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3" tIns="46586" rIns="93173" bIns="46586" rtlCol="0"/>
          <a:lstStyle>
            <a:lvl1pPr algn="l">
              <a:defRPr sz="1200" dirty="0" smtClean="0">
                <a:latin typeface="Arial" pitchFamily="34" charset="0"/>
              </a:defRPr>
            </a:lvl1pPr>
          </a:lstStyle>
          <a:p>
            <a:pPr>
              <a:defRPr/>
            </a:pPr>
            <a:r>
              <a:rPr lang="en-US"/>
              <a:t>Curtis Morrow</a:t>
            </a:r>
          </a:p>
        </p:txBody>
      </p:sp>
      <p:sp>
        <p:nvSpPr>
          <p:cNvPr id="4" name="Footer Placeholder 3"/>
          <p:cNvSpPr>
            <a:spLocks noGrp="1"/>
          </p:cNvSpPr>
          <p:nvPr>
            <p:ph type="ftr" sz="quarter" idx="2"/>
          </p:nvPr>
        </p:nvSpPr>
        <p:spPr>
          <a:xfrm>
            <a:off x="0" y="8829675"/>
            <a:ext cx="3038475" cy="465138"/>
          </a:xfrm>
          <a:prstGeom prst="rect">
            <a:avLst/>
          </a:prstGeom>
        </p:spPr>
        <p:txBody>
          <a:bodyPr vert="horz" lIns="93173" tIns="46586" rIns="93173" bIns="46586" rtlCol="0" anchor="b"/>
          <a:lstStyle>
            <a:lvl1pPr algn="l">
              <a:defRPr sz="1200" dirty="0" smtClean="0">
                <a:latin typeface="Arial" pitchFamily="34" charset="0"/>
              </a:defRPr>
            </a:lvl1pPr>
          </a:lstStyle>
          <a:p>
            <a:pPr>
              <a:defRPr/>
            </a:pPr>
            <a:r>
              <a:rPr lang="en-US"/>
              <a:t>Veterans Issues</a:t>
            </a:r>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3" tIns="46586" rIns="93173" bIns="46586" rtlCol="0" anchor="b"/>
          <a:lstStyle>
            <a:lvl1pPr algn="r">
              <a:defRPr sz="1200">
                <a:latin typeface="Arial" pitchFamily="34" charset="0"/>
              </a:defRPr>
            </a:lvl1pPr>
          </a:lstStyle>
          <a:p>
            <a:pPr>
              <a:defRPr/>
            </a:pPr>
            <a:fld id="{583B0BF6-052A-4730-BEC7-B8E90A596D81}" type="slidenum">
              <a:rPr lang="en-US"/>
              <a:pPr>
                <a:defRPr/>
              </a:pPr>
              <a:t>‹#›</a:t>
            </a:fld>
            <a:endParaRPr lang="en-US"/>
          </a:p>
        </p:txBody>
      </p:sp>
    </p:spTree>
    <p:extLst>
      <p:ext uri="{BB962C8B-B14F-4D97-AF65-F5344CB8AC3E}">
        <p14:creationId xmlns:p14="http://schemas.microsoft.com/office/powerpoint/2010/main" val="18182977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3" tIns="46586" rIns="93173" bIns="46586"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3" tIns="46586" rIns="93173" bIns="46586" rtlCol="0"/>
          <a:lstStyle>
            <a:lvl1pPr algn="r" fontAlgn="auto">
              <a:spcBef>
                <a:spcPts val="0"/>
              </a:spcBef>
              <a:spcAft>
                <a:spcPts val="0"/>
              </a:spcAft>
              <a:defRPr sz="1200">
                <a:latin typeface="+mn-lt"/>
              </a:defRPr>
            </a:lvl1pPr>
          </a:lstStyle>
          <a:p>
            <a:pPr>
              <a:defRPr/>
            </a:pPr>
            <a:fld id="{26FDC17C-0D56-4482-9443-2D8CC5CC2415}" type="datetimeFigureOut">
              <a:rPr lang="en-US"/>
              <a:pPr>
                <a:defRPr/>
              </a:pPr>
              <a:t>2/5/2013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3" tIns="46586" rIns="93173" bIns="46586" rtlCol="0" anchor="ctr"/>
          <a:lstStyle/>
          <a:p>
            <a:pPr lvl="0"/>
            <a:endParaRPr lang="en-US" noProof="0" dirty="0" smtClean="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3" tIns="46586" rIns="93173" bIns="46586"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3" tIns="46586" rIns="93173" bIns="46586"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3" tIns="46586" rIns="93173" bIns="46586" rtlCol="0" anchor="b"/>
          <a:lstStyle>
            <a:lvl1pPr algn="r" fontAlgn="auto">
              <a:spcBef>
                <a:spcPts val="0"/>
              </a:spcBef>
              <a:spcAft>
                <a:spcPts val="0"/>
              </a:spcAft>
              <a:defRPr sz="1200">
                <a:latin typeface="+mn-lt"/>
              </a:defRPr>
            </a:lvl1pPr>
          </a:lstStyle>
          <a:p>
            <a:pPr>
              <a:defRPr/>
            </a:pPr>
            <a:fld id="{9DF23300-8950-4425-BBA7-C38DFFB40B03}" type="slidenum">
              <a:rPr lang="en-US"/>
              <a:pPr>
                <a:defRPr/>
              </a:pPr>
              <a:t>‹#›</a:t>
            </a:fld>
            <a:endParaRPr lang="en-US" dirty="0"/>
          </a:p>
        </p:txBody>
      </p:sp>
    </p:spTree>
    <p:extLst>
      <p:ext uri="{BB962C8B-B14F-4D97-AF65-F5344CB8AC3E}">
        <p14:creationId xmlns:p14="http://schemas.microsoft.com/office/powerpoint/2010/main" val="33464487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Introduction.  Throughout this course I would like us to maintain dialogue, please feel free to stop me to answer any questions that you may have.  </a:t>
            </a:r>
          </a:p>
        </p:txBody>
      </p:sp>
      <p:sp>
        <p:nvSpPr>
          <p:cNvPr id="348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D7C048-29A5-4AF2-AAE7-08D99993AF9D}"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TextEdi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Note: from Dr. Joe Ruzek, National PTSD Center: point is less the specific treatments than the fact that there ARE treatments available; takes courage to ask for help, seek treatment, etc. </a:t>
            </a:r>
          </a:p>
        </p:txBody>
      </p:sp>
      <p:sp>
        <p:nvSpPr>
          <p:cNvPr id="460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CD220CA-6DA3-412C-B8DF-32FDB2564E04}" type="slidenum">
              <a:rPr lang="en-US" smtClean="0"/>
              <a:pPr fontAlgn="base">
                <a:spcBef>
                  <a:spcPct val="0"/>
                </a:spcBef>
                <a:spcAft>
                  <a:spcPct val="0"/>
                </a:spcAft>
                <a:defRPr/>
              </a:pPr>
              <a:t>11</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noTextEdi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De-escalation Techniques: Reframe, Diffuse, Direct/Re-Direct, Calmness and Respect, Positive Reinforcement</a:t>
            </a:r>
          </a:p>
        </p:txBody>
      </p:sp>
      <p:sp>
        <p:nvSpPr>
          <p:cNvPr id="471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76D14A6-02E9-4B87-A8D7-E8A650FDC216}" type="slidenum">
              <a:rPr lang="en-US" smtClean="0"/>
              <a:pPr fontAlgn="base">
                <a:spcBef>
                  <a:spcPct val="0"/>
                </a:spcBef>
                <a:spcAft>
                  <a:spcPct val="0"/>
                </a:spcAft>
                <a:defRPr/>
              </a:pPr>
              <a:t>12</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C8B64D-0C34-4771-A350-E835EC7F4A41}" type="slidenum">
              <a:rPr lang="en-US" smtClean="0"/>
              <a:pPr fontAlgn="base">
                <a:spcBef>
                  <a:spcPct val="0"/>
                </a:spcBef>
                <a:spcAft>
                  <a:spcPct val="0"/>
                </a:spcAft>
                <a:defRPr/>
              </a:pPr>
              <a:t>13</a:t>
            </a:fld>
            <a:endParaRPr lang="en-US" smtClean="0"/>
          </a:p>
        </p:txBody>
      </p:sp>
      <p:sp>
        <p:nvSpPr>
          <p:cNvPr id="40962" name="Rectangle 2"/>
          <p:cNvSpPr>
            <a:spLocks noGrp="1" noRot="1" noChangeAspect="1" noChangeArrowheads="1" noTextEdit="1"/>
          </p:cNvSpPr>
          <p:nvPr>
            <p:ph type="sldImg"/>
          </p:nvPr>
        </p:nvSpPr>
        <p:spPr bwMode="auto">
          <a:xfrm>
            <a:off x="1182688" y="698500"/>
            <a:ext cx="4645025" cy="3484563"/>
          </a:xfrm>
          <a:noFill/>
          <a:ln>
            <a:solidFill>
              <a:srgbClr val="000000"/>
            </a:solidFill>
            <a:miter lim="800000"/>
            <a:headEnd/>
            <a:tailEnd/>
          </a:ln>
        </p:spPr>
      </p:sp>
      <p:sp>
        <p:nvSpPr>
          <p:cNvPr id="40963" name="Rectangle 3"/>
          <p:cNvSpPr>
            <a:spLocks noGrp="1" noChangeArrowheads="1"/>
          </p:cNvSpPr>
          <p:nvPr>
            <p:ph type="body" idx="1"/>
          </p:nvPr>
        </p:nvSpPr>
        <p:spPr bwMode="auto">
          <a:xfrm>
            <a:off x="701675" y="4416425"/>
            <a:ext cx="5607050" cy="4181475"/>
          </a:xfrm>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r>
              <a:rPr lang="en-US" b="1" smtClean="0"/>
              <a:t>National Vietnam Veterans Readjustment Survey (NVVRS)</a:t>
            </a:r>
            <a:r>
              <a:rPr lang="en-US" smtClean="0"/>
              <a:t> </a:t>
            </a:r>
          </a:p>
          <a:p>
            <a:pPr eaLnBrk="1" hangingPunct="1">
              <a:spcBef>
                <a:spcPct val="0"/>
              </a:spcBef>
            </a:pPr>
            <a:r>
              <a:rPr lang="en-US" smtClean="0"/>
              <a:t>Almost half of all male Vietnam theater veterans currently suffering from PTSD had been arrested or in jail at least once -34.2% more than once- and 11.5% had been convicted of a felony.</a:t>
            </a:r>
          </a:p>
          <a:p>
            <a:pPr eaLnBrk="1" hangingPunct="1">
              <a:spcBef>
                <a:spcPct val="0"/>
              </a:spcBef>
            </a:pPr>
            <a:endParaRPr lang="en-US" smtClean="0"/>
          </a:p>
          <a:p>
            <a:pPr eaLnBrk="1" hangingPunct="1">
              <a:spcBef>
                <a:spcPct val="0"/>
              </a:spcBef>
            </a:pPr>
            <a:r>
              <a:rPr lang="en-US" smtClean="0"/>
              <a:t>The estimated lifetime prevalence of PTSD among American Vietnam theater veterans is 30.9% for men and 26.9% for women. An additional 22.5% of men and 21.2% of women have had partial PTSD at some point in their lives. Thus, more than half of all male Vietnam veterans and almost half of all female Vietnam veterans -about 1,700,000 Vietnam veterans in all- have experienced "clinically serious stress reaction symptoms."</a:t>
            </a:r>
          </a:p>
          <a:p>
            <a:pPr eaLnBrk="1" hangingPunct="1">
              <a:spcBef>
                <a:spcPct val="0"/>
              </a:spcBef>
            </a:pPr>
            <a:r>
              <a:rPr lang="en-US" smtClean="0"/>
              <a:t>15.2% of all male Vietnam theater veterans (479,000 out of 3,140,000 men who served in Vietnam) and 8.1% of all female Vietnam theater veterans (610 out of 7,200 women who served in Vietnam) are currently diagnosed with PTSD ("Currently" means 1986-88 when the survey was conducted).</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noTextEdi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Note: Officers will be familiar with these concepts from previous trainings, so there is no need to go through each of them.  Instead, </a:t>
            </a:r>
            <a:r>
              <a:rPr lang="en-US" b="1" smtClean="0"/>
              <a:t>engage</a:t>
            </a:r>
            <a:r>
              <a:rPr lang="en-US" smtClean="0"/>
              <a:t> the officers by asking them for </a:t>
            </a:r>
            <a:r>
              <a:rPr lang="en-US" b="1" smtClean="0"/>
              <a:t>examples of intimidating behaviors</a:t>
            </a:r>
            <a:r>
              <a:rPr lang="en-US" smtClean="0"/>
              <a:t> they try to avoid, and useful alternatives.  For example, “Who can tell me about a time you intimidated someone without realizing it?  What could you have done differently?  How do you project authority and understanding at the same time?”</a:t>
            </a:r>
          </a:p>
        </p:txBody>
      </p:sp>
      <p:sp>
        <p:nvSpPr>
          <p:cNvPr id="491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FBFF54B-48B9-4D94-BAF3-FF0E234D8CCC}" type="slidenum">
              <a:rPr lang="en-US" smtClean="0"/>
              <a:pPr fontAlgn="base">
                <a:spcBef>
                  <a:spcPct val="0"/>
                </a:spcBef>
                <a:spcAft>
                  <a:spcPct val="0"/>
                </a:spcAft>
                <a:defRPr/>
              </a:pPr>
              <a:t>14</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noTextEdi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01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6E62C77-FF1A-4236-9B8D-5B3C3AFD77D0}" type="slidenum">
              <a:rPr lang="en-US" smtClean="0"/>
              <a:pPr fontAlgn="base">
                <a:spcBef>
                  <a:spcPct val="0"/>
                </a:spcBef>
                <a:spcAft>
                  <a:spcPct val="0"/>
                </a:spcAft>
                <a:defRPr/>
              </a:pPr>
              <a:t>15</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D85B84B-B156-4FA2-9662-573A6603E587}" type="slidenum">
              <a:rPr lang="en-US" smtClean="0"/>
              <a:pPr fontAlgn="base">
                <a:spcBef>
                  <a:spcPct val="0"/>
                </a:spcBef>
                <a:spcAft>
                  <a:spcPct val="0"/>
                </a:spcAft>
                <a:defRPr/>
              </a:pPr>
              <a:t>16</a:t>
            </a:fld>
            <a:endParaRPr lang="en-US" smtClean="0"/>
          </a:p>
        </p:txBody>
      </p:sp>
      <p:sp>
        <p:nvSpPr>
          <p:cNvPr id="4710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710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Traumatic brain injury (TBI) is a complex injury with a broad spectrum of symptoms and disabilities. </a:t>
            </a:r>
          </a:p>
          <a:p>
            <a:pPr eaLnBrk="1" hangingPunct="1">
              <a:spcBef>
                <a:spcPct val="0"/>
              </a:spcBef>
            </a:pPr>
            <a:r>
              <a:rPr lang="en-US" smtClean="0"/>
              <a:t>Demonstration of TBI: The skull is hard and inflexible while the brain is soft with the consistency of gelatin.  The brain is encased inside the skull.  During the movement of the skull through space (acceleration) and the rapid discontinuation of this action when the skull meets a stationary object (deceleration) causes the brain to move inside the skull.  The brain moves at a different rate than the skull because it is soft.  Different parts of the brain move at different speeds because of their relative lightness or heaviness.  The differential movement of the skull and the brain when the head is struck results in direct brain injury, due to diffuse axonal shearing, contusion and brain swelling.</a:t>
            </a:r>
          </a:p>
          <a:p>
            <a:pPr eaLnBrk="1" hangingPunct="1">
              <a:spcBef>
                <a:spcPct val="0"/>
              </a:spcBef>
            </a:pP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9A0B223-06AC-4887-ADFC-91789CECA609}" type="slidenum">
              <a:rPr lang="en-US" smtClean="0"/>
              <a:pPr fontAlgn="base">
                <a:spcBef>
                  <a:spcPct val="0"/>
                </a:spcBef>
                <a:spcAft>
                  <a:spcPct val="0"/>
                </a:spcAft>
                <a:defRPr/>
              </a:pPr>
              <a:t>17</a:t>
            </a:fld>
            <a:endParaRPr lang="en-US" smtClean="0"/>
          </a:p>
        </p:txBody>
      </p:sp>
      <p:sp>
        <p:nvSpPr>
          <p:cNvPr id="4915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ADD Jello visual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These are common symptoms to look for in those Veterans that have suffered or are suffering from TBI.</a:t>
            </a:r>
          </a:p>
        </p:txBody>
      </p:sp>
      <p:sp>
        <p:nvSpPr>
          <p:cNvPr id="532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322C93-4580-437A-A17C-CCA853326878}" type="slidenum">
              <a:rPr lang="en-US" smtClean="0"/>
              <a:pPr fontAlgn="base">
                <a:spcBef>
                  <a:spcPct val="0"/>
                </a:spcBef>
                <a:spcAft>
                  <a:spcPct val="0"/>
                </a:spcAft>
                <a:defRPr/>
              </a:pPr>
              <a:t>18</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21CC5AF-17C0-4948-9F58-D880106A0EBD}" type="slidenum">
              <a:rPr lang="en-US" smtClean="0"/>
              <a:pPr fontAlgn="base">
                <a:spcBef>
                  <a:spcPct val="0"/>
                </a:spcBef>
                <a:spcAft>
                  <a:spcPct val="0"/>
                </a:spcAft>
                <a:defRPr/>
              </a:pPr>
              <a:t>19</a:t>
            </a:fld>
            <a:endParaRPr lang="en-US" smtClean="0"/>
          </a:p>
        </p:txBody>
      </p:sp>
      <p:sp>
        <p:nvSpPr>
          <p:cNvPr id="5325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32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Let’s look closely at the PTSD and TBI, and how many of the symptoms of each overlap.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noTextEdi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53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C25D49F-6128-4A5D-914B-2AF630421337}" type="slidenum">
              <a:rPr lang="en-US" smtClean="0"/>
              <a:pPr fontAlgn="base">
                <a:spcBef>
                  <a:spcPct val="0"/>
                </a:spcBef>
                <a:spcAft>
                  <a:spcPct val="0"/>
                </a:spcAft>
                <a:defRPr/>
              </a:pPr>
              <a:t>20</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noTextEdi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Read insert</a:t>
            </a:r>
          </a:p>
        </p:txBody>
      </p:sp>
      <p:sp>
        <p:nvSpPr>
          <p:cNvPr id="378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DDA6B83-2724-41D9-B162-7AE7B220C857}"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noTextEdi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Here are some helpful hints when interacting with Veteran with TBI.</a:t>
            </a:r>
          </a:p>
        </p:txBody>
      </p:sp>
      <p:sp>
        <p:nvSpPr>
          <p:cNvPr id="563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587BAC1-30FF-4FB8-AD3E-E983F155ACB5}" type="slidenum">
              <a:rPr lang="en-US" smtClean="0"/>
              <a:pPr fontAlgn="base">
                <a:spcBef>
                  <a:spcPct val="0"/>
                </a:spcBef>
                <a:spcAft>
                  <a:spcPct val="0"/>
                </a:spcAft>
                <a:defRPr/>
              </a:pPr>
              <a:t>21</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noTextEdi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We have discussed and reviewed the PTSD/TBI.  Most importantly, these services to aid Veteran’s in their transition are located at your local VA Medical Center, in addition to some of these services.  </a:t>
            </a:r>
          </a:p>
        </p:txBody>
      </p:sp>
      <p:sp>
        <p:nvSpPr>
          <p:cNvPr id="573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B8D293F-E96C-4069-B0C6-23BFCBDA33E6}" type="slidenum">
              <a:rPr lang="en-US" smtClean="0"/>
              <a:pPr fontAlgn="base">
                <a:spcBef>
                  <a:spcPct val="0"/>
                </a:spcBef>
                <a:spcAft>
                  <a:spcPct val="0"/>
                </a:spcAft>
                <a:defRPr/>
              </a:pPr>
              <a:t>22</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noTextEdit="1"/>
          </p:cNvSpPr>
          <p:nvPr>
            <p:ph type="sldImg"/>
          </p:nvPr>
        </p:nvSpPr>
        <p:spPr bwMode="auto">
          <a:noFill/>
          <a:ln>
            <a:solidFill>
              <a:srgbClr val="000000"/>
            </a:solidFill>
            <a:miter lim="800000"/>
            <a:headEnd/>
            <a:tailEnd/>
          </a:ln>
        </p:spPr>
      </p:sp>
      <p:sp>
        <p:nvSpPr>
          <p:cNvPr id="614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Veterans can access services through the local VA medical center.  These are some services/programs that are available to Veterans through referral.   The Veteran must be eligible for VA Healthcare to receive these services.  Veterans can access VA Healthcare eligibility information through your local VA Medical Center (telephone number listed above), Veteran’s may also apply for VA Healthcare eligibility through local Veteran’s Service Office (located in Dept. of Social Services building).  If there is a Veteran that is experiencing a medical or mental health crisis, please access 911.  Often Veterans that are experiencing a mental health crisis are escorted to the VA-ED or nearest emergency room for services.  </a:t>
            </a:r>
          </a:p>
        </p:txBody>
      </p:sp>
      <p:sp>
        <p:nvSpPr>
          <p:cNvPr id="583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7144AC3-F2B2-4B39-BFD9-2AC218DB96CF}" type="slidenum">
              <a:rPr lang="en-US" smtClean="0"/>
              <a:pPr fontAlgn="base">
                <a:spcBef>
                  <a:spcPct val="0"/>
                </a:spcBef>
                <a:spcAft>
                  <a:spcPct val="0"/>
                </a:spcAft>
                <a:defRPr/>
              </a:pPr>
              <a:t>23</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noTextEdi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Here is a quick pocket reference developed, as a tool to assist any Veteran that may present with need for VA services and/or resources. </a:t>
            </a:r>
          </a:p>
        </p:txBody>
      </p:sp>
      <p:sp>
        <p:nvSpPr>
          <p:cNvPr id="593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F81888F-2990-4557-8AAE-E1E2F724D994}" type="slidenum">
              <a:rPr lang="en-US" smtClean="0"/>
              <a:pPr fontAlgn="base">
                <a:spcBef>
                  <a:spcPct val="0"/>
                </a:spcBef>
                <a:spcAft>
                  <a:spcPct val="0"/>
                </a:spcAft>
                <a:defRPr/>
              </a:pPr>
              <a:t>24</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noTextEdi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endParaRPr lang="en-US" smtClean="0"/>
          </a:p>
        </p:txBody>
      </p:sp>
      <p:sp>
        <p:nvSpPr>
          <p:cNvPr id="604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05A2DD0-9ECC-4591-A6E1-E0519317A122}" type="slidenum">
              <a:rPr lang="en-US" smtClean="0"/>
              <a:pPr fontAlgn="base">
                <a:spcBef>
                  <a:spcPct val="0"/>
                </a:spcBef>
                <a:spcAft>
                  <a:spcPct val="0"/>
                </a:spcAft>
                <a:defRPr/>
              </a:pPr>
              <a:t>25</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758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latin typeface="Arial" charset="0"/>
              </a:rPr>
              <a:t>As we wrap up today’s class. </a:t>
            </a:r>
            <a:r>
              <a:rPr lang="en-US" smtClean="0"/>
              <a:t>The purpose of the Veteran Justice Outreach Initiative (VJO) initiative is to avoid the unnecessary criminalization of mental illness and extended incarceration among Veterans by ensuring that eligible justice-involved Veterans have timely access to VHA mental health and substance abuse services when clinically indicated, and other VA services and benefits as appropriate.</a:t>
            </a:r>
          </a:p>
          <a:p>
            <a:pPr eaLnBrk="1" hangingPunct="1">
              <a:spcBef>
                <a:spcPct val="0"/>
              </a:spcBef>
            </a:pPr>
            <a:r>
              <a:rPr lang="en-US" smtClean="0"/>
              <a:t>VA is requiring justice-focused activity at the medical center level.  VA Medical Centers have been strongly encouraged to develop working relationships with the court system and local law enforcement and must now provide outreach to justice-involved Veterans in the communities they serve.</a:t>
            </a:r>
          </a:p>
          <a:p>
            <a:pPr eaLnBrk="1" hangingPunct="1">
              <a:spcBef>
                <a:spcPct val="0"/>
              </a:spcBef>
            </a:pPr>
            <a:r>
              <a:rPr lang="en-US" smtClean="0"/>
              <a:t>Each VA medical center has been asked to designate a facility-based Veterans’ Justice Outreach Specialist, responsible for direct outreach, assessment, and case management for justice-involved Veterans in local courts and jails, and liaison with local justice system partners.</a:t>
            </a:r>
          </a:p>
          <a:p>
            <a:pPr eaLnBrk="1" hangingPunct="1">
              <a:spcBef>
                <a:spcPct val="0"/>
              </a:spcBef>
            </a:pPr>
            <a:endParaRPr lang="en-US" smtClean="0"/>
          </a:p>
          <a:p>
            <a:pPr eaLnBrk="1" hangingPunct="1">
              <a:spcBef>
                <a:spcPct val="0"/>
              </a:spcBef>
            </a:pPr>
            <a:r>
              <a:rPr lang="en-US" smtClean="0"/>
              <a:t>Currently this position is vacant, I have been designated as the Acting VJO for this medical center until the position is filled.  </a:t>
            </a:r>
          </a:p>
          <a:p>
            <a:pPr eaLnBrk="1" hangingPunct="1">
              <a:spcBef>
                <a:spcPct val="0"/>
              </a:spcBef>
            </a:pPr>
            <a:endParaRPr lang="en-US" smtClean="0">
              <a:latin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963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Note: It’s important to emphasize that the only circumstance under which VA absolutely cannot treat a justice-involved Veteran is when he/she is CURRENTLY BEHIND BARS (and treatment is the responsibility of the jail/prison authorities).  Nothing else prevents an otherwise eligible Veteran from receiving VA treatment.  While a Veteran is incarcerated, VA can make contact, conduct an initial clinical assessment, and begin the treatment planning process for when the Veteran is released and can engage in VA care.   </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noTextEdit="1"/>
          </p:cNvSpPr>
          <p:nvPr>
            <p:ph type="sldImg"/>
          </p:nvPr>
        </p:nvSpPr>
        <p:spPr bwMode="auto">
          <a:noFill/>
          <a:ln>
            <a:solidFill>
              <a:srgbClr val="000000"/>
            </a:solidFill>
            <a:miter lim="800000"/>
            <a:headEnd/>
            <a:tailEnd/>
          </a:ln>
        </p:spPr>
      </p:sp>
      <p:sp>
        <p:nvSpPr>
          <p:cNvPr id="716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Thank you for your time, and allowing me this opportunity to provide this information to you to better serve our Veterans. </a:t>
            </a:r>
          </a:p>
        </p:txBody>
      </p:sp>
      <p:sp>
        <p:nvSpPr>
          <p:cNvPr id="634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B8F0AC3-AE58-4F5F-8B7F-743A0CC023A8}" type="slidenum">
              <a:rPr lang="en-US" smtClean="0"/>
              <a:pPr fontAlgn="base">
                <a:spcBef>
                  <a:spcPct val="0"/>
                </a:spcBef>
                <a:spcAft>
                  <a:spcPct val="0"/>
                </a:spcAft>
                <a:defRPr/>
              </a:pPr>
              <a:t>28</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89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11230CD-5292-4331-B600-CFF5BC736C47}" type="slidenum">
              <a:rPr lang="en-US" smtClean="0"/>
              <a:pPr fontAlgn="base">
                <a:spcBef>
                  <a:spcPct val="0"/>
                </a:spcBef>
                <a:spcAft>
                  <a:spcPct val="0"/>
                </a:spcAft>
                <a:defRPr/>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Each letter represents a different behavior that is GOOD “there” but can cause PROBLEMS “here.” A few examples follow.</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C143C9C-EA6D-4548-97F3-1EECC4545E88}" type="slidenum">
              <a:rPr lang="en-US" smtClean="0">
                <a:latin typeface="Times New Roman" pitchFamily="18" charset="0"/>
              </a:rPr>
              <a:pPr fontAlgn="base">
                <a:spcBef>
                  <a:spcPct val="0"/>
                </a:spcBef>
                <a:spcAft>
                  <a:spcPct val="0"/>
                </a:spcAft>
              </a:pPr>
              <a:t>4</a:t>
            </a:fld>
            <a:endParaRPr 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FD3588C-8B5A-48F6-AB8F-8AFF0BCB3B8C}" type="slidenum">
              <a:rPr lang="en-US" smtClean="0"/>
              <a:pPr fontAlgn="base">
                <a:spcBef>
                  <a:spcPct val="0"/>
                </a:spcBef>
                <a:spcAft>
                  <a:spcPct val="0"/>
                </a:spcAft>
                <a:defRPr/>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Note: Be careful to avoid telling officers how to do their jobs.  Keep in mind that there is a tension here: police officers consistently say that they want more training/information about mental health issues, but can be dismissive of clinicians who, in the officers’ view, presume to tell them the best way to do police work.  Remember that officers undergo extensive skills training, and many will have years of policing experience.  </a:t>
            </a:r>
          </a:p>
        </p:txBody>
      </p:sp>
      <p:sp>
        <p:nvSpPr>
          <p:cNvPr id="419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4A3DAFF-8311-4991-999C-1B502FAC4AB0}"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Note: the ED procedure described above was the result of collaboration/negotiation with ED staff.  You should edit this text to reflect the process you work out with ED and other VAMC staff, as well as community partners, if appropriate (at some facilities, the best options </a:t>
            </a:r>
          </a:p>
          <a:p>
            <a:pPr eaLnBrk="1" hangingPunct="1">
              <a:spcBef>
                <a:spcPct val="0"/>
              </a:spcBef>
            </a:pPr>
            <a:endParaRPr lang="en-US" smtClean="0"/>
          </a:p>
          <a:p>
            <a:pPr eaLnBrk="1" hangingPunct="1">
              <a:spcBef>
                <a:spcPct val="0"/>
              </a:spcBef>
            </a:pPr>
            <a:r>
              <a:rPr lang="en-US" smtClean="0"/>
              <a:t>Helpful Language: Validating the Veteran’s feelings.</a:t>
            </a:r>
          </a:p>
        </p:txBody>
      </p:sp>
      <p:sp>
        <p:nvSpPr>
          <p:cNvPr id="430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7BF6521-849A-40E6-A0CE-5A4FFC511B9D}" type="slidenum">
              <a:rPr lang="en-US" smtClean="0"/>
              <a:pPr fontAlgn="base">
                <a:spcBef>
                  <a:spcPct val="0"/>
                </a:spcBef>
                <a:spcAft>
                  <a:spcPct val="0"/>
                </a:spcAft>
                <a:defRPr/>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endParaRPr lang="en-US" smtClean="0"/>
          </a:p>
        </p:txBody>
      </p:sp>
      <p:sp>
        <p:nvSpPr>
          <p:cNvPr id="440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C44FEED-9162-44C5-9468-09D6B67023E6}" type="slidenum">
              <a:rPr lang="en-US" smtClean="0"/>
              <a:pPr fontAlgn="base">
                <a:spcBef>
                  <a:spcPct val="0"/>
                </a:spcBef>
                <a:spcAft>
                  <a:spcPct val="0"/>
                </a:spcAft>
                <a:defRPr/>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noTextEdi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Soldiers returning from Iraq: </a:t>
            </a:r>
          </a:p>
          <a:p>
            <a:pPr eaLnBrk="1" hangingPunct="1">
              <a:spcBef>
                <a:spcPct val="0"/>
              </a:spcBef>
            </a:pPr>
            <a:r>
              <a:rPr lang="en-US" smtClean="0"/>
              <a:t>95% observed dead bodies or human remains</a:t>
            </a:r>
          </a:p>
          <a:p>
            <a:pPr eaLnBrk="1" hangingPunct="1">
              <a:spcBef>
                <a:spcPct val="0"/>
              </a:spcBef>
            </a:pPr>
            <a:r>
              <a:rPr lang="en-US" smtClean="0"/>
              <a:t>93% were shot at, or received small arms fire</a:t>
            </a:r>
          </a:p>
          <a:p>
            <a:pPr eaLnBrk="1" hangingPunct="1">
              <a:spcBef>
                <a:spcPct val="0"/>
              </a:spcBef>
            </a:pPr>
            <a:r>
              <a:rPr lang="en-US" smtClean="0"/>
              <a:t>89% were attacked or ambushed</a:t>
            </a:r>
          </a:p>
          <a:p>
            <a:pPr eaLnBrk="1" hangingPunct="1">
              <a:spcBef>
                <a:spcPct val="0"/>
              </a:spcBef>
            </a:pPr>
            <a:r>
              <a:rPr lang="en-US" smtClean="0"/>
              <a:t>65% observed injured or dead Americans</a:t>
            </a:r>
          </a:p>
          <a:p>
            <a:pPr eaLnBrk="1" hangingPunct="1">
              <a:spcBef>
                <a:spcPct val="0"/>
              </a:spcBef>
            </a:pPr>
            <a:r>
              <a:rPr lang="en-US" smtClean="0"/>
              <a:t>48% were responsible for the death of an enemy combatant</a:t>
            </a:r>
          </a:p>
          <a:p>
            <a:pPr eaLnBrk="1" hangingPunct="1">
              <a:spcBef>
                <a:spcPct val="0"/>
              </a:spcBef>
            </a:pPr>
            <a:endParaRPr lang="en-US" smtClean="0"/>
          </a:p>
        </p:txBody>
      </p:sp>
      <p:sp>
        <p:nvSpPr>
          <p:cNvPr id="450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4A9B76A-854A-471C-A58C-61EF4280CC8B}" type="slidenum">
              <a:rPr lang="en-US" smtClean="0"/>
              <a:pPr fontAlgn="base">
                <a:spcBef>
                  <a:spcPct val="0"/>
                </a:spcBef>
                <a:spcAft>
                  <a:spcPct val="0"/>
                </a:spcAft>
                <a:defRPr/>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B10BB96-BD3F-4CE5-96CE-82ABA8EC53DF}" type="datetime1">
              <a:rPr lang="en-US"/>
              <a:pPr>
                <a:defRPr/>
              </a:pPr>
              <a:t>2/5/2013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169E839-8750-4784-9FBE-92785F63D9D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F640BAD-3C16-481B-845B-9E50D5F8B637}" type="datetime1">
              <a:rPr lang="en-US"/>
              <a:pPr>
                <a:defRPr/>
              </a:pPr>
              <a:t>2/5/2013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CAF0C4C-7345-4119-98EC-B05079F3861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B0FE772-BC1C-4BCD-90FA-F1AAAEEBE2AD}" type="datetime1">
              <a:rPr lang="en-US"/>
              <a:pPr>
                <a:defRPr/>
              </a:pPr>
              <a:t>2/5/2013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957497-CFBE-4DF6-824E-CD8B752B8579}"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66738" y="304800"/>
            <a:ext cx="8008937"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609600" y="6245225"/>
            <a:ext cx="1981200" cy="476250"/>
          </a:xfrm>
        </p:spPr>
        <p:txBody>
          <a:bodyPr/>
          <a:lstStyle>
            <a:lvl1pPr>
              <a:defRPr>
                <a:latin typeface="Arial" pitchFamily="34" charset="0"/>
              </a:defRPr>
            </a:lvl1pPr>
          </a:lstStyle>
          <a:p>
            <a:pPr>
              <a:defRPr/>
            </a:pPr>
            <a:fld id="{2C676BD4-7A43-40B4-B314-416E8FD8F485}" type="datetime1">
              <a:rPr lang="en-US"/>
              <a:pPr>
                <a:defRPr/>
              </a:pPr>
              <a:t>2/5/2013</a:t>
            </a:fld>
            <a:endParaRPr lang="en-US" dirty="0"/>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6553200" y="6245225"/>
            <a:ext cx="1981200" cy="476250"/>
          </a:xfrm>
        </p:spPr>
        <p:txBody>
          <a:bodyPr/>
          <a:lstStyle>
            <a:lvl1pPr>
              <a:defRPr/>
            </a:lvl1pPr>
          </a:lstStyle>
          <a:p>
            <a:pPr>
              <a:defRPr/>
            </a:pPr>
            <a:fld id="{C18450C3-6254-4660-878E-C7E23654014E}"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EAA960D-15AE-4526-8959-2F47D1105F6B}" type="datetime1">
              <a:rPr lang="en-US"/>
              <a:pPr>
                <a:defRPr/>
              </a:pPr>
              <a:t>2/5/2013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DD411DE-04DE-4D3E-917E-A17422B47ED3}"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9AE57FA-C741-4DC1-A6BF-2C829913AA33}" type="datetime1">
              <a:rPr lang="en-US"/>
              <a:pPr>
                <a:defRPr/>
              </a:pPr>
              <a:t>2/5/2013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C91B2B-0B8F-42C4-A9A6-A695886033B7}"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7F7DDF2-FA85-43A6-86AC-3324423DE40F}" type="datetime1">
              <a:rPr lang="en-US"/>
              <a:pPr>
                <a:defRPr/>
              </a:pPr>
              <a:t>2/5/2013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0B11752-25FD-454E-B691-0C3571BDA76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996F425-C5A6-4F11-A74C-2E4EDADFE596}" type="datetime1">
              <a:rPr lang="en-US"/>
              <a:pPr>
                <a:defRPr/>
              </a:pPr>
              <a:t>2/5/2013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A7641AC-0160-4E57-958D-DECD1408208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9B3684B-87D1-4CF4-92E4-6325E9B1CECB}" type="datetime1">
              <a:rPr lang="en-US"/>
              <a:pPr>
                <a:defRPr/>
              </a:pPr>
              <a:t>2/5/2013</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9B186A6-B678-4C68-AA3B-59DFCEC7011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7CA8BD1-BB37-4279-963B-D98EEA3CA6CF}" type="datetime1">
              <a:rPr lang="en-US"/>
              <a:pPr>
                <a:defRPr/>
              </a:pPr>
              <a:t>2/5/2013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722147D-1079-4E54-9D9D-9DE2CEC24562}"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70B1903-C517-46AF-8E3F-1CA9EE13870E}" type="datetime1">
              <a:rPr lang="en-US"/>
              <a:pPr>
                <a:defRPr/>
              </a:pPr>
              <a:t>2/5/2013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A90329D-50E0-46EA-B012-383767B1155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B7C00AF-974C-4816-A3BF-F42AC9F09494}" type="datetime1">
              <a:rPr lang="en-US"/>
              <a:pPr>
                <a:defRPr/>
              </a:pPr>
              <a:t>2/5/2013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43CA43A-D0FC-4B3C-8669-B95B8304C732}"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50571399-6A94-402B-AB3F-6FC8EB689B20}" type="datetime1">
              <a:rPr lang="en-US"/>
              <a:pPr>
                <a:defRPr/>
              </a:pPr>
              <a:t>2/5/2013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46277AA-8675-420D-9215-D9EF8E1BA31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61"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en.wikipedia.org/wiki/File:US-DeptOfVeteransAffairs-Seal.svg"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hyperlink" Target="http://www1.va.gov/vhapublications/ViewPublication.asp?pub_ID=1762" TargetMode="Externa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File:US-DeptOfVeteransAffairs-Seal.sv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ctrTitle"/>
          </p:nvPr>
        </p:nvSpPr>
        <p:spPr>
          <a:xfrm>
            <a:off x="685800" y="2590800"/>
            <a:ext cx="7772400" cy="1295400"/>
          </a:xfrm>
        </p:spPr>
        <p:txBody>
          <a:bodyPr/>
          <a:lstStyle/>
          <a:p>
            <a:pPr eaLnBrk="1" hangingPunct="1"/>
            <a:r>
              <a:rPr lang="en-US" sz="4800" smtClean="0">
                <a:solidFill>
                  <a:schemeClr val="accent1"/>
                </a:solidFill>
                <a:latin typeface="Times New Roman" pitchFamily="18" charset="0"/>
                <a:cs typeface="Times New Roman" pitchFamily="18" charset="0"/>
              </a:rPr>
              <a:t>Crisis Intervention Training:</a:t>
            </a:r>
            <a:br>
              <a:rPr lang="en-US" sz="4800" smtClean="0">
                <a:solidFill>
                  <a:schemeClr val="accent1"/>
                </a:solidFill>
                <a:latin typeface="Times New Roman" pitchFamily="18" charset="0"/>
                <a:cs typeface="Times New Roman" pitchFamily="18" charset="0"/>
              </a:rPr>
            </a:br>
            <a:r>
              <a:rPr lang="en-US" sz="4800" smtClean="0">
                <a:solidFill>
                  <a:schemeClr val="accent1"/>
                </a:solidFill>
                <a:latin typeface="Times New Roman" pitchFamily="18" charset="0"/>
                <a:cs typeface="Times New Roman" pitchFamily="18" charset="0"/>
              </a:rPr>
              <a:t>Veterans Readjustment</a:t>
            </a:r>
          </a:p>
        </p:txBody>
      </p:sp>
      <p:sp>
        <p:nvSpPr>
          <p:cNvPr id="3" name="Subtitle 2"/>
          <p:cNvSpPr>
            <a:spLocks noGrp="1"/>
          </p:cNvSpPr>
          <p:nvPr>
            <p:ph type="subTitle" idx="1"/>
          </p:nvPr>
        </p:nvSpPr>
        <p:spPr>
          <a:xfrm>
            <a:off x="1371600" y="4724400"/>
            <a:ext cx="6400800" cy="1676400"/>
          </a:xfrm>
        </p:spPr>
        <p:txBody>
          <a:bodyPr rtlCol="0">
            <a:normAutofit fontScale="77500" lnSpcReduction="20000"/>
          </a:bodyPr>
          <a:lstStyle/>
          <a:p>
            <a:pPr eaLnBrk="1" fontAlgn="auto" hangingPunct="1">
              <a:spcAft>
                <a:spcPts val="0"/>
              </a:spcAft>
              <a:buFont typeface="Arial" pitchFamily="34" charset="0"/>
              <a:buNone/>
              <a:defRPr/>
            </a:pPr>
            <a:r>
              <a:rPr lang="en-US" dirty="0" smtClean="0"/>
              <a:t>Instructor:</a:t>
            </a:r>
          </a:p>
          <a:p>
            <a:pPr eaLnBrk="1" fontAlgn="auto" hangingPunct="1">
              <a:spcAft>
                <a:spcPts val="0"/>
              </a:spcAft>
              <a:buFont typeface="Arial" pitchFamily="34" charset="0"/>
              <a:buNone/>
              <a:defRPr/>
            </a:pPr>
            <a:r>
              <a:rPr lang="en-US" dirty="0" smtClean="0"/>
              <a:t>Curtis W. Morrow, MSW, LCSW</a:t>
            </a:r>
          </a:p>
          <a:p>
            <a:pPr eaLnBrk="1" fontAlgn="auto" hangingPunct="1">
              <a:spcAft>
                <a:spcPts val="0"/>
              </a:spcAft>
              <a:buFont typeface="Arial" pitchFamily="34" charset="0"/>
              <a:buNone/>
              <a:defRPr/>
            </a:pPr>
            <a:r>
              <a:rPr lang="en-US" dirty="0" smtClean="0"/>
              <a:t>Department of Veterans Affairs Medical Center </a:t>
            </a:r>
          </a:p>
          <a:p>
            <a:pPr eaLnBrk="1" fontAlgn="auto" hangingPunct="1">
              <a:spcAft>
                <a:spcPts val="0"/>
              </a:spcAft>
              <a:buFont typeface="Arial" pitchFamily="34" charset="0"/>
              <a:buNone/>
              <a:defRPr/>
            </a:pPr>
            <a:r>
              <a:rPr lang="en-US" dirty="0" smtClean="0"/>
              <a:t>Healthcare for Homeless Veterans Program</a:t>
            </a:r>
          </a:p>
          <a:p>
            <a:pPr eaLnBrk="1" fontAlgn="auto" hangingPunct="1">
              <a:spcAft>
                <a:spcPts val="0"/>
              </a:spcAft>
              <a:buFont typeface="Arial" pitchFamily="34" charset="0"/>
              <a:buNone/>
              <a:defRPr/>
            </a:pPr>
            <a:endParaRPr lang="en-US" dirty="0" smtClean="0"/>
          </a:p>
        </p:txBody>
      </p:sp>
      <p:pic>
        <p:nvPicPr>
          <p:cNvPr id="16387"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81000" y="228600"/>
            <a:ext cx="2286000" cy="2095500"/>
          </a:xfrm>
          <a:prstGeom prst="rect">
            <a:avLst/>
          </a:prstGeom>
          <a:noFill/>
          <a:ln w="9525">
            <a:noFill/>
            <a:miter lim="800000"/>
            <a:headEnd/>
            <a:tailEnd/>
          </a:ln>
        </p:spPr>
      </p:pic>
      <p:pic>
        <p:nvPicPr>
          <p:cNvPr id="16388"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6781800" y="304800"/>
            <a:ext cx="2095500" cy="2095500"/>
          </a:xfrm>
          <a:prstGeom prst="rect">
            <a:avLst/>
          </a:prstGeom>
          <a:noFill/>
          <a:ln w="9525">
            <a:noFill/>
            <a:miter lim="800000"/>
            <a:headEnd/>
            <a:tailEnd/>
          </a:ln>
        </p:spPr>
      </p:pic>
      <p:sp>
        <p:nvSpPr>
          <p:cNvPr id="13" name="Slide Number Placeholder 12"/>
          <p:cNvSpPr>
            <a:spLocks noGrp="1"/>
          </p:cNvSpPr>
          <p:nvPr>
            <p:ph type="sldNum" sz="quarter" idx="12"/>
          </p:nvPr>
        </p:nvSpPr>
        <p:spPr/>
        <p:txBody>
          <a:bodyPr/>
          <a:lstStyle/>
          <a:p>
            <a:pPr>
              <a:defRPr/>
            </a:pPr>
            <a:fld id="{9512CDA4-3391-40E8-9299-D4677BC07ACA}" type="slidenum">
              <a:rPr lang="en-US"/>
              <a:pPr>
                <a:defRPr/>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57200" y="2133600"/>
          <a:ext cx="8229600" cy="3733800"/>
        </p:xfrm>
        <a:graphic>
          <a:graphicData uri="http://schemas.openxmlformats.org/drawingml/2006/table">
            <a:tbl>
              <a:tblPr/>
              <a:tblGrid>
                <a:gridCol w="1322614"/>
                <a:gridCol w="1249136"/>
                <a:gridCol w="2057400"/>
                <a:gridCol w="2130879"/>
                <a:gridCol w="1469571"/>
              </a:tblGrid>
              <a:tr h="1007764">
                <a:tc gridSpan="5">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rPr>
                        <a:t>PTSD in OIF/OEF soldiers at return from deployment and 3- to 6-month follow-up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27295">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200" b="0" i="0" u="none" strike="noStrike" cap="none" normalizeH="0" baseline="0" dirty="0" smtClean="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rPr>
                        <a:t>Initial PTSD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rPr>
                        <a:t>Initial PTSD w/no PTSD at follow-up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rPr>
                        <a:t>No initial PTSD w/PTSD at follow-up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rPr>
                        <a:t>PTSD at follow-up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7177">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rPr>
                        <a:t>Active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rPr>
                        <a:t>11.8%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rPr>
                        <a:t>59.2%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rPr>
                        <a:t>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1" u="none" strike="noStrike" cap="none" normalizeH="0" baseline="0" dirty="0" smtClean="0">
                          <a:ln>
                            <a:noFill/>
                          </a:ln>
                          <a:solidFill>
                            <a:schemeClr val="tx1"/>
                          </a:solidFill>
                          <a:effectLst/>
                          <a:latin typeface="+mn-lt"/>
                        </a:rPr>
                        <a:t>16.7%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31564">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rPr>
                        <a:t>Guard/</a:t>
                      </a: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rPr>
                        <a:t>Reserve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rPr>
                        <a:t>16.7%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rPr>
                        <a:t>49.4%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dirty="0" smtClean="0">
                          <a:ln>
                            <a:noFill/>
                          </a:ln>
                          <a:solidFill>
                            <a:schemeClr val="tx1"/>
                          </a:solidFill>
                          <a:effectLst/>
                          <a:latin typeface="+mn-lt"/>
                        </a:rPr>
                        <a:t>11.6%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1" u="none" strike="noStrike" cap="none" normalizeH="0" baseline="0" dirty="0" smtClean="0">
                          <a:ln>
                            <a:noFill/>
                          </a:ln>
                          <a:solidFill>
                            <a:schemeClr val="tx1"/>
                          </a:solidFill>
                          <a:effectLst/>
                          <a:latin typeface="+mn-lt"/>
                        </a:rPr>
                        <a:t>24.5%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4845" name="Rectangle 5"/>
          <p:cNvSpPr>
            <a:spLocks noChangeArrowheads="1"/>
          </p:cNvSpPr>
          <p:nvPr/>
        </p:nvSpPr>
        <p:spPr bwMode="auto">
          <a:xfrm>
            <a:off x="5257800" y="6324600"/>
            <a:ext cx="3733800" cy="369888"/>
          </a:xfrm>
          <a:prstGeom prst="rect">
            <a:avLst/>
          </a:prstGeom>
          <a:noFill/>
          <a:ln w="9525">
            <a:noFill/>
            <a:miter lim="800000"/>
            <a:headEnd/>
            <a:tailEnd/>
          </a:ln>
        </p:spPr>
        <p:txBody>
          <a:bodyPr>
            <a:spAutoFit/>
          </a:bodyPr>
          <a:lstStyle/>
          <a:p>
            <a:pPr>
              <a:spcBef>
                <a:spcPct val="50000"/>
              </a:spcBef>
            </a:pPr>
            <a:r>
              <a:rPr lang="en-US">
                <a:latin typeface="Calibri" pitchFamily="34" charset="0"/>
              </a:rPr>
              <a:t> </a:t>
            </a:r>
            <a:r>
              <a:rPr lang="en-US" sz="1000">
                <a:latin typeface="Calibri" pitchFamily="34" charset="0"/>
              </a:rPr>
              <a:t>Slide Courtesy of Paula Schnurr, PhD, VA National Center for PTSD</a:t>
            </a:r>
          </a:p>
        </p:txBody>
      </p:sp>
      <p:sp>
        <p:nvSpPr>
          <p:cNvPr id="34846" name="Rectangle 6"/>
          <p:cNvSpPr>
            <a:spLocks noChangeArrowheads="1"/>
          </p:cNvSpPr>
          <p:nvPr/>
        </p:nvSpPr>
        <p:spPr bwMode="auto">
          <a:xfrm>
            <a:off x="228600" y="6324600"/>
            <a:ext cx="1536700" cy="246063"/>
          </a:xfrm>
          <a:prstGeom prst="rect">
            <a:avLst/>
          </a:prstGeom>
          <a:noFill/>
          <a:ln w="9525">
            <a:noFill/>
            <a:miter lim="800000"/>
            <a:headEnd/>
            <a:tailEnd/>
          </a:ln>
        </p:spPr>
        <p:txBody>
          <a:bodyPr wrap="none">
            <a:spAutoFit/>
          </a:bodyPr>
          <a:lstStyle/>
          <a:p>
            <a:r>
              <a:rPr lang="en-US" sz="1000">
                <a:latin typeface="Calibri" pitchFamily="34" charset="0"/>
                <a:ea typeface="MS PGothic"/>
                <a:cs typeface="MS PGothic"/>
              </a:rPr>
              <a:t>Milliken et al., JAMA 2007</a:t>
            </a:r>
          </a:p>
        </p:txBody>
      </p:sp>
      <p:sp>
        <p:nvSpPr>
          <p:cNvPr id="34847" name="Rectangle 9"/>
          <p:cNvSpPr>
            <a:spLocks noChangeArrowheads="1"/>
          </p:cNvSpPr>
          <p:nvPr/>
        </p:nvSpPr>
        <p:spPr bwMode="auto">
          <a:xfrm>
            <a:off x="3810000" y="6400800"/>
            <a:ext cx="533400" cy="369888"/>
          </a:xfrm>
          <a:prstGeom prst="rect">
            <a:avLst/>
          </a:prstGeom>
          <a:noFill/>
          <a:ln w="9525">
            <a:noFill/>
            <a:miter lim="800000"/>
            <a:headEnd/>
            <a:tailEnd/>
          </a:ln>
        </p:spPr>
        <p:txBody>
          <a:bodyPr>
            <a:spAutoFit/>
          </a:bodyPr>
          <a:lstStyle/>
          <a:p>
            <a:r>
              <a:rPr lang="en-US">
                <a:solidFill>
                  <a:srgbClr val="000000"/>
                </a:solidFill>
              </a:rPr>
              <a:t> </a:t>
            </a:r>
            <a:endParaRPr lang="en-US">
              <a:latin typeface="Calibri" pitchFamily="34" charset="0"/>
            </a:endParaRPr>
          </a:p>
        </p:txBody>
      </p:sp>
      <p:sp>
        <p:nvSpPr>
          <p:cNvPr id="34848" name="Rectangle 11"/>
          <p:cNvSpPr>
            <a:spLocks noChangeArrowheads="1"/>
          </p:cNvSpPr>
          <p:nvPr/>
        </p:nvSpPr>
        <p:spPr bwMode="auto">
          <a:xfrm>
            <a:off x="3886200" y="6324600"/>
            <a:ext cx="354013" cy="276225"/>
          </a:xfrm>
          <a:prstGeom prst="rect">
            <a:avLst/>
          </a:prstGeom>
          <a:noFill/>
          <a:ln w="9525">
            <a:noFill/>
            <a:miter lim="800000"/>
            <a:headEnd/>
            <a:tailEnd/>
          </a:ln>
        </p:spPr>
        <p:txBody>
          <a:bodyPr wrap="none">
            <a:spAutoFit/>
          </a:bodyPr>
          <a:lstStyle/>
          <a:p>
            <a:fld id="{91B4A8FD-73DB-46D0-8070-4C030A93EE9A}" type="slidenum">
              <a:rPr lang="en-US" sz="1200">
                <a:solidFill>
                  <a:srgbClr val="000000"/>
                </a:solidFill>
              </a:rPr>
              <a:pPr/>
              <a:t>10</a:t>
            </a:fld>
            <a:endParaRPr lang="en-US" sz="1200">
              <a:latin typeface="Calibri" pitchFamily="34" charset="0"/>
            </a:endParaRPr>
          </a:p>
        </p:txBody>
      </p:sp>
      <p:sp>
        <p:nvSpPr>
          <p:cNvPr id="34849" name="TextBox 12"/>
          <p:cNvSpPr txBox="1">
            <a:spLocks noChangeArrowheads="1"/>
          </p:cNvSpPr>
          <p:nvPr/>
        </p:nvSpPr>
        <p:spPr bwMode="auto">
          <a:xfrm>
            <a:off x="2514600" y="381000"/>
            <a:ext cx="6172200" cy="1200150"/>
          </a:xfrm>
          <a:prstGeom prst="rect">
            <a:avLst/>
          </a:prstGeom>
          <a:noFill/>
          <a:ln w="9525">
            <a:noFill/>
            <a:miter lim="800000"/>
            <a:headEnd/>
            <a:tailEnd/>
          </a:ln>
        </p:spPr>
        <p:txBody>
          <a:bodyPr>
            <a:spAutoFit/>
          </a:bodyPr>
          <a:lstStyle/>
          <a:p>
            <a:r>
              <a:rPr lang="en-US" sz="2800">
                <a:latin typeface="Albertus Extra Bold"/>
              </a:rPr>
              <a:t>   </a:t>
            </a:r>
            <a:r>
              <a:rPr lang="en-US" sz="3600">
                <a:latin typeface="Albertus Extra Bold"/>
              </a:rPr>
              <a:t>PTSD and OEF/OIF 			Veterans</a:t>
            </a:r>
          </a:p>
        </p:txBody>
      </p:sp>
      <p:pic>
        <p:nvPicPr>
          <p:cNvPr id="34850" name="Picture 14" descr="http://upload.wikimedia.org/wikipedia/commons/thumb/1/1e/US-DeptOfVeteransAffairs-Seal.svg/220px-US-DeptOfVeteransAffairs-Seal.svg.png">
            <a:hlinkClick r:id="rId2"/>
          </p:cNvPr>
          <p:cNvPicPr>
            <a:picLocks noChangeAspect="1" noChangeArrowheads="1"/>
          </p:cNvPicPr>
          <p:nvPr/>
        </p:nvPicPr>
        <p:blipFill>
          <a:blip r:embed="rId3"/>
          <a:srcRect/>
          <a:stretch>
            <a:fillRect/>
          </a:stretch>
        </p:blipFill>
        <p:spPr bwMode="auto">
          <a:xfrm>
            <a:off x="304800" y="228600"/>
            <a:ext cx="2133600" cy="1828800"/>
          </a:xfrm>
          <a:prstGeom prst="rect">
            <a:avLst/>
          </a:prstGeom>
          <a:noFill/>
          <a:ln w="9525">
            <a:noFill/>
            <a:miter lim="800000"/>
            <a:headEnd/>
            <a:tailEnd/>
          </a:ln>
        </p:spPr>
      </p:pic>
      <p:sp>
        <p:nvSpPr>
          <p:cNvPr id="34851" name="TextBox 14"/>
          <p:cNvSpPr txBox="1">
            <a:spLocks noChangeArrowheads="1"/>
          </p:cNvSpPr>
          <p:nvPr/>
        </p:nvSpPr>
        <p:spPr bwMode="auto">
          <a:xfrm>
            <a:off x="4572000" y="1524000"/>
            <a:ext cx="184150" cy="369888"/>
          </a:xfrm>
          <a:prstGeom prst="rect">
            <a:avLst/>
          </a:prstGeom>
          <a:noFill/>
          <a:ln w="9525">
            <a:noFill/>
            <a:miter lim="800000"/>
            <a:headEnd/>
            <a:tailEnd/>
          </a:ln>
        </p:spPr>
        <p:txBody>
          <a:bodyPr wrap="none">
            <a:spAutoFit/>
          </a:bodyPr>
          <a:lstStyle/>
          <a:p>
            <a:endParaRPr lang="en-US">
              <a:latin typeface="Calibri" pitchFamily="34" charset="0"/>
            </a:endParaRPr>
          </a:p>
        </p:txBody>
      </p:sp>
      <p:sp>
        <p:nvSpPr>
          <p:cNvPr id="16" name="Slide Number Placeholder 15"/>
          <p:cNvSpPr>
            <a:spLocks noGrp="1"/>
          </p:cNvSpPr>
          <p:nvPr>
            <p:ph type="sldNum" sz="quarter" idx="12"/>
          </p:nvPr>
        </p:nvSpPr>
        <p:spPr/>
        <p:txBody>
          <a:bodyPr/>
          <a:lstStyle/>
          <a:p>
            <a:pPr>
              <a:defRPr/>
            </a:pPr>
            <a:fld id="{C81637F2-E22A-4D24-8764-59413896508D}" type="slidenum">
              <a:rPr lang="en-US"/>
              <a:pPr>
                <a:defRPr/>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a:xfrm>
            <a:off x="1981200" y="274638"/>
            <a:ext cx="6705600" cy="1143000"/>
          </a:xfrm>
        </p:spPr>
        <p:txBody>
          <a:bodyPr/>
          <a:lstStyle/>
          <a:p>
            <a:pPr eaLnBrk="1" hangingPunct="1"/>
            <a:r>
              <a:rPr lang="en-US" sz="3600" smtClean="0">
                <a:latin typeface="Albertus Extra Bold"/>
              </a:rPr>
              <a:t>There Are Effective Treatments for PTSD</a:t>
            </a:r>
          </a:p>
        </p:txBody>
      </p:sp>
      <p:sp>
        <p:nvSpPr>
          <p:cNvPr id="35842" name="Content Placeholder 2"/>
          <p:cNvSpPr>
            <a:spLocks noGrp="1"/>
          </p:cNvSpPr>
          <p:nvPr>
            <p:ph idx="1"/>
          </p:nvPr>
        </p:nvSpPr>
        <p:spPr>
          <a:xfrm>
            <a:off x="457200" y="2057400"/>
            <a:ext cx="8229600" cy="4419600"/>
          </a:xfrm>
        </p:spPr>
        <p:txBody>
          <a:bodyPr/>
          <a:lstStyle/>
          <a:p>
            <a:pPr eaLnBrk="1" hangingPunct="1"/>
            <a:r>
              <a:rPr lang="en-US" sz="1600" smtClean="0">
                <a:latin typeface="Times New Roman" pitchFamily="18" charset="0"/>
                <a:cs typeface="Times New Roman" pitchFamily="18" charset="0"/>
              </a:rPr>
              <a:t>Many Veterans with PTSD are reluctant to seek help because:</a:t>
            </a:r>
          </a:p>
          <a:p>
            <a:pPr lvl="1" eaLnBrk="1" hangingPunct="1"/>
            <a:r>
              <a:rPr lang="en-US" sz="1600" smtClean="0">
                <a:latin typeface="Times New Roman" pitchFamily="18" charset="0"/>
                <a:cs typeface="Times New Roman" pitchFamily="18" charset="0"/>
              </a:rPr>
              <a:t>They don’t think treatment will help</a:t>
            </a:r>
          </a:p>
          <a:p>
            <a:pPr lvl="1" eaLnBrk="1" hangingPunct="1"/>
            <a:r>
              <a:rPr lang="en-US" sz="1600" smtClean="0">
                <a:latin typeface="Times New Roman" pitchFamily="18" charset="0"/>
                <a:cs typeface="Times New Roman" pitchFamily="18" charset="0"/>
              </a:rPr>
              <a:t>They see treatment-seeking as a sign of personal weakness</a:t>
            </a:r>
          </a:p>
          <a:p>
            <a:pPr lvl="1" eaLnBrk="1" hangingPunct="1"/>
            <a:r>
              <a:rPr lang="en-US" sz="1600" smtClean="0">
                <a:latin typeface="Times New Roman" pitchFamily="18" charset="0"/>
                <a:cs typeface="Times New Roman" pitchFamily="18" charset="0"/>
              </a:rPr>
              <a:t>They are concerned about reactions of others</a:t>
            </a:r>
          </a:p>
          <a:p>
            <a:pPr eaLnBrk="1" hangingPunct="1"/>
            <a:r>
              <a:rPr lang="en-US" sz="1600" smtClean="0">
                <a:latin typeface="Times New Roman" pitchFamily="18" charset="0"/>
                <a:cs typeface="Times New Roman" pitchFamily="18" charset="0"/>
              </a:rPr>
              <a:t>There are effective treatments for PTSD that can:</a:t>
            </a:r>
          </a:p>
          <a:p>
            <a:pPr lvl="1" eaLnBrk="1" hangingPunct="1"/>
            <a:r>
              <a:rPr lang="en-US" sz="1600" smtClean="0">
                <a:latin typeface="Times New Roman" pitchFamily="18" charset="0"/>
                <a:cs typeface="Times New Roman" pitchFamily="18" charset="0"/>
              </a:rPr>
              <a:t>Reduce PTSD symptoms</a:t>
            </a:r>
          </a:p>
          <a:p>
            <a:pPr lvl="1" eaLnBrk="1" hangingPunct="1"/>
            <a:r>
              <a:rPr lang="en-US" sz="1600" smtClean="0">
                <a:latin typeface="Times New Roman" pitchFamily="18" charset="0"/>
                <a:cs typeface="Times New Roman" pitchFamily="18" charset="0"/>
              </a:rPr>
              <a:t>Improve mood</a:t>
            </a:r>
          </a:p>
          <a:p>
            <a:pPr lvl="1" eaLnBrk="1" hangingPunct="1"/>
            <a:r>
              <a:rPr lang="en-US" sz="1600" smtClean="0">
                <a:latin typeface="Times New Roman" pitchFamily="18" charset="0"/>
                <a:cs typeface="Times New Roman" pitchFamily="18" charset="0"/>
              </a:rPr>
              <a:t>Improve family and work functioning</a:t>
            </a:r>
          </a:p>
          <a:p>
            <a:pPr eaLnBrk="1" hangingPunct="1"/>
            <a:r>
              <a:rPr lang="en-US" sz="1600" smtClean="0">
                <a:latin typeface="Times New Roman" pitchFamily="18" charset="0"/>
                <a:cs typeface="Times New Roman" pitchFamily="18" charset="0"/>
              </a:rPr>
              <a:t>In treatment, Vets…</a:t>
            </a:r>
          </a:p>
          <a:p>
            <a:pPr lvl="1" eaLnBrk="1" hangingPunct="1"/>
            <a:r>
              <a:rPr lang="en-US" sz="1600" smtClean="0">
                <a:latin typeface="Times New Roman" pitchFamily="18" charset="0"/>
                <a:cs typeface="Times New Roman" pitchFamily="18" charset="0"/>
              </a:rPr>
              <a:t>Connect with other Veterans</a:t>
            </a:r>
          </a:p>
          <a:p>
            <a:pPr lvl="1" eaLnBrk="1" hangingPunct="1"/>
            <a:r>
              <a:rPr lang="en-US" sz="1600" smtClean="0">
                <a:latin typeface="Times New Roman" pitchFamily="18" charset="0"/>
                <a:cs typeface="Times New Roman" pitchFamily="18" charset="0"/>
              </a:rPr>
              <a:t>Rethink negative beliefs about what happened (e.g., self-blame or guilt)</a:t>
            </a:r>
          </a:p>
          <a:p>
            <a:pPr lvl="1" eaLnBrk="1" hangingPunct="1"/>
            <a:r>
              <a:rPr lang="en-US" sz="1600" smtClean="0">
                <a:latin typeface="Times New Roman" pitchFamily="18" charset="0"/>
                <a:cs typeface="Times New Roman" pitchFamily="18" charset="0"/>
              </a:rPr>
              <a:t>Learn to revisit their painful memories with less distress</a:t>
            </a:r>
          </a:p>
          <a:p>
            <a:pPr lvl="1" eaLnBrk="1" hangingPunct="1"/>
            <a:r>
              <a:rPr lang="en-US" sz="1600" smtClean="0">
                <a:latin typeface="Times New Roman" pitchFamily="18" charset="0"/>
                <a:cs typeface="Times New Roman" pitchFamily="18" charset="0"/>
              </a:rPr>
              <a:t>Learn coping skills</a:t>
            </a:r>
          </a:p>
          <a:p>
            <a:pPr eaLnBrk="1" hangingPunct="1"/>
            <a:r>
              <a:rPr lang="en-US" sz="1600" smtClean="0">
                <a:latin typeface="Times New Roman" pitchFamily="18" charset="0"/>
                <a:cs typeface="Times New Roman" pitchFamily="18" charset="0"/>
              </a:rPr>
              <a:t>Most Veterans are very satisfied with VHA PTSD care</a:t>
            </a:r>
          </a:p>
          <a:p>
            <a:pPr eaLnBrk="1" hangingPunct="1"/>
            <a:r>
              <a:rPr lang="en-US" sz="1600" smtClean="0">
                <a:latin typeface="Times New Roman" pitchFamily="18" charset="0"/>
                <a:cs typeface="Times New Roman" pitchFamily="18" charset="0"/>
              </a:rPr>
              <a:t>It takes </a:t>
            </a:r>
            <a:r>
              <a:rPr lang="en-US" sz="1600" b="1" smtClean="0">
                <a:latin typeface="Times New Roman" pitchFamily="18" charset="0"/>
                <a:cs typeface="Times New Roman" pitchFamily="18" charset="0"/>
              </a:rPr>
              <a:t>courage and strength </a:t>
            </a:r>
            <a:r>
              <a:rPr lang="en-US" sz="1600" smtClean="0">
                <a:latin typeface="Times New Roman" pitchFamily="18" charset="0"/>
                <a:cs typeface="Times New Roman" pitchFamily="18" charset="0"/>
              </a:rPr>
              <a:t>to go for treatment</a:t>
            </a:r>
          </a:p>
        </p:txBody>
      </p:sp>
      <p:sp>
        <p:nvSpPr>
          <p:cNvPr id="31748" name="Slide Number Placeholder 3"/>
          <p:cNvSpPr>
            <a:spLocks noGrp="1"/>
          </p:cNvSpPr>
          <p:nvPr>
            <p:ph type="sldNum" sz="quarter" idx="12"/>
          </p:nvPr>
        </p:nvSpPr>
        <p:spPr>
          <a:xfrm>
            <a:off x="3124200" y="6477000"/>
            <a:ext cx="2895600" cy="244475"/>
          </a:xfrm>
        </p:spPr>
        <p:txBody>
          <a:bodyPr/>
          <a:lstStyle/>
          <a:p>
            <a:pPr algn="ctr">
              <a:defRPr/>
            </a:pPr>
            <a:fld id="{ED25BBE1-EACD-4058-BAB5-8F011E85436E}" type="slidenum">
              <a:rPr lang="en-US">
                <a:latin typeface="Arial" pitchFamily="34" charset="0"/>
              </a:rPr>
              <a:pPr algn="ctr">
                <a:defRPr/>
              </a:pPr>
              <a:t>11</a:t>
            </a:fld>
            <a:r>
              <a:rPr lang="en-US" dirty="0">
                <a:latin typeface="Arial" pitchFamily="34" charset="0"/>
              </a:rPr>
              <a:t> [Ruzek-CIT] </a:t>
            </a:r>
          </a:p>
        </p:txBody>
      </p:sp>
      <p:pic>
        <p:nvPicPr>
          <p:cNvPr id="35844"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228600"/>
            <a:ext cx="2133600" cy="167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2895600" y="304800"/>
            <a:ext cx="5791200" cy="1447800"/>
          </a:xfrm>
        </p:spPr>
        <p:txBody>
          <a:bodyPr/>
          <a:lstStyle/>
          <a:p>
            <a:pPr eaLnBrk="1" hangingPunct="1"/>
            <a:r>
              <a:rPr lang="en-US" sz="4000" smtClean="0">
                <a:latin typeface="Albertus Extra Bold"/>
              </a:rPr>
              <a:t>PTSD in Crisis</a:t>
            </a:r>
          </a:p>
        </p:txBody>
      </p:sp>
      <p:sp>
        <p:nvSpPr>
          <p:cNvPr id="37890" name="Content Placeholder 2"/>
          <p:cNvSpPr>
            <a:spLocks noGrp="1"/>
          </p:cNvSpPr>
          <p:nvPr>
            <p:ph idx="1"/>
          </p:nvPr>
        </p:nvSpPr>
        <p:spPr>
          <a:xfrm>
            <a:off x="1143000" y="2362200"/>
            <a:ext cx="7543800" cy="4114800"/>
          </a:xfrm>
        </p:spPr>
        <p:txBody>
          <a:bodyPr/>
          <a:lstStyle/>
          <a:p>
            <a:pPr eaLnBrk="1" hangingPunct="1">
              <a:lnSpc>
                <a:spcPct val="90000"/>
              </a:lnSpc>
            </a:pPr>
            <a:r>
              <a:rPr lang="en-US" sz="2800" smtClean="0">
                <a:latin typeface="Times New Roman" pitchFamily="18" charset="0"/>
                <a:cs typeface="Times New Roman" pitchFamily="18" charset="0"/>
              </a:rPr>
              <a:t>Speak Softly</a:t>
            </a:r>
          </a:p>
          <a:p>
            <a:pPr eaLnBrk="1" hangingPunct="1">
              <a:lnSpc>
                <a:spcPct val="90000"/>
              </a:lnSpc>
            </a:pPr>
            <a:r>
              <a:rPr lang="en-US" sz="2800" smtClean="0">
                <a:latin typeface="Times New Roman" pitchFamily="18" charset="0"/>
                <a:cs typeface="Times New Roman" pitchFamily="18" charset="0"/>
              </a:rPr>
              <a:t>Use De-escalation Techniques</a:t>
            </a:r>
          </a:p>
          <a:p>
            <a:pPr eaLnBrk="1" hangingPunct="1">
              <a:lnSpc>
                <a:spcPct val="90000"/>
              </a:lnSpc>
            </a:pPr>
            <a:r>
              <a:rPr lang="en-US" sz="2800" smtClean="0">
                <a:latin typeface="Times New Roman" pitchFamily="18" charset="0"/>
                <a:cs typeface="Times New Roman" pitchFamily="18" charset="0"/>
              </a:rPr>
              <a:t>Orient to present</a:t>
            </a:r>
          </a:p>
          <a:p>
            <a:pPr eaLnBrk="1" hangingPunct="1">
              <a:lnSpc>
                <a:spcPct val="90000"/>
              </a:lnSpc>
            </a:pPr>
            <a:r>
              <a:rPr lang="en-US" sz="2800" smtClean="0">
                <a:latin typeface="Times New Roman" pitchFamily="18" charset="0"/>
                <a:cs typeface="Times New Roman" pitchFamily="18" charset="0"/>
              </a:rPr>
              <a:t>Ask if Veteran (“Have you served in the US 	military?”)</a:t>
            </a:r>
          </a:p>
          <a:p>
            <a:pPr eaLnBrk="1" hangingPunct="1">
              <a:lnSpc>
                <a:spcPct val="90000"/>
              </a:lnSpc>
            </a:pPr>
            <a:r>
              <a:rPr lang="en-US" sz="2800" smtClean="0">
                <a:latin typeface="Times New Roman" pitchFamily="18" charset="0"/>
                <a:cs typeface="Times New Roman" pitchFamily="18" charset="0"/>
              </a:rPr>
              <a:t>Exhibit respect</a:t>
            </a:r>
          </a:p>
          <a:p>
            <a:pPr eaLnBrk="1" hangingPunct="1">
              <a:lnSpc>
                <a:spcPct val="90000"/>
              </a:lnSpc>
            </a:pPr>
            <a:r>
              <a:rPr lang="en-US" sz="2800" smtClean="0">
                <a:latin typeface="Times New Roman" pitchFamily="18" charset="0"/>
                <a:cs typeface="Times New Roman" pitchFamily="18" charset="0"/>
              </a:rPr>
              <a:t>Validate</a:t>
            </a:r>
          </a:p>
          <a:p>
            <a:pPr eaLnBrk="1" hangingPunct="1">
              <a:lnSpc>
                <a:spcPct val="90000"/>
              </a:lnSpc>
            </a:pPr>
            <a:r>
              <a:rPr lang="en-US" sz="2800" smtClean="0">
                <a:latin typeface="Times New Roman" pitchFamily="18" charset="0"/>
                <a:cs typeface="Times New Roman" pitchFamily="18" charset="0"/>
              </a:rPr>
              <a:t>Allow time</a:t>
            </a:r>
          </a:p>
          <a:p>
            <a:pPr eaLnBrk="1" hangingPunct="1">
              <a:lnSpc>
                <a:spcPct val="90000"/>
              </a:lnSpc>
            </a:pPr>
            <a:r>
              <a:rPr lang="en-US" sz="2800" smtClean="0">
                <a:latin typeface="Times New Roman" pitchFamily="18" charset="0"/>
                <a:cs typeface="Times New Roman" pitchFamily="18" charset="0"/>
              </a:rPr>
              <a:t>Offer help</a:t>
            </a:r>
          </a:p>
        </p:txBody>
      </p:sp>
      <p:sp>
        <p:nvSpPr>
          <p:cNvPr id="32772" name="Slide Number Placeholder 3"/>
          <p:cNvSpPr>
            <a:spLocks noGrp="1"/>
          </p:cNvSpPr>
          <p:nvPr>
            <p:ph type="sldNum" sz="quarter" idx="12"/>
          </p:nvPr>
        </p:nvSpPr>
        <p:spPr>
          <a:xfrm>
            <a:off x="3124200" y="6400800"/>
            <a:ext cx="2895600" cy="320675"/>
          </a:xfrm>
        </p:spPr>
        <p:txBody>
          <a:bodyPr/>
          <a:lstStyle/>
          <a:p>
            <a:pPr algn="ctr">
              <a:defRPr/>
            </a:pPr>
            <a:fld id="{858666C1-B7AD-407E-A577-2E1E22BCF59C}" type="slidenum">
              <a:rPr lang="en-US">
                <a:latin typeface="Arial" pitchFamily="34" charset="0"/>
              </a:rPr>
              <a:pPr algn="ctr">
                <a:defRPr/>
              </a:pPr>
              <a:t>12</a:t>
            </a:fld>
            <a:r>
              <a:rPr lang="en-US" dirty="0">
                <a:latin typeface="Arial" pitchFamily="34" charset="0"/>
              </a:rPr>
              <a:t> [Thompson-CIT]</a:t>
            </a:r>
          </a:p>
        </p:txBody>
      </p:sp>
      <p:pic>
        <p:nvPicPr>
          <p:cNvPr id="37892"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228600"/>
            <a:ext cx="2133600"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4530" name="Group 18"/>
          <p:cNvGraphicFramePr>
            <a:graphicFrameLocks noGrp="1"/>
          </p:cNvGraphicFramePr>
          <p:nvPr>
            <p:ph/>
          </p:nvPr>
        </p:nvGraphicFramePr>
        <p:xfrm>
          <a:off x="1219200" y="2514600"/>
          <a:ext cx="6858000" cy="2759075"/>
        </p:xfrm>
        <a:graphic>
          <a:graphicData uri="http://schemas.openxmlformats.org/drawingml/2006/table">
            <a:tbl>
              <a:tblPr/>
              <a:tblGrid>
                <a:gridCol w="3295403"/>
                <a:gridCol w="3562597"/>
              </a:tblGrid>
              <a:tr h="150962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dirty="0" smtClean="0">
                        <a:ln>
                          <a:noFill/>
                        </a:ln>
                        <a:solidFill>
                          <a:schemeClr val="tx1"/>
                        </a:solidFill>
                        <a:effectLst/>
                        <a:latin typeface="+mj-lt"/>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dirty="0" smtClean="0">
                          <a:ln>
                            <a:noFill/>
                          </a:ln>
                          <a:solidFill>
                            <a:schemeClr val="tx1"/>
                          </a:solidFill>
                          <a:effectLst/>
                          <a:latin typeface="+mj-lt"/>
                        </a:rPr>
                        <a:t>Vietnam </a:t>
                      </a:r>
                      <a:br>
                        <a:rPr kumimoji="0" lang="en-US" sz="2600" b="0" i="0" u="none" strike="noStrike" cap="none" normalizeH="0" baseline="0" dirty="0" smtClean="0">
                          <a:ln>
                            <a:noFill/>
                          </a:ln>
                          <a:solidFill>
                            <a:schemeClr val="tx1"/>
                          </a:solidFill>
                          <a:effectLst/>
                          <a:latin typeface="+mj-lt"/>
                        </a:rPr>
                      </a:br>
                      <a:r>
                        <a:rPr kumimoji="0" lang="en-US" sz="2600" b="0" i="0" u="none" strike="noStrike" cap="none" normalizeH="0" baseline="0" dirty="0" smtClean="0">
                          <a:ln>
                            <a:noFill/>
                          </a:ln>
                          <a:solidFill>
                            <a:schemeClr val="tx1"/>
                          </a:solidFill>
                          <a:effectLst/>
                          <a:latin typeface="+mj-lt"/>
                        </a:rPr>
                        <a:t>Theater Veterans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dirty="0" smtClean="0">
                        <a:ln>
                          <a:noFill/>
                        </a:ln>
                        <a:solidFill>
                          <a:schemeClr val="tx1"/>
                        </a:solidFill>
                        <a:effectLst/>
                        <a:latin typeface="+mj-lt"/>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dirty="0" smtClean="0">
                          <a:ln>
                            <a:noFill/>
                          </a:ln>
                          <a:solidFill>
                            <a:schemeClr val="tx1"/>
                          </a:solidFill>
                          <a:effectLst/>
                          <a:latin typeface="+mj-lt"/>
                        </a:rPr>
                        <a:t>Current</a:t>
                      </a: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dirty="0" smtClean="0">
                          <a:ln>
                            <a:noFill/>
                          </a:ln>
                          <a:solidFill>
                            <a:schemeClr val="tx1"/>
                          </a:solidFill>
                          <a:effectLst/>
                          <a:latin typeface="+mj-lt"/>
                        </a:rPr>
                        <a:t>PTSD (1986-88)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49447">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dirty="0" smtClean="0">
                          <a:ln>
                            <a:noFill/>
                          </a:ln>
                          <a:solidFill>
                            <a:schemeClr val="tx1"/>
                          </a:solidFill>
                          <a:effectLst/>
                          <a:latin typeface="+mj-lt"/>
                        </a:rPr>
                        <a:t>3,140,000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dirty="0" smtClean="0">
                          <a:ln>
                            <a:noFill/>
                          </a:ln>
                          <a:solidFill>
                            <a:schemeClr val="tx1"/>
                          </a:solidFill>
                          <a:effectLst/>
                          <a:latin typeface="+mj-lt"/>
                        </a:rPr>
                        <a:t>479,000 (15.2%)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9709" name="Text Box 16"/>
          <p:cNvSpPr txBox="1">
            <a:spLocks noChangeArrowheads="1"/>
          </p:cNvSpPr>
          <p:nvPr/>
        </p:nvSpPr>
        <p:spPr bwMode="auto">
          <a:xfrm>
            <a:off x="228600" y="6216650"/>
            <a:ext cx="6629400" cy="246063"/>
          </a:xfrm>
          <a:prstGeom prst="rect">
            <a:avLst/>
          </a:prstGeom>
          <a:noFill/>
          <a:ln w="9525">
            <a:noFill/>
            <a:miter lim="800000"/>
            <a:headEnd/>
            <a:tailEnd/>
          </a:ln>
        </p:spPr>
        <p:txBody>
          <a:bodyPr>
            <a:spAutoFit/>
          </a:bodyPr>
          <a:lstStyle/>
          <a:p>
            <a:pPr fontAlgn="auto">
              <a:spcBef>
                <a:spcPts val="0"/>
              </a:spcBef>
              <a:spcAft>
                <a:spcPts val="0"/>
              </a:spcAft>
              <a:defRPr/>
            </a:pPr>
            <a:r>
              <a:rPr lang="en-US" sz="1000" dirty="0">
                <a:latin typeface="+mj-lt"/>
                <a:cs typeface="Arial" pitchFamily="34" charset="0"/>
              </a:rPr>
              <a:t>Source: National Center for PTSD, Fact Sheet: Findings from the National Vietnam Veterans’ Readjustment Study, 1988 ~</a:t>
            </a:r>
          </a:p>
        </p:txBody>
      </p:sp>
      <p:sp>
        <p:nvSpPr>
          <p:cNvPr id="64529" name="Text Box 17"/>
          <p:cNvSpPr txBox="1">
            <a:spLocks noChangeArrowheads="1"/>
          </p:cNvSpPr>
          <p:nvPr/>
        </p:nvSpPr>
        <p:spPr bwMode="auto">
          <a:xfrm>
            <a:off x="1752600" y="228600"/>
            <a:ext cx="7543800" cy="2032000"/>
          </a:xfrm>
          <a:prstGeom prst="rect">
            <a:avLst/>
          </a:prstGeom>
          <a:noFill/>
          <a:ln>
            <a:noFill/>
          </a:ln>
          <a:effectLst/>
          <a:extLst/>
        </p:spPr>
        <p:txBody>
          <a:bodyPr>
            <a:spAutoFit/>
          </a:bodyPr>
          <a:lstStyle/>
          <a:p>
            <a:pPr algn="ctr" fontAlgn="auto">
              <a:spcBef>
                <a:spcPct val="50000"/>
              </a:spcBef>
              <a:spcAft>
                <a:spcPts val="0"/>
              </a:spcAft>
              <a:defRPr/>
            </a:pPr>
            <a:r>
              <a:rPr lang="en-US" sz="3600" dirty="0">
                <a:latin typeface="Albertus Extra Bold" pitchFamily="34" charset="0"/>
              </a:rPr>
              <a:t>PTSD and Vietnam Veterans </a:t>
            </a:r>
          </a:p>
          <a:p>
            <a:pPr algn="ctr" fontAlgn="auto">
              <a:spcBef>
                <a:spcPct val="50000"/>
              </a:spcBef>
              <a:spcAft>
                <a:spcPts val="0"/>
              </a:spcAft>
              <a:defRPr/>
            </a:pPr>
            <a:r>
              <a:rPr lang="en-US" sz="3600" dirty="0">
                <a:latin typeface="Albertus Extra Bold" pitchFamily="34" charset="0"/>
              </a:rPr>
              <a:t>(National Vietnam Veterans Readjustment Study) </a:t>
            </a:r>
            <a:endParaRPr lang="en-US" sz="3600" b="1" dirty="0">
              <a:effectLst>
                <a:outerShdw blurRad="38100" dist="38100" dir="2700000" algn="tl">
                  <a:srgbClr val="C0C0C0"/>
                </a:outerShdw>
              </a:effectLst>
              <a:latin typeface="Albertus Extra Bold" pitchFamily="34" charset="0"/>
              <a:cs typeface="Arial" pitchFamily="34" charset="0"/>
            </a:endParaRPr>
          </a:p>
        </p:txBody>
      </p:sp>
      <p:sp>
        <p:nvSpPr>
          <p:cNvPr id="29711" name="Slide Number Placeholder 3"/>
          <p:cNvSpPr>
            <a:spLocks noGrp="1"/>
          </p:cNvSpPr>
          <p:nvPr>
            <p:ph type="sldNum" sz="quarter" idx="12"/>
          </p:nvPr>
        </p:nvSpPr>
        <p:spPr>
          <a:xfrm>
            <a:off x="7162800" y="6454775"/>
            <a:ext cx="1676400" cy="327025"/>
          </a:xfrm>
        </p:spPr>
        <p:txBody>
          <a:bodyPr/>
          <a:lstStyle/>
          <a:p>
            <a:pPr algn="l">
              <a:defRPr/>
            </a:pPr>
            <a:fld id="{F861CBD7-2CDE-4797-9312-1353DCA1FC39}" type="slidenum">
              <a:rPr lang="en-US" smtClean="0">
                <a:latin typeface="Arial" pitchFamily="34" charset="0"/>
              </a:rPr>
              <a:pPr algn="l">
                <a:defRPr/>
              </a:pPr>
              <a:t>13</a:t>
            </a:fld>
            <a:r>
              <a:rPr lang="en-US" dirty="0" smtClean="0">
                <a:latin typeface="Arial" pitchFamily="34" charset="0"/>
              </a:rPr>
              <a:t> </a:t>
            </a:r>
          </a:p>
        </p:txBody>
      </p:sp>
      <p:sp>
        <p:nvSpPr>
          <p:cNvPr id="39951" name="TextBox 1"/>
          <p:cNvSpPr txBox="1">
            <a:spLocks noChangeArrowheads="1"/>
          </p:cNvSpPr>
          <p:nvPr/>
        </p:nvSpPr>
        <p:spPr bwMode="auto">
          <a:xfrm>
            <a:off x="1600200" y="5486400"/>
            <a:ext cx="5943600" cy="492125"/>
          </a:xfrm>
          <a:prstGeom prst="rect">
            <a:avLst/>
          </a:prstGeom>
          <a:noFill/>
          <a:ln w="9525">
            <a:noFill/>
            <a:miter lim="800000"/>
            <a:headEnd/>
            <a:tailEnd/>
          </a:ln>
        </p:spPr>
        <p:txBody>
          <a:bodyPr>
            <a:spAutoFit/>
          </a:bodyPr>
          <a:lstStyle/>
          <a:p>
            <a:pPr marL="0" lvl="1"/>
            <a:r>
              <a:rPr lang="en-US" sz="2600">
                <a:latin typeface="Calibri" pitchFamily="34" charset="0"/>
              </a:rPr>
              <a:t>Lifetime PTSD: 31% men, 26% women</a:t>
            </a:r>
          </a:p>
        </p:txBody>
      </p:sp>
      <p:pic>
        <p:nvPicPr>
          <p:cNvPr id="39952"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228600"/>
            <a:ext cx="2133600" cy="1828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667000" y="274638"/>
            <a:ext cx="6019800" cy="1173162"/>
          </a:xfrm>
        </p:spPr>
        <p:txBody>
          <a:bodyPr rtlCol="0">
            <a:normAutofit fontScale="90000"/>
          </a:bodyPr>
          <a:lstStyle/>
          <a:p>
            <a:pPr eaLnBrk="1" fontAlgn="auto" hangingPunct="1">
              <a:spcAft>
                <a:spcPts val="0"/>
              </a:spcAft>
              <a:defRPr/>
            </a:pPr>
            <a:r>
              <a:rPr lang="en-US" sz="4000" dirty="0" smtClean="0">
                <a:latin typeface="Albertus Extra Bold" pitchFamily="34" charset="0"/>
              </a:rPr>
              <a:t>How Law Enforcement </a:t>
            </a:r>
            <a:br>
              <a:rPr lang="en-US" sz="4000" dirty="0" smtClean="0">
                <a:latin typeface="Albertus Extra Bold" pitchFamily="34" charset="0"/>
              </a:rPr>
            </a:br>
            <a:r>
              <a:rPr lang="en-US" sz="4000" dirty="0" smtClean="0">
                <a:latin typeface="Albertus Extra Bold" pitchFamily="34" charset="0"/>
              </a:rPr>
              <a:t>Can Help</a:t>
            </a:r>
          </a:p>
        </p:txBody>
      </p:sp>
      <p:sp>
        <p:nvSpPr>
          <p:cNvPr id="33795" name="Content Placeholder 2"/>
          <p:cNvSpPr>
            <a:spLocks noGrp="1"/>
          </p:cNvSpPr>
          <p:nvPr>
            <p:ph idx="1"/>
          </p:nvPr>
        </p:nvSpPr>
        <p:spPr>
          <a:xfrm>
            <a:off x="762000" y="1905000"/>
            <a:ext cx="8229600" cy="4953000"/>
          </a:xfrm>
        </p:spPr>
        <p:txBody>
          <a:bodyPr rtlCol="0">
            <a:normAutofit lnSpcReduction="10000"/>
          </a:bodyPr>
          <a:lstStyle/>
          <a:p>
            <a:pPr eaLnBrk="1" fontAlgn="auto" hangingPunct="1">
              <a:spcAft>
                <a:spcPts val="0"/>
              </a:spcAft>
              <a:buFont typeface="Arial" pitchFamily="34" charset="0"/>
              <a:buChar char="•"/>
              <a:defRPr/>
            </a:pPr>
            <a:r>
              <a:rPr lang="en-US" sz="1500" b="1" dirty="0" smtClean="0">
                <a:latin typeface="Times New Roman" pitchFamily="18" charset="0"/>
                <a:cs typeface="Times New Roman" pitchFamily="18" charset="0"/>
              </a:rPr>
              <a:t>Avoid:</a:t>
            </a:r>
          </a:p>
          <a:p>
            <a:pPr lvl="1" eaLnBrk="1" fontAlgn="auto" hangingPunct="1">
              <a:spcAft>
                <a:spcPts val="0"/>
              </a:spcAft>
              <a:buFont typeface="Arial" pitchFamily="34" charset="0"/>
              <a:buChar char="–"/>
              <a:defRPr/>
            </a:pPr>
            <a:r>
              <a:rPr lang="en-US" sz="1500" dirty="0" smtClean="0">
                <a:latin typeface="Times New Roman" pitchFamily="18" charset="0"/>
                <a:cs typeface="Times New Roman" pitchFamily="18" charset="0"/>
              </a:rPr>
              <a:t>Threatening		-Advising	      	</a:t>
            </a:r>
          </a:p>
          <a:p>
            <a:pPr lvl="1" eaLnBrk="1" fontAlgn="auto" hangingPunct="1">
              <a:spcAft>
                <a:spcPts val="0"/>
              </a:spcAft>
              <a:buFont typeface="Arial" pitchFamily="34" charset="0"/>
              <a:buChar char="–"/>
              <a:defRPr/>
            </a:pPr>
            <a:r>
              <a:rPr lang="en-US" sz="1500" dirty="0" smtClean="0">
                <a:latin typeface="Times New Roman" pitchFamily="18" charset="0"/>
                <a:cs typeface="Times New Roman" pitchFamily="18" charset="0"/>
              </a:rPr>
              <a:t>Intimidating     	-Judging       </a:t>
            </a:r>
          </a:p>
          <a:p>
            <a:pPr lvl="1" eaLnBrk="1" fontAlgn="auto" hangingPunct="1">
              <a:spcAft>
                <a:spcPts val="0"/>
              </a:spcAft>
              <a:buFont typeface="Arial" pitchFamily="34" charset="0"/>
              <a:buChar char="–"/>
              <a:defRPr/>
            </a:pPr>
            <a:r>
              <a:rPr lang="en-US" sz="1500" dirty="0" smtClean="0">
                <a:latin typeface="Times New Roman" pitchFamily="18" charset="0"/>
                <a:cs typeface="Times New Roman" pitchFamily="18" charset="0"/>
              </a:rPr>
              <a:t>Drawing weapons	-Ordering</a:t>
            </a:r>
          </a:p>
          <a:p>
            <a:pPr lvl="1" eaLnBrk="1" fontAlgn="auto" hangingPunct="1">
              <a:spcAft>
                <a:spcPts val="0"/>
              </a:spcAft>
              <a:buFont typeface="Arial" pitchFamily="34" charset="0"/>
              <a:buNone/>
              <a:defRPr/>
            </a:pPr>
            <a:endParaRPr lang="en-US" sz="1500" b="1"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r>
              <a:rPr lang="en-US" sz="1500" b="1" dirty="0" smtClean="0">
                <a:latin typeface="Times New Roman" pitchFamily="18" charset="0"/>
                <a:cs typeface="Times New Roman" pitchFamily="18" charset="0"/>
              </a:rPr>
              <a:t>Body language:</a:t>
            </a:r>
          </a:p>
          <a:p>
            <a:pPr lvl="1" eaLnBrk="1" fontAlgn="auto" hangingPunct="1">
              <a:spcAft>
                <a:spcPts val="0"/>
              </a:spcAft>
              <a:buFont typeface="Arial" pitchFamily="34" charset="0"/>
              <a:buChar char="–"/>
              <a:defRPr/>
            </a:pPr>
            <a:r>
              <a:rPr lang="en-US" sz="1500" dirty="0" smtClean="0">
                <a:latin typeface="Times New Roman" pitchFamily="18" charset="0"/>
                <a:cs typeface="Times New Roman" pitchFamily="18" charset="0"/>
              </a:rPr>
              <a:t>Finger-pointing may seem accusing or threatening.</a:t>
            </a:r>
          </a:p>
          <a:p>
            <a:pPr lvl="1" eaLnBrk="1" fontAlgn="auto" hangingPunct="1">
              <a:spcAft>
                <a:spcPts val="0"/>
              </a:spcAft>
              <a:buFont typeface="Arial" pitchFamily="34" charset="0"/>
              <a:buChar char="–"/>
              <a:defRPr/>
            </a:pPr>
            <a:r>
              <a:rPr lang="en-US" sz="1500" dirty="0" smtClean="0">
                <a:latin typeface="Times New Roman" pitchFamily="18" charset="0"/>
                <a:cs typeface="Times New Roman" pitchFamily="18" charset="0"/>
              </a:rPr>
              <a:t>Shoulder shrugging may seem uncaring or unknowing.</a:t>
            </a:r>
          </a:p>
          <a:p>
            <a:pPr lvl="1" eaLnBrk="1" fontAlgn="auto" hangingPunct="1">
              <a:spcAft>
                <a:spcPts val="0"/>
              </a:spcAft>
              <a:buFont typeface="Arial" pitchFamily="34" charset="0"/>
              <a:buChar char="–"/>
              <a:defRPr/>
            </a:pPr>
            <a:r>
              <a:rPr lang="en-US" sz="1500" dirty="0" smtClean="0">
                <a:latin typeface="Times New Roman" pitchFamily="18" charset="0"/>
                <a:cs typeface="Times New Roman" pitchFamily="18" charset="0"/>
              </a:rPr>
              <a:t>Rigid walking may seem unyielding or challenging.</a:t>
            </a:r>
          </a:p>
          <a:p>
            <a:pPr lvl="1" eaLnBrk="1" fontAlgn="auto" hangingPunct="1">
              <a:spcAft>
                <a:spcPts val="0"/>
              </a:spcAft>
              <a:buFont typeface="Arial" pitchFamily="34" charset="0"/>
              <a:buChar char="–"/>
              <a:defRPr/>
            </a:pPr>
            <a:r>
              <a:rPr lang="en-US" sz="1500" dirty="0" smtClean="0">
                <a:latin typeface="Times New Roman" pitchFamily="18" charset="0"/>
                <a:cs typeface="Times New Roman" pitchFamily="18" charset="0"/>
              </a:rPr>
              <a:t>Jaw set with clenched teeth shows you are not open- minded to listening to his/her side of the story.</a:t>
            </a:r>
          </a:p>
          <a:p>
            <a:pPr lvl="1" eaLnBrk="1" fontAlgn="auto" hangingPunct="1">
              <a:spcAft>
                <a:spcPts val="0"/>
              </a:spcAft>
              <a:buFont typeface="Arial" pitchFamily="34" charset="0"/>
              <a:buChar char="–"/>
              <a:defRPr/>
            </a:pPr>
            <a:r>
              <a:rPr lang="en-US" sz="1500" dirty="0" smtClean="0">
                <a:latin typeface="Times New Roman" pitchFamily="18" charset="0"/>
                <a:cs typeface="Times New Roman" pitchFamily="18" charset="0"/>
              </a:rPr>
              <a:t>Use a natural smile.  A fake smile can aggravate the situation.</a:t>
            </a:r>
          </a:p>
          <a:p>
            <a:pPr lvl="1" eaLnBrk="1" fontAlgn="auto" hangingPunct="1">
              <a:spcAft>
                <a:spcPts val="0"/>
              </a:spcAft>
              <a:buFont typeface="Arial" pitchFamily="34" charset="0"/>
              <a:buChar char="–"/>
              <a:defRPr/>
            </a:pPr>
            <a:r>
              <a:rPr lang="en-US" sz="1500" dirty="0" smtClean="0">
                <a:latin typeface="Times New Roman" pitchFamily="18" charset="0"/>
                <a:cs typeface="Times New Roman" pitchFamily="18" charset="0"/>
              </a:rPr>
              <a:t>Use slow and deliberate movements -- quick actions may surprise and alarm the other person.</a:t>
            </a:r>
          </a:p>
          <a:p>
            <a:pPr eaLnBrk="1" fontAlgn="auto" hangingPunct="1">
              <a:spcAft>
                <a:spcPts val="0"/>
              </a:spcAft>
              <a:buFont typeface="Arial" pitchFamily="34" charset="0"/>
              <a:buChar char="•"/>
              <a:defRPr/>
            </a:pPr>
            <a:r>
              <a:rPr lang="en-US" sz="1500" b="1" dirty="0" smtClean="0">
                <a:latin typeface="Times New Roman" pitchFamily="18" charset="0"/>
                <a:cs typeface="Times New Roman" pitchFamily="18" charset="0"/>
              </a:rPr>
              <a:t>Personal space:</a:t>
            </a:r>
          </a:p>
          <a:p>
            <a:pPr lvl="1" eaLnBrk="1" fontAlgn="auto" hangingPunct="1">
              <a:lnSpc>
                <a:spcPct val="90000"/>
              </a:lnSpc>
              <a:spcAft>
                <a:spcPts val="0"/>
              </a:spcAft>
              <a:buFont typeface="Arial" pitchFamily="34" charset="0"/>
              <a:buChar char="–"/>
              <a:defRPr/>
            </a:pPr>
            <a:r>
              <a:rPr lang="en-US" sz="1500" dirty="0" smtClean="0">
                <a:latin typeface="Times New Roman" pitchFamily="18" charset="0"/>
                <a:cs typeface="Times New Roman" pitchFamily="18" charset="0"/>
              </a:rPr>
              <a:t>Invasion or encroachment of personal space (1.5 to 3 feet) tends to heighten anxiety.</a:t>
            </a:r>
          </a:p>
          <a:p>
            <a:pPr lvl="1" eaLnBrk="1" fontAlgn="auto" hangingPunct="1">
              <a:lnSpc>
                <a:spcPct val="90000"/>
              </a:lnSpc>
              <a:spcAft>
                <a:spcPts val="0"/>
              </a:spcAft>
              <a:buFont typeface="Arial" pitchFamily="34" charset="0"/>
              <a:buChar char="–"/>
              <a:defRPr/>
            </a:pPr>
            <a:r>
              <a:rPr lang="en-US" sz="1500" dirty="0" smtClean="0">
                <a:latin typeface="Times New Roman" pitchFamily="18" charset="0"/>
                <a:cs typeface="Times New Roman" pitchFamily="18" charset="0"/>
              </a:rPr>
              <a:t>If possible, do not touch a hostile person -- they might interpret that as an aggressive action.</a:t>
            </a:r>
          </a:p>
          <a:p>
            <a:pPr lvl="1" eaLnBrk="1" fontAlgn="auto" hangingPunct="1">
              <a:lnSpc>
                <a:spcPct val="90000"/>
              </a:lnSpc>
              <a:spcAft>
                <a:spcPts val="0"/>
              </a:spcAft>
              <a:buFont typeface="Arial" pitchFamily="34" charset="0"/>
              <a:buChar char="–"/>
              <a:defRPr/>
            </a:pPr>
            <a:r>
              <a:rPr lang="en-US" sz="1500" dirty="0" smtClean="0">
                <a:latin typeface="Times New Roman" pitchFamily="18" charset="0"/>
                <a:cs typeface="Times New Roman" pitchFamily="18" charset="0"/>
              </a:rPr>
              <a:t>Keep your hands visible at all times -- you do not want the other person to misinterpret your physical actions.  </a:t>
            </a:r>
          </a:p>
          <a:p>
            <a:pPr lvl="1" eaLnBrk="1" fontAlgn="auto" hangingPunct="1">
              <a:lnSpc>
                <a:spcPct val="90000"/>
              </a:lnSpc>
              <a:spcAft>
                <a:spcPts val="0"/>
              </a:spcAft>
              <a:buFont typeface="Arial" pitchFamily="34" charset="0"/>
              <a:buChar char="–"/>
              <a:defRPr/>
            </a:pPr>
            <a:r>
              <a:rPr lang="en-US" sz="1500" dirty="0" smtClean="0">
                <a:latin typeface="Times New Roman" pitchFamily="18" charset="0"/>
                <a:cs typeface="Times New Roman" pitchFamily="18" charset="0"/>
              </a:rPr>
              <a:t>Recall military and law enforcement training does overlap</a:t>
            </a:r>
          </a:p>
          <a:p>
            <a:pPr eaLnBrk="1" fontAlgn="auto" hangingPunct="1">
              <a:spcAft>
                <a:spcPts val="0"/>
              </a:spcAft>
              <a:buFont typeface="Arial" pitchFamily="34" charset="0"/>
              <a:buChar char="•"/>
              <a:defRPr/>
            </a:pPr>
            <a:endParaRPr lang="en-US" sz="1500" dirty="0" smtClean="0"/>
          </a:p>
          <a:p>
            <a:pPr eaLnBrk="1" fontAlgn="auto" hangingPunct="1">
              <a:spcAft>
                <a:spcPts val="0"/>
              </a:spcAft>
              <a:buFont typeface="Arial" pitchFamily="34" charset="0"/>
              <a:buChar char="•"/>
              <a:defRPr/>
            </a:pPr>
            <a:endParaRPr lang="en-US" sz="1400" dirty="0" smtClean="0"/>
          </a:p>
        </p:txBody>
      </p:sp>
      <p:sp>
        <p:nvSpPr>
          <p:cNvPr id="33796" name="Slide Number Placeholder 3"/>
          <p:cNvSpPr>
            <a:spLocks noGrp="1"/>
          </p:cNvSpPr>
          <p:nvPr>
            <p:ph type="sldNum" sz="quarter" idx="12"/>
          </p:nvPr>
        </p:nvSpPr>
        <p:spPr>
          <a:xfrm>
            <a:off x="7924800" y="6324600"/>
            <a:ext cx="990600" cy="365125"/>
          </a:xfrm>
        </p:spPr>
        <p:txBody>
          <a:bodyPr/>
          <a:lstStyle/>
          <a:p>
            <a:pPr algn="ctr">
              <a:defRPr/>
            </a:pPr>
            <a:fld id="{22AE6187-51CA-4F6D-95DA-677E818D5C29}" type="slidenum">
              <a:rPr lang="en-US">
                <a:latin typeface="Arial" pitchFamily="34" charset="0"/>
              </a:rPr>
              <a:pPr algn="ctr">
                <a:defRPr/>
              </a:pPr>
              <a:t>14</a:t>
            </a:fld>
            <a:endParaRPr lang="en-US" dirty="0">
              <a:latin typeface="Arial" pitchFamily="34" charset="0"/>
            </a:endParaRPr>
          </a:p>
        </p:txBody>
      </p:sp>
      <p:pic>
        <p:nvPicPr>
          <p:cNvPr id="41988"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0"/>
            <a:ext cx="2133600" cy="1752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2362200" y="304800"/>
            <a:ext cx="6172200" cy="1143000"/>
          </a:xfrm>
        </p:spPr>
        <p:txBody>
          <a:bodyPr rtlCol="0">
            <a:normAutofit fontScale="90000"/>
          </a:bodyPr>
          <a:lstStyle/>
          <a:p>
            <a:pPr eaLnBrk="1" fontAlgn="auto" hangingPunct="1">
              <a:spcAft>
                <a:spcPts val="0"/>
              </a:spcAft>
              <a:defRPr/>
            </a:pPr>
            <a:r>
              <a:rPr lang="en-US" dirty="0" smtClean="0">
                <a:latin typeface="Albertus Extra Bold" pitchFamily="34" charset="0"/>
              </a:rPr>
              <a:t>TBI</a:t>
            </a:r>
            <a:br>
              <a:rPr lang="en-US" dirty="0" smtClean="0">
                <a:latin typeface="Albertus Extra Bold" pitchFamily="34" charset="0"/>
              </a:rPr>
            </a:br>
            <a:r>
              <a:rPr lang="en-US" dirty="0" smtClean="0">
                <a:latin typeface="Albertus Extra Bold" pitchFamily="34" charset="0"/>
              </a:rPr>
              <a:t> Traumatic Brain Injury</a:t>
            </a:r>
          </a:p>
        </p:txBody>
      </p:sp>
      <p:sp>
        <p:nvSpPr>
          <p:cNvPr id="3" name="Content Placeholder 2"/>
          <p:cNvSpPr>
            <a:spLocks noGrp="1"/>
          </p:cNvSpPr>
          <p:nvPr>
            <p:ph idx="1"/>
          </p:nvPr>
        </p:nvSpPr>
        <p:spPr>
          <a:xfrm>
            <a:off x="457200" y="1905000"/>
            <a:ext cx="8229600" cy="4221163"/>
          </a:xfrm>
        </p:spPr>
        <p:txBody>
          <a:bodyPr rtlCol="0">
            <a:normAutofit/>
          </a:bodyPr>
          <a:lstStyle/>
          <a:p>
            <a:pPr eaLnBrk="1" fontAlgn="auto" hangingPunct="1">
              <a:spcAft>
                <a:spcPts val="0"/>
              </a:spcAft>
              <a:buFont typeface="Arial" pitchFamily="34" charset="0"/>
              <a:buChar char="•"/>
              <a:defRPr/>
            </a:pPr>
            <a:r>
              <a:rPr lang="en-US" dirty="0"/>
              <a:t>A traumatic brain injury is a blow or jolt to the head or a penetrating head injury that disrupts the function of the brain. </a:t>
            </a:r>
          </a:p>
          <a:p>
            <a:pPr eaLnBrk="1" fontAlgn="auto" hangingPunct="1">
              <a:spcAft>
                <a:spcPts val="0"/>
              </a:spcAft>
              <a:buFont typeface="Arial" pitchFamily="34" charset="0"/>
              <a:buChar char="•"/>
              <a:defRPr/>
            </a:pPr>
            <a:r>
              <a:rPr lang="en-US" dirty="0"/>
              <a:t>The severity of such an injury may range from mild to severe. </a:t>
            </a:r>
          </a:p>
          <a:p>
            <a:pPr eaLnBrk="1" fontAlgn="auto" hangingPunct="1">
              <a:spcAft>
                <a:spcPts val="0"/>
              </a:spcAft>
              <a:buFont typeface="Arial" pitchFamily="34" charset="0"/>
              <a:buChar char="•"/>
              <a:defRPr/>
            </a:pPr>
            <a:r>
              <a:rPr lang="en-US" dirty="0"/>
              <a:t>A TBI can result in short- or long-term problems with independent function.</a:t>
            </a:r>
          </a:p>
          <a:p>
            <a:pPr eaLnBrk="1" fontAlgn="auto" hangingPunct="1">
              <a:spcAft>
                <a:spcPts val="0"/>
              </a:spcAft>
              <a:buFont typeface="Wingdings" pitchFamily="2" charset="2"/>
              <a:buNone/>
              <a:defRPr/>
            </a:pPr>
            <a:endParaRPr lang="en-US" sz="900" dirty="0" smtClean="0"/>
          </a:p>
          <a:p>
            <a:pPr eaLnBrk="1" fontAlgn="auto" hangingPunct="1">
              <a:spcAft>
                <a:spcPts val="0"/>
              </a:spcAft>
              <a:buFont typeface="Wingdings" pitchFamily="2" charset="2"/>
              <a:buNone/>
              <a:defRPr/>
            </a:pPr>
            <a:endParaRPr lang="en-US" sz="900" dirty="0" smtClean="0"/>
          </a:p>
          <a:p>
            <a:pPr eaLnBrk="1" fontAlgn="auto" hangingPunct="1">
              <a:spcAft>
                <a:spcPts val="0"/>
              </a:spcAft>
              <a:buFont typeface="Wingdings" pitchFamily="2" charset="2"/>
              <a:buNone/>
              <a:defRPr/>
            </a:pPr>
            <a:r>
              <a:rPr lang="en-US" sz="1000" dirty="0" smtClean="0"/>
              <a:t>Source: MIRECC Traumatic Brain Injury and Suicide: Information and resources for clinicians</a:t>
            </a:r>
          </a:p>
          <a:p>
            <a:pPr marL="0" indent="0" eaLnBrk="1" fontAlgn="auto" hangingPunct="1">
              <a:lnSpc>
                <a:spcPct val="90000"/>
              </a:lnSpc>
              <a:spcAft>
                <a:spcPts val="0"/>
              </a:spcAft>
              <a:buFontTx/>
              <a:buNone/>
              <a:defRPr/>
            </a:pPr>
            <a:endParaRPr lang="en-US" dirty="0" smtClean="0"/>
          </a:p>
        </p:txBody>
      </p:sp>
      <p:sp>
        <p:nvSpPr>
          <p:cNvPr id="35844" name="Slide Number Placeholder 3"/>
          <p:cNvSpPr>
            <a:spLocks noGrp="1"/>
          </p:cNvSpPr>
          <p:nvPr>
            <p:ph type="sldNum" sz="quarter" idx="12"/>
          </p:nvPr>
        </p:nvSpPr>
        <p:spPr>
          <a:xfrm>
            <a:off x="4572000" y="6356350"/>
            <a:ext cx="1066800" cy="365125"/>
          </a:xfrm>
        </p:spPr>
        <p:txBody>
          <a:bodyPr/>
          <a:lstStyle/>
          <a:p>
            <a:pPr algn="ctr">
              <a:defRPr/>
            </a:pPr>
            <a:fld id="{4C2FD9B2-7B6E-4F22-B45C-B57CDE76CDE8}" type="slidenum">
              <a:rPr lang="en-US">
                <a:latin typeface="Arial" pitchFamily="34" charset="0"/>
              </a:rPr>
              <a:pPr algn="ctr">
                <a:defRPr/>
              </a:pPr>
              <a:t>15</a:t>
            </a:fld>
            <a:r>
              <a:rPr lang="en-US" dirty="0">
                <a:latin typeface="Arial" pitchFamily="34" charset="0"/>
              </a:rPr>
              <a:t> </a:t>
            </a:r>
          </a:p>
        </p:txBody>
      </p:sp>
      <p:pic>
        <p:nvPicPr>
          <p:cNvPr id="44036"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152400"/>
            <a:ext cx="2133600" cy="1752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p:cNvSpPr>
            <a:spLocks noGrp="1" noChangeArrowheads="1"/>
          </p:cNvSpPr>
          <p:nvPr>
            <p:ph type="title"/>
          </p:nvPr>
        </p:nvSpPr>
        <p:spPr>
          <a:xfrm>
            <a:off x="990600" y="457200"/>
            <a:ext cx="7199313" cy="1169988"/>
          </a:xfrm>
        </p:spPr>
        <p:txBody>
          <a:bodyPr rtlCol="0">
            <a:normAutofit/>
          </a:bodyPr>
          <a:lstStyle/>
          <a:p>
            <a:pPr eaLnBrk="1" fontAlgn="auto" hangingPunct="1">
              <a:spcAft>
                <a:spcPts val="0"/>
              </a:spcAft>
              <a:defRPr/>
            </a:pPr>
            <a:r>
              <a:rPr lang="en-US" sz="4000" dirty="0">
                <a:solidFill>
                  <a:srgbClr val="003366"/>
                </a:solidFill>
                <a:effectLst>
                  <a:outerShdw blurRad="38100" dist="38100" dir="2700000" algn="tl">
                    <a:srgbClr val="000000"/>
                  </a:outerShdw>
                </a:effectLst>
              </a:rPr>
              <a:t>Mechanism of TBI (Traditional)</a:t>
            </a:r>
            <a:endParaRPr lang="en-US" sz="4000" dirty="0">
              <a:solidFill>
                <a:srgbClr val="003366"/>
              </a:solidFill>
            </a:endParaRPr>
          </a:p>
        </p:txBody>
      </p:sp>
      <p:pic>
        <p:nvPicPr>
          <p:cNvPr id="391171" name="Picture 3" descr="cc1"/>
          <p:cNvPicPr>
            <a:picLocks noGrp="1" noChangeAspect="1" noChangeArrowheads="1"/>
          </p:cNvPicPr>
          <p:nvPr>
            <p:ph type="body" idx="1"/>
          </p:nvPr>
        </p:nvPicPr>
        <p:blipFill>
          <a:blip r:embed="rId3"/>
          <a:srcRect/>
          <a:stretch>
            <a:fillRect/>
          </a:stretch>
        </p:blipFill>
        <p:spPr>
          <a:xfrm>
            <a:off x="2133600" y="2209800"/>
            <a:ext cx="4833938" cy="3179763"/>
          </a:xfrm>
          <a:effectLst>
            <a:outerShdw dist="12698" dir="2700000" algn="ctr" rotWithShape="0">
              <a:srgbClr val="808080">
                <a:alpha val="99962"/>
              </a:srgbClr>
            </a:outerShdw>
          </a:effectLst>
        </p:spPr>
      </p:pic>
      <p:sp>
        <p:nvSpPr>
          <p:cNvPr id="4" name="Slide Number Placeholder 3"/>
          <p:cNvSpPr>
            <a:spLocks noGrp="1"/>
          </p:cNvSpPr>
          <p:nvPr>
            <p:ph type="sldNum" sz="quarter" idx="12"/>
          </p:nvPr>
        </p:nvSpPr>
        <p:spPr/>
        <p:txBody>
          <a:bodyPr/>
          <a:lstStyle/>
          <a:p>
            <a:pPr>
              <a:defRPr/>
            </a:pPr>
            <a:fld id="{FE9C4A61-CB5C-41C8-A4C1-EB19482BA932}" type="slidenum">
              <a:rPr lang="en-US"/>
              <a:pPr>
                <a:defRPr/>
              </a:pPr>
              <a:t>16</a:t>
            </a:fld>
            <a:endParaRPr 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2274" name="Rectangle 2"/>
          <p:cNvSpPr>
            <a:spLocks noGrp="1" noChangeArrowheads="1"/>
          </p:cNvSpPr>
          <p:nvPr>
            <p:ph type="title"/>
          </p:nvPr>
        </p:nvSpPr>
        <p:spPr>
          <a:xfrm>
            <a:off x="685800" y="381000"/>
            <a:ext cx="7772400" cy="1143000"/>
          </a:xfrm>
        </p:spPr>
        <p:txBody>
          <a:bodyPr rtlCol="0">
            <a:normAutofit/>
          </a:bodyPr>
          <a:lstStyle/>
          <a:p>
            <a:pPr eaLnBrk="1" fontAlgn="auto" hangingPunct="1">
              <a:spcAft>
                <a:spcPts val="0"/>
              </a:spcAft>
              <a:defRPr/>
            </a:pPr>
            <a:r>
              <a:rPr lang="en-US" sz="4000" dirty="0">
                <a:solidFill>
                  <a:srgbClr val="003366"/>
                </a:solidFill>
                <a:effectLst>
                  <a:outerShdw blurRad="38100" dist="38100" dir="2700000" algn="tl">
                    <a:srgbClr val="000000"/>
                  </a:outerShdw>
                </a:effectLst>
              </a:rPr>
              <a:t>Blast Waves &amp; the Brain</a:t>
            </a:r>
          </a:p>
        </p:txBody>
      </p:sp>
      <p:sp>
        <p:nvSpPr>
          <p:cNvPr id="38915" name="Rectangle 3"/>
          <p:cNvSpPr>
            <a:spLocks noGrp="1" noChangeArrowheads="1"/>
          </p:cNvSpPr>
          <p:nvPr>
            <p:ph type="body" idx="1"/>
          </p:nvPr>
        </p:nvSpPr>
        <p:spPr>
          <a:xfrm>
            <a:off x="533400" y="1676400"/>
            <a:ext cx="8077200" cy="4648200"/>
          </a:xfrm>
          <a:solidFill>
            <a:schemeClr val="accent6">
              <a:lumMod val="60000"/>
              <a:lumOff val="40000"/>
            </a:schemeClr>
          </a:solidFill>
          <a:ln w="38100" cmpd="dbl">
            <a:solidFill>
              <a:schemeClr val="tx1"/>
            </a:solidFill>
          </a:ln>
        </p:spPr>
        <p:txBody>
          <a:bodyPr rtlCol="0">
            <a:normAutofit/>
          </a:bodyPr>
          <a:lstStyle/>
          <a:p>
            <a:pPr marL="0" indent="0" algn="ctr" eaLnBrk="1" fontAlgn="auto" hangingPunct="1">
              <a:lnSpc>
                <a:spcPct val="125000"/>
              </a:lnSpc>
              <a:spcAft>
                <a:spcPts val="0"/>
              </a:spcAft>
              <a:buFont typeface="Wingdings" pitchFamily="2" charset="2"/>
              <a:buNone/>
              <a:defRPr/>
            </a:pPr>
            <a:r>
              <a:rPr lang="en-US" sz="2600" b="1" dirty="0" smtClean="0">
                <a:latin typeface="Corbel" pitchFamily="34" charset="0"/>
              </a:rPr>
              <a:t>“Start by envisioning a bowl of jello. Tap it on one side and watch how it wiggles all the way over to the other. This mundane image illustrates the force of a blast wave — from a bomb, an improvised explosive device (IED), a mine, grenade or mortar shell — traveling through brain matter, disrupting pathways and unleashing a chemical soup on its victim, according to Jonathan Fellus, MD, Director of Brain Injury Services at Kessler Institute of Rehabilitation.”</a:t>
            </a:r>
            <a:r>
              <a:rPr lang="en-US" sz="2600" dirty="0" smtClean="0">
                <a:latin typeface="Corbel" pitchFamily="34" charset="0"/>
              </a:rPr>
              <a:t> </a:t>
            </a:r>
          </a:p>
        </p:txBody>
      </p:sp>
      <p:sp>
        <p:nvSpPr>
          <p:cNvPr id="4" name="Slide Number Placeholder 3"/>
          <p:cNvSpPr>
            <a:spLocks noGrp="1"/>
          </p:cNvSpPr>
          <p:nvPr>
            <p:ph type="sldNum" sz="quarter" idx="12"/>
          </p:nvPr>
        </p:nvSpPr>
        <p:spPr/>
        <p:txBody>
          <a:bodyPr/>
          <a:lstStyle/>
          <a:p>
            <a:pPr>
              <a:defRPr/>
            </a:pPr>
            <a:fld id="{FB69BABB-C084-4249-B6B3-BA256DBE489A}" type="slidenum">
              <a:rPr lang="en-US"/>
              <a:pPr>
                <a:defRPr/>
              </a:pPr>
              <a:t>17</a:t>
            </a:fld>
            <a:endParaRPr 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362200" y="274638"/>
            <a:ext cx="6477000" cy="1249362"/>
          </a:xfrm>
        </p:spPr>
        <p:txBody>
          <a:bodyPr rtlCol="0">
            <a:normAutofit fontScale="90000"/>
          </a:bodyPr>
          <a:lstStyle/>
          <a:p>
            <a:pPr eaLnBrk="1" fontAlgn="auto" hangingPunct="1">
              <a:spcAft>
                <a:spcPts val="0"/>
              </a:spcAft>
              <a:defRPr/>
            </a:pPr>
            <a:r>
              <a:rPr lang="en-US" dirty="0" smtClean="0">
                <a:latin typeface="Albertus Extra Bold" pitchFamily="34" charset="0"/>
              </a:rPr>
              <a:t> TBI- Common Symptoms</a:t>
            </a:r>
          </a:p>
        </p:txBody>
      </p:sp>
      <p:sp>
        <p:nvSpPr>
          <p:cNvPr id="39939" name="Slide Number Placeholder 3"/>
          <p:cNvSpPr>
            <a:spLocks noGrp="1"/>
          </p:cNvSpPr>
          <p:nvPr>
            <p:ph type="sldNum" sz="quarter" idx="12"/>
          </p:nvPr>
        </p:nvSpPr>
        <p:spPr>
          <a:xfrm>
            <a:off x="7696200" y="6492875"/>
            <a:ext cx="1295400" cy="365125"/>
          </a:xfrm>
        </p:spPr>
        <p:txBody>
          <a:bodyPr/>
          <a:lstStyle/>
          <a:p>
            <a:pPr algn="ctr">
              <a:defRPr/>
            </a:pPr>
            <a:fld id="{219B9F2E-337C-42F7-A27E-A560718CDA3C}" type="slidenum">
              <a:rPr lang="en-US">
                <a:latin typeface="Arial" pitchFamily="34" charset="0"/>
              </a:rPr>
              <a:pPr algn="ctr">
                <a:defRPr/>
              </a:pPr>
              <a:t>18</a:t>
            </a:fld>
            <a:r>
              <a:rPr lang="en-US" dirty="0">
                <a:latin typeface="Arial" pitchFamily="34" charset="0"/>
              </a:rPr>
              <a:t> [Pickren-CIT] </a:t>
            </a:r>
          </a:p>
        </p:txBody>
      </p:sp>
      <p:sp>
        <p:nvSpPr>
          <p:cNvPr id="50179" name="Rectangle 3"/>
          <p:cNvSpPr txBox="1">
            <a:spLocks noChangeArrowheads="1"/>
          </p:cNvSpPr>
          <p:nvPr/>
        </p:nvSpPr>
        <p:spPr bwMode="auto">
          <a:xfrm>
            <a:off x="439738" y="1981200"/>
            <a:ext cx="4038600" cy="2743200"/>
          </a:xfrm>
          <a:prstGeom prst="rect">
            <a:avLst/>
          </a:prstGeom>
          <a:noFill/>
          <a:ln w="9525">
            <a:noFill/>
            <a:miter lim="800000"/>
            <a:headEnd/>
            <a:tailEnd/>
          </a:ln>
        </p:spPr>
        <p:txBody>
          <a:bodyPr/>
          <a:lstStyle/>
          <a:p>
            <a:pPr marL="342900" indent="-342900" eaLnBrk="0" hangingPunct="0">
              <a:lnSpc>
                <a:spcPct val="80000"/>
              </a:lnSpc>
              <a:spcBef>
                <a:spcPct val="20000"/>
              </a:spcBef>
              <a:buFont typeface="Wingdings" pitchFamily="2" charset="2"/>
              <a:buNone/>
            </a:pPr>
            <a:r>
              <a:rPr lang="en-US" sz="2800" b="1" u="sng">
                <a:latin typeface="Calibri" pitchFamily="34" charset="0"/>
              </a:rPr>
              <a:t>Cognition </a:t>
            </a:r>
            <a:endParaRPr lang="en-US" sz="2800" u="sng">
              <a:latin typeface="Calibri" pitchFamily="34" charset="0"/>
            </a:endParaRPr>
          </a:p>
          <a:p>
            <a:pPr marL="342900" indent="-342900" eaLnBrk="0" hangingPunct="0">
              <a:lnSpc>
                <a:spcPct val="80000"/>
              </a:lnSpc>
              <a:spcBef>
                <a:spcPct val="20000"/>
              </a:spcBef>
              <a:buFontTx/>
              <a:buChar char="•"/>
            </a:pPr>
            <a:r>
              <a:rPr lang="en-US">
                <a:latin typeface="Calibri" pitchFamily="34" charset="0"/>
              </a:rPr>
              <a:t>Motor/sensory disturbances </a:t>
            </a:r>
          </a:p>
          <a:p>
            <a:pPr marL="342900" indent="-342900" eaLnBrk="0" hangingPunct="0">
              <a:lnSpc>
                <a:spcPct val="80000"/>
              </a:lnSpc>
              <a:spcBef>
                <a:spcPct val="20000"/>
              </a:spcBef>
              <a:buFontTx/>
              <a:buChar char="•"/>
            </a:pPr>
            <a:r>
              <a:rPr lang="en-US">
                <a:latin typeface="Calibri" pitchFamily="34" charset="0"/>
              </a:rPr>
              <a:t>Impairments in: </a:t>
            </a:r>
          </a:p>
          <a:p>
            <a:pPr marL="342900" indent="-342900" eaLnBrk="0" hangingPunct="0">
              <a:lnSpc>
                <a:spcPct val="80000"/>
              </a:lnSpc>
              <a:spcBef>
                <a:spcPct val="20000"/>
              </a:spcBef>
              <a:buFontTx/>
              <a:buChar char="•"/>
            </a:pPr>
            <a:r>
              <a:rPr lang="en-US">
                <a:latin typeface="Calibri" pitchFamily="34" charset="0"/>
              </a:rPr>
              <a:t>Language, communication </a:t>
            </a:r>
          </a:p>
          <a:p>
            <a:pPr marL="342900" indent="-342900" eaLnBrk="0" hangingPunct="0">
              <a:lnSpc>
                <a:spcPct val="80000"/>
              </a:lnSpc>
              <a:spcBef>
                <a:spcPct val="20000"/>
              </a:spcBef>
              <a:buFontTx/>
              <a:buChar char="•"/>
            </a:pPr>
            <a:r>
              <a:rPr lang="en-US">
                <a:latin typeface="Calibri" pitchFamily="34" charset="0"/>
              </a:rPr>
              <a:t>Attention, concentration, memory </a:t>
            </a:r>
          </a:p>
          <a:p>
            <a:pPr marL="342900" indent="-342900" eaLnBrk="0" hangingPunct="0">
              <a:lnSpc>
                <a:spcPct val="80000"/>
              </a:lnSpc>
              <a:spcBef>
                <a:spcPct val="20000"/>
              </a:spcBef>
              <a:buFontTx/>
              <a:buChar char="•"/>
            </a:pPr>
            <a:r>
              <a:rPr lang="en-US">
                <a:latin typeface="Calibri" pitchFamily="34" charset="0"/>
              </a:rPr>
              <a:t>Learning new information </a:t>
            </a:r>
          </a:p>
          <a:p>
            <a:pPr marL="342900" indent="-342900" eaLnBrk="0" hangingPunct="0">
              <a:lnSpc>
                <a:spcPct val="80000"/>
              </a:lnSpc>
              <a:spcBef>
                <a:spcPct val="20000"/>
              </a:spcBef>
              <a:buFontTx/>
              <a:buChar char="•"/>
            </a:pPr>
            <a:r>
              <a:rPr lang="en-US">
                <a:latin typeface="Calibri" pitchFamily="34" charset="0"/>
              </a:rPr>
              <a:t>Speed of information processing </a:t>
            </a:r>
          </a:p>
          <a:p>
            <a:pPr marL="342900" indent="-342900" eaLnBrk="0" hangingPunct="0">
              <a:lnSpc>
                <a:spcPct val="80000"/>
              </a:lnSpc>
              <a:spcBef>
                <a:spcPct val="20000"/>
              </a:spcBef>
              <a:buFontTx/>
              <a:buChar char="•"/>
            </a:pPr>
            <a:r>
              <a:rPr lang="en-US">
                <a:latin typeface="Calibri" pitchFamily="34" charset="0"/>
              </a:rPr>
              <a:t>Judgment, decision-making, problem-solving, insight </a:t>
            </a:r>
          </a:p>
        </p:txBody>
      </p:sp>
      <p:sp>
        <p:nvSpPr>
          <p:cNvPr id="5" name="Rectangle 5"/>
          <p:cNvSpPr>
            <a:spLocks noChangeArrowheads="1"/>
          </p:cNvSpPr>
          <p:nvPr/>
        </p:nvSpPr>
        <p:spPr bwMode="auto">
          <a:xfrm>
            <a:off x="3733800" y="4572000"/>
            <a:ext cx="2667000" cy="2124075"/>
          </a:xfrm>
          <a:prstGeom prst="rect">
            <a:avLst/>
          </a:prstGeom>
          <a:noFill/>
          <a:ln>
            <a:noFill/>
          </a:ln>
          <a:effectLst/>
          <a:extLst/>
        </p:spPr>
        <p:txBody>
          <a:bodyPr>
            <a:spAutoFit/>
          </a:bodyPr>
          <a:lstStyle/>
          <a:p>
            <a:pPr fontAlgn="auto">
              <a:spcBef>
                <a:spcPts val="0"/>
              </a:spcBef>
              <a:spcAft>
                <a:spcPts val="0"/>
              </a:spcAft>
              <a:defRPr/>
            </a:pPr>
            <a:r>
              <a:rPr lang="en-US" sz="2400" b="1" u="sng" dirty="0">
                <a:latin typeface="+mn-lt"/>
              </a:rPr>
              <a:t>Behavior </a:t>
            </a:r>
            <a:endParaRPr lang="en-US" sz="2400" u="sng" dirty="0">
              <a:latin typeface="+mn-lt"/>
            </a:endParaRPr>
          </a:p>
          <a:p>
            <a:pPr marL="285750" indent="-285750" fontAlgn="auto">
              <a:spcBef>
                <a:spcPts val="0"/>
              </a:spcBef>
              <a:spcAft>
                <a:spcPts val="0"/>
              </a:spcAft>
              <a:buClr>
                <a:srgbClr val="FF0000"/>
              </a:buClr>
              <a:buSzPct val="90000"/>
              <a:buFont typeface="Arial" pitchFamily="34" charset="0"/>
              <a:buChar char="•"/>
              <a:defRPr/>
            </a:pPr>
            <a:r>
              <a:rPr lang="en-US" dirty="0">
                <a:latin typeface="+mn-lt"/>
              </a:rPr>
              <a:t>Lack of initiation</a:t>
            </a:r>
          </a:p>
          <a:p>
            <a:pPr marL="285750" indent="-285750" fontAlgn="auto">
              <a:spcBef>
                <a:spcPts val="0"/>
              </a:spcBef>
              <a:spcAft>
                <a:spcPts val="0"/>
              </a:spcAft>
              <a:buClr>
                <a:srgbClr val="FF0000"/>
              </a:buClr>
              <a:buSzPct val="90000"/>
              <a:buFont typeface="Arial" pitchFamily="34" charset="0"/>
              <a:buChar char="•"/>
              <a:defRPr/>
            </a:pPr>
            <a:r>
              <a:rPr lang="en-US" dirty="0">
                <a:latin typeface="+mn-lt"/>
              </a:rPr>
              <a:t>Disinhibition </a:t>
            </a:r>
          </a:p>
          <a:p>
            <a:pPr marL="285750" indent="-285750" fontAlgn="auto">
              <a:spcBef>
                <a:spcPts val="0"/>
              </a:spcBef>
              <a:spcAft>
                <a:spcPts val="0"/>
              </a:spcAft>
              <a:buClr>
                <a:srgbClr val="FF0000"/>
              </a:buClr>
              <a:buSzPct val="90000"/>
              <a:buFont typeface="Arial" pitchFamily="34" charset="0"/>
              <a:buChar char="•"/>
              <a:defRPr/>
            </a:pPr>
            <a:r>
              <a:rPr lang="en-US" dirty="0">
                <a:latin typeface="+mn-lt"/>
              </a:rPr>
              <a:t>Impulsivity</a:t>
            </a:r>
          </a:p>
          <a:p>
            <a:pPr marL="285750" indent="-285750" fontAlgn="auto">
              <a:spcBef>
                <a:spcPts val="0"/>
              </a:spcBef>
              <a:spcAft>
                <a:spcPts val="0"/>
              </a:spcAft>
              <a:buClr>
                <a:srgbClr val="FF0000"/>
              </a:buClr>
              <a:buSzPct val="90000"/>
              <a:buFont typeface="Arial" pitchFamily="34" charset="0"/>
              <a:buChar char="•"/>
              <a:defRPr/>
            </a:pPr>
            <a:r>
              <a:rPr lang="en-US" dirty="0">
                <a:latin typeface="+mn-lt"/>
              </a:rPr>
              <a:t>Restlessness </a:t>
            </a:r>
          </a:p>
          <a:p>
            <a:pPr marL="285750" indent="-285750" fontAlgn="auto">
              <a:spcBef>
                <a:spcPts val="0"/>
              </a:spcBef>
              <a:spcAft>
                <a:spcPts val="0"/>
              </a:spcAft>
              <a:buClr>
                <a:srgbClr val="FF0000"/>
              </a:buClr>
              <a:buSzPct val="90000"/>
              <a:buFont typeface="Arial" pitchFamily="34" charset="0"/>
              <a:buChar char="•"/>
              <a:defRPr/>
            </a:pPr>
            <a:r>
              <a:rPr lang="en-US" dirty="0">
                <a:latin typeface="+mn-lt"/>
              </a:rPr>
              <a:t>Aggression </a:t>
            </a:r>
          </a:p>
          <a:p>
            <a:pPr marL="285750" indent="-285750" fontAlgn="auto">
              <a:spcBef>
                <a:spcPts val="0"/>
              </a:spcBef>
              <a:spcAft>
                <a:spcPts val="0"/>
              </a:spcAft>
              <a:buClr>
                <a:srgbClr val="FF0000"/>
              </a:buClr>
              <a:buSzPct val="90000"/>
              <a:buFont typeface="Arial" pitchFamily="34" charset="0"/>
              <a:buChar char="•"/>
              <a:defRPr/>
            </a:pPr>
            <a:r>
              <a:rPr lang="en-US" dirty="0">
                <a:latin typeface="+mn-lt"/>
              </a:rPr>
              <a:t>Agitation </a:t>
            </a:r>
          </a:p>
        </p:txBody>
      </p:sp>
      <p:sp>
        <p:nvSpPr>
          <p:cNvPr id="50181" name="Rectangle 4"/>
          <p:cNvSpPr txBox="1">
            <a:spLocks noChangeArrowheads="1"/>
          </p:cNvSpPr>
          <p:nvPr/>
        </p:nvSpPr>
        <p:spPr bwMode="auto">
          <a:xfrm>
            <a:off x="5715000" y="1828800"/>
            <a:ext cx="3200400" cy="2286000"/>
          </a:xfrm>
          <a:prstGeom prst="rect">
            <a:avLst/>
          </a:prstGeom>
          <a:noFill/>
          <a:ln w="9525">
            <a:noFill/>
            <a:miter lim="800000"/>
            <a:headEnd/>
            <a:tailEnd/>
          </a:ln>
        </p:spPr>
        <p:txBody>
          <a:bodyPr/>
          <a:lstStyle/>
          <a:p>
            <a:pPr marL="342900" indent="-342900" eaLnBrk="0" hangingPunct="0">
              <a:lnSpc>
                <a:spcPct val="80000"/>
              </a:lnSpc>
              <a:spcBef>
                <a:spcPct val="20000"/>
              </a:spcBef>
              <a:buFont typeface="Wingdings" pitchFamily="2" charset="2"/>
              <a:buNone/>
            </a:pPr>
            <a:r>
              <a:rPr lang="en-US" sz="2800" b="1" u="sng">
                <a:latin typeface="Calibri" pitchFamily="34" charset="0"/>
              </a:rPr>
              <a:t>Mood</a:t>
            </a:r>
            <a:r>
              <a:rPr lang="en-US" sz="2800" b="1">
                <a:latin typeface="Calibri" pitchFamily="34" charset="0"/>
              </a:rPr>
              <a:t> </a:t>
            </a:r>
            <a:endParaRPr lang="en-US" sz="2800">
              <a:latin typeface="Calibri" pitchFamily="34" charset="0"/>
            </a:endParaRPr>
          </a:p>
          <a:p>
            <a:pPr marL="342900" indent="-342900" eaLnBrk="0" hangingPunct="0">
              <a:lnSpc>
                <a:spcPct val="80000"/>
              </a:lnSpc>
              <a:spcBef>
                <a:spcPct val="20000"/>
              </a:spcBef>
              <a:buFontTx/>
              <a:buChar char="•"/>
            </a:pPr>
            <a:r>
              <a:rPr lang="en-US">
                <a:latin typeface="Calibri" pitchFamily="34" charset="0"/>
              </a:rPr>
              <a:t>Apathy/Depression </a:t>
            </a:r>
          </a:p>
          <a:p>
            <a:pPr marL="342900" indent="-342900" eaLnBrk="0" hangingPunct="0">
              <a:lnSpc>
                <a:spcPct val="80000"/>
              </a:lnSpc>
              <a:spcBef>
                <a:spcPct val="20000"/>
              </a:spcBef>
              <a:buFontTx/>
              <a:buChar char="•"/>
            </a:pPr>
            <a:r>
              <a:rPr lang="en-US">
                <a:latin typeface="Calibri" pitchFamily="34" charset="0"/>
              </a:rPr>
              <a:t>Anxiety </a:t>
            </a:r>
          </a:p>
          <a:p>
            <a:pPr marL="342900" indent="-342900" eaLnBrk="0" hangingPunct="0">
              <a:lnSpc>
                <a:spcPct val="80000"/>
              </a:lnSpc>
              <a:spcBef>
                <a:spcPct val="20000"/>
              </a:spcBef>
              <a:buFontTx/>
              <a:buChar char="•"/>
            </a:pPr>
            <a:r>
              <a:rPr lang="en-US">
                <a:latin typeface="Calibri" pitchFamily="34" charset="0"/>
              </a:rPr>
              <a:t>Irritability </a:t>
            </a:r>
          </a:p>
          <a:p>
            <a:pPr marL="342900" indent="-342900" eaLnBrk="0" hangingPunct="0">
              <a:lnSpc>
                <a:spcPct val="80000"/>
              </a:lnSpc>
              <a:spcBef>
                <a:spcPct val="20000"/>
              </a:spcBef>
              <a:buFontTx/>
              <a:buChar char="•"/>
            </a:pPr>
            <a:r>
              <a:rPr lang="en-US">
                <a:latin typeface="Calibri" pitchFamily="34" charset="0"/>
              </a:rPr>
              <a:t>Emotional lability </a:t>
            </a:r>
          </a:p>
          <a:p>
            <a:pPr marL="342900" indent="-342900" eaLnBrk="0" hangingPunct="0">
              <a:lnSpc>
                <a:spcPct val="80000"/>
              </a:lnSpc>
              <a:spcBef>
                <a:spcPct val="20000"/>
              </a:spcBef>
              <a:buFontTx/>
              <a:buChar char="•"/>
            </a:pPr>
            <a:r>
              <a:rPr lang="en-US">
                <a:latin typeface="Calibri" pitchFamily="34" charset="0"/>
              </a:rPr>
              <a:t>Insensitivity </a:t>
            </a:r>
          </a:p>
          <a:p>
            <a:pPr marL="342900" indent="-342900" eaLnBrk="0" hangingPunct="0">
              <a:lnSpc>
                <a:spcPct val="80000"/>
              </a:lnSpc>
              <a:spcBef>
                <a:spcPct val="20000"/>
              </a:spcBef>
              <a:buFontTx/>
              <a:buChar char="•"/>
            </a:pPr>
            <a:r>
              <a:rPr lang="en-US">
                <a:latin typeface="Calibri" pitchFamily="34" charset="0"/>
              </a:rPr>
              <a:t>Egocentricity </a:t>
            </a:r>
          </a:p>
          <a:p>
            <a:pPr marL="342900" indent="-342900" eaLnBrk="0" hangingPunct="0">
              <a:lnSpc>
                <a:spcPct val="80000"/>
              </a:lnSpc>
              <a:spcBef>
                <a:spcPct val="20000"/>
              </a:spcBef>
              <a:buFontTx/>
              <a:buChar char="•"/>
            </a:pPr>
            <a:endParaRPr lang="en-US">
              <a:latin typeface="Calibri" pitchFamily="34" charset="0"/>
            </a:endParaRPr>
          </a:p>
        </p:txBody>
      </p:sp>
      <p:pic>
        <p:nvPicPr>
          <p:cNvPr id="50182"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152400"/>
            <a:ext cx="2133600" cy="1752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Oval 2"/>
          <p:cNvSpPr>
            <a:spLocks noChangeArrowheads="1"/>
          </p:cNvSpPr>
          <p:nvPr/>
        </p:nvSpPr>
        <p:spPr bwMode="auto">
          <a:xfrm>
            <a:off x="3276600" y="1066800"/>
            <a:ext cx="5029200" cy="4572000"/>
          </a:xfrm>
          <a:prstGeom prst="ellipse">
            <a:avLst/>
          </a:prstGeom>
          <a:gradFill rotWithShape="0">
            <a:gsLst>
              <a:gs pos="0">
                <a:srgbClr val="6399A8">
                  <a:alpha val="48000"/>
                </a:srgbClr>
              </a:gs>
              <a:gs pos="100000">
                <a:srgbClr val="598A98">
                  <a:alpha val="48000"/>
                </a:srgbClr>
              </a:gs>
            </a:gsLst>
            <a:path path="shape">
              <a:fillToRect l="50000" t="50000" r="50000" b="50000"/>
            </a:path>
          </a:gradFill>
          <a:ln w="12700" cap="sq">
            <a:solidFill>
              <a:schemeClr val="tx1"/>
            </a:solidFill>
            <a:round/>
            <a:headEnd type="none" w="sm" len="sm"/>
            <a:tailEnd type="none" w="sm" len="sm"/>
          </a:ln>
        </p:spPr>
        <p:txBody>
          <a:bodyPr wrap="none" anchor="ctr"/>
          <a:lstStyle/>
          <a:p>
            <a:endParaRPr lang="en-US">
              <a:latin typeface="Calibri" pitchFamily="34" charset="0"/>
            </a:endParaRPr>
          </a:p>
        </p:txBody>
      </p:sp>
      <p:sp>
        <p:nvSpPr>
          <p:cNvPr id="52226" name="Oval 3"/>
          <p:cNvSpPr>
            <a:spLocks noChangeArrowheads="1"/>
          </p:cNvSpPr>
          <p:nvPr/>
        </p:nvSpPr>
        <p:spPr bwMode="auto">
          <a:xfrm>
            <a:off x="1447800" y="1676400"/>
            <a:ext cx="5181600" cy="4724400"/>
          </a:xfrm>
          <a:prstGeom prst="ellipse">
            <a:avLst/>
          </a:prstGeom>
          <a:gradFill rotWithShape="0">
            <a:gsLst>
              <a:gs pos="0">
                <a:srgbClr val="FFEA82">
                  <a:alpha val="57999"/>
                </a:srgbClr>
              </a:gs>
              <a:gs pos="100000">
                <a:srgbClr val="E6D375">
                  <a:alpha val="43999"/>
                </a:srgbClr>
              </a:gs>
            </a:gsLst>
            <a:path path="shape">
              <a:fillToRect l="50000" t="50000" r="50000" b="50000"/>
            </a:path>
          </a:gradFill>
          <a:ln w="12700" cap="sq">
            <a:solidFill>
              <a:schemeClr val="tx1"/>
            </a:solidFill>
            <a:round/>
            <a:headEnd type="none" w="sm" len="sm"/>
            <a:tailEnd type="none" w="sm" len="sm"/>
          </a:ln>
        </p:spPr>
        <p:txBody>
          <a:bodyPr wrap="none" anchor="ctr"/>
          <a:lstStyle/>
          <a:p>
            <a:endParaRPr lang="en-US">
              <a:latin typeface="Calibri" pitchFamily="34" charset="0"/>
            </a:endParaRPr>
          </a:p>
        </p:txBody>
      </p:sp>
      <p:sp>
        <p:nvSpPr>
          <p:cNvPr id="922628" name="Text Box 4"/>
          <p:cNvSpPr txBox="1">
            <a:spLocks noChangeArrowheads="1"/>
          </p:cNvSpPr>
          <p:nvPr/>
        </p:nvSpPr>
        <p:spPr bwMode="auto">
          <a:xfrm>
            <a:off x="2667000" y="2057400"/>
            <a:ext cx="644525" cy="523875"/>
          </a:xfrm>
          <a:prstGeom prst="rect">
            <a:avLst/>
          </a:prstGeom>
          <a:noFill/>
          <a:ln w="12700" cap="sq">
            <a:noFill/>
            <a:miter lim="800000"/>
            <a:headEnd type="none" w="sm" len="sm"/>
            <a:tailEnd type="none" w="sm" len="sm"/>
          </a:ln>
          <a:effectLst/>
        </p:spPr>
        <p:txBody>
          <a:bodyPr wrap="none">
            <a:spAutoFit/>
          </a:bodyPr>
          <a:lstStyle/>
          <a:p>
            <a:pPr fontAlgn="auto">
              <a:spcBef>
                <a:spcPct val="50000"/>
              </a:spcBef>
              <a:spcAft>
                <a:spcPts val="0"/>
              </a:spcAft>
              <a:defRPr/>
            </a:pPr>
            <a:r>
              <a:rPr lang="en-US" sz="2800" b="1" u="sng" dirty="0">
                <a:effectLst>
                  <a:outerShdw blurRad="38100" dist="38100" dir="2700000" algn="tl">
                    <a:srgbClr val="FFFFFF"/>
                  </a:outerShdw>
                </a:effectLst>
                <a:latin typeface="Century Gothic" pitchFamily="34" charset="0"/>
              </a:rPr>
              <a:t>TBI</a:t>
            </a:r>
          </a:p>
        </p:txBody>
      </p:sp>
      <p:sp>
        <p:nvSpPr>
          <p:cNvPr id="52228" name="Text Box 5"/>
          <p:cNvSpPr txBox="1">
            <a:spLocks noChangeArrowheads="1"/>
          </p:cNvSpPr>
          <p:nvPr/>
        </p:nvSpPr>
        <p:spPr bwMode="auto">
          <a:xfrm>
            <a:off x="1981200" y="2895600"/>
            <a:ext cx="1227138" cy="366713"/>
          </a:xfrm>
          <a:prstGeom prst="rect">
            <a:avLst/>
          </a:prstGeom>
          <a:noFill/>
          <a:ln w="12700" cap="sq">
            <a:noFill/>
            <a:miter lim="800000"/>
            <a:headEnd type="none" w="sm" len="sm"/>
            <a:tailEnd type="none" w="sm" len="sm"/>
          </a:ln>
        </p:spPr>
        <p:txBody>
          <a:bodyPr wrap="none">
            <a:spAutoFit/>
          </a:bodyPr>
          <a:lstStyle/>
          <a:p>
            <a:pPr>
              <a:spcBef>
                <a:spcPct val="50000"/>
              </a:spcBef>
            </a:pPr>
            <a:r>
              <a:rPr lang="en-US">
                <a:latin typeface="Calibri" pitchFamily="34" charset="0"/>
              </a:rPr>
              <a:t>Headache</a:t>
            </a:r>
          </a:p>
        </p:txBody>
      </p:sp>
      <p:sp>
        <p:nvSpPr>
          <p:cNvPr id="52229" name="Text Box 6"/>
          <p:cNvSpPr txBox="1">
            <a:spLocks noChangeArrowheads="1"/>
          </p:cNvSpPr>
          <p:nvPr/>
        </p:nvSpPr>
        <p:spPr bwMode="auto">
          <a:xfrm>
            <a:off x="1752600" y="3505200"/>
            <a:ext cx="1187450" cy="587375"/>
          </a:xfrm>
          <a:prstGeom prst="rect">
            <a:avLst/>
          </a:prstGeom>
          <a:noFill/>
          <a:ln w="12700" cap="sq">
            <a:noFill/>
            <a:miter lim="800000"/>
            <a:headEnd type="none" w="sm" len="sm"/>
            <a:tailEnd type="none" w="sm" len="sm"/>
          </a:ln>
        </p:spPr>
        <p:txBody>
          <a:bodyPr wrap="none">
            <a:spAutoFit/>
          </a:bodyPr>
          <a:lstStyle/>
          <a:p>
            <a:pPr algn="ctr">
              <a:lnSpc>
                <a:spcPct val="90000"/>
              </a:lnSpc>
            </a:pPr>
            <a:r>
              <a:rPr lang="en-US">
                <a:latin typeface="Calibri" pitchFamily="34" charset="0"/>
              </a:rPr>
              <a:t>Nausea &amp;</a:t>
            </a:r>
          </a:p>
          <a:p>
            <a:pPr algn="ctr">
              <a:lnSpc>
                <a:spcPct val="90000"/>
              </a:lnSpc>
            </a:pPr>
            <a:r>
              <a:rPr lang="en-US">
                <a:latin typeface="Calibri" pitchFamily="34" charset="0"/>
              </a:rPr>
              <a:t>Vomiting</a:t>
            </a:r>
          </a:p>
        </p:txBody>
      </p:sp>
      <p:sp>
        <p:nvSpPr>
          <p:cNvPr id="52230" name="Text Box 7"/>
          <p:cNvSpPr txBox="1">
            <a:spLocks noChangeArrowheads="1"/>
          </p:cNvSpPr>
          <p:nvPr/>
        </p:nvSpPr>
        <p:spPr bwMode="auto">
          <a:xfrm>
            <a:off x="2133600" y="4267200"/>
            <a:ext cx="984250" cy="587375"/>
          </a:xfrm>
          <a:prstGeom prst="rect">
            <a:avLst/>
          </a:prstGeom>
          <a:noFill/>
          <a:ln w="12700" cap="sq">
            <a:noFill/>
            <a:miter lim="800000"/>
            <a:headEnd type="none" w="sm" len="sm"/>
            <a:tailEnd type="none" w="sm" len="sm"/>
          </a:ln>
        </p:spPr>
        <p:txBody>
          <a:bodyPr wrap="none">
            <a:spAutoFit/>
          </a:bodyPr>
          <a:lstStyle/>
          <a:p>
            <a:pPr algn="ctr">
              <a:lnSpc>
                <a:spcPct val="90000"/>
              </a:lnSpc>
            </a:pPr>
            <a:r>
              <a:rPr lang="en-US">
                <a:latin typeface="Calibri" pitchFamily="34" charset="0"/>
              </a:rPr>
              <a:t>Hearing</a:t>
            </a:r>
          </a:p>
          <a:p>
            <a:pPr algn="ctr">
              <a:lnSpc>
                <a:spcPct val="90000"/>
              </a:lnSpc>
            </a:pPr>
            <a:r>
              <a:rPr lang="en-US">
                <a:latin typeface="Calibri" pitchFamily="34" charset="0"/>
              </a:rPr>
              <a:t>Loss</a:t>
            </a:r>
          </a:p>
        </p:txBody>
      </p:sp>
      <p:sp>
        <p:nvSpPr>
          <p:cNvPr id="52231" name="Text Box 8"/>
          <p:cNvSpPr txBox="1">
            <a:spLocks noChangeArrowheads="1"/>
          </p:cNvSpPr>
          <p:nvPr/>
        </p:nvSpPr>
        <p:spPr bwMode="auto">
          <a:xfrm>
            <a:off x="2895600" y="4876800"/>
            <a:ext cx="958850" cy="587375"/>
          </a:xfrm>
          <a:prstGeom prst="rect">
            <a:avLst/>
          </a:prstGeom>
          <a:noFill/>
          <a:ln w="12700" cap="sq">
            <a:noFill/>
            <a:miter lim="800000"/>
            <a:headEnd type="none" w="sm" len="sm"/>
            <a:tailEnd type="none" w="sm" len="sm"/>
          </a:ln>
        </p:spPr>
        <p:txBody>
          <a:bodyPr wrap="none">
            <a:spAutoFit/>
          </a:bodyPr>
          <a:lstStyle/>
          <a:p>
            <a:pPr algn="ctr">
              <a:lnSpc>
                <a:spcPct val="90000"/>
              </a:lnSpc>
            </a:pPr>
            <a:r>
              <a:rPr lang="en-US">
                <a:latin typeface="Calibri" pitchFamily="34" charset="0"/>
              </a:rPr>
              <a:t>Ringing</a:t>
            </a:r>
          </a:p>
          <a:p>
            <a:pPr algn="ctr">
              <a:lnSpc>
                <a:spcPct val="90000"/>
              </a:lnSpc>
            </a:pPr>
            <a:r>
              <a:rPr lang="en-US">
                <a:latin typeface="Calibri" pitchFamily="34" charset="0"/>
              </a:rPr>
              <a:t>in Ears</a:t>
            </a:r>
          </a:p>
        </p:txBody>
      </p:sp>
      <p:sp>
        <p:nvSpPr>
          <p:cNvPr id="52232" name="Text Box 9"/>
          <p:cNvSpPr txBox="1">
            <a:spLocks noChangeArrowheads="1"/>
          </p:cNvSpPr>
          <p:nvPr/>
        </p:nvSpPr>
        <p:spPr bwMode="auto">
          <a:xfrm>
            <a:off x="3505200" y="5638800"/>
            <a:ext cx="1162050" cy="366713"/>
          </a:xfrm>
          <a:prstGeom prst="rect">
            <a:avLst/>
          </a:prstGeom>
          <a:noFill/>
          <a:ln w="12700" cap="sq">
            <a:noFill/>
            <a:miter lim="800000"/>
            <a:headEnd type="none" w="sm" len="sm"/>
            <a:tailEnd type="none" w="sm" len="sm"/>
          </a:ln>
        </p:spPr>
        <p:txBody>
          <a:bodyPr wrap="none">
            <a:spAutoFit/>
          </a:bodyPr>
          <a:lstStyle/>
          <a:p>
            <a:pPr>
              <a:spcBef>
                <a:spcPct val="50000"/>
              </a:spcBef>
            </a:pPr>
            <a:r>
              <a:rPr lang="en-US">
                <a:latin typeface="Calibri" pitchFamily="34" charset="0"/>
              </a:rPr>
              <a:t>Dizziness</a:t>
            </a:r>
          </a:p>
        </p:txBody>
      </p:sp>
      <p:sp>
        <p:nvSpPr>
          <p:cNvPr id="52233" name="Text Box 10"/>
          <p:cNvSpPr txBox="1">
            <a:spLocks noChangeArrowheads="1"/>
          </p:cNvSpPr>
          <p:nvPr/>
        </p:nvSpPr>
        <p:spPr bwMode="auto">
          <a:xfrm>
            <a:off x="3886200" y="1752600"/>
            <a:ext cx="1149350" cy="587375"/>
          </a:xfrm>
          <a:prstGeom prst="rect">
            <a:avLst/>
          </a:prstGeom>
          <a:noFill/>
          <a:ln w="12700" cap="sq">
            <a:noFill/>
            <a:miter lim="800000"/>
            <a:headEnd type="none" w="sm" len="sm"/>
            <a:tailEnd type="none" w="sm" len="sm"/>
          </a:ln>
        </p:spPr>
        <p:txBody>
          <a:bodyPr wrap="none">
            <a:spAutoFit/>
          </a:bodyPr>
          <a:lstStyle/>
          <a:p>
            <a:pPr algn="ctr">
              <a:lnSpc>
                <a:spcPct val="90000"/>
              </a:lnSpc>
            </a:pPr>
            <a:r>
              <a:rPr lang="en-US">
                <a:latin typeface="Calibri" pitchFamily="34" charset="0"/>
              </a:rPr>
              <a:t>Attention</a:t>
            </a:r>
          </a:p>
          <a:p>
            <a:pPr algn="ctr">
              <a:lnSpc>
                <a:spcPct val="90000"/>
              </a:lnSpc>
            </a:pPr>
            <a:r>
              <a:rPr lang="en-US">
                <a:latin typeface="Calibri" pitchFamily="34" charset="0"/>
              </a:rPr>
              <a:t>Problems</a:t>
            </a:r>
          </a:p>
        </p:txBody>
      </p:sp>
      <p:sp>
        <p:nvSpPr>
          <p:cNvPr id="52234" name="Text Box 11"/>
          <p:cNvSpPr txBox="1">
            <a:spLocks noChangeArrowheads="1"/>
          </p:cNvSpPr>
          <p:nvPr/>
        </p:nvSpPr>
        <p:spPr bwMode="auto">
          <a:xfrm>
            <a:off x="4572000" y="2438400"/>
            <a:ext cx="1339850" cy="366713"/>
          </a:xfrm>
          <a:prstGeom prst="rect">
            <a:avLst/>
          </a:prstGeom>
          <a:noFill/>
          <a:ln w="12700" cap="sq">
            <a:noFill/>
            <a:miter lim="800000"/>
            <a:headEnd type="none" w="sm" len="sm"/>
            <a:tailEnd type="none" w="sm" len="sm"/>
          </a:ln>
        </p:spPr>
        <p:txBody>
          <a:bodyPr wrap="none">
            <a:spAutoFit/>
          </a:bodyPr>
          <a:lstStyle/>
          <a:p>
            <a:pPr>
              <a:spcBef>
                <a:spcPct val="50000"/>
              </a:spcBef>
            </a:pPr>
            <a:r>
              <a:rPr lang="en-US">
                <a:latin typeface="Calibri" pitchFamily="34" charset="0"/>
              </a:rPr>
              <a:t>Depression</a:t>
            </a:r>
          </a:p>
        </p:txBody>
      </p:sp>
      <p:sp>
        <p:nvSpPr>
          <p:cNvPr id="52235" name="Text Box 12"/>
          <p:cNvSpPr txBox="1">
            <a:spLocks noChangeArrowheads="1"/>
          </p:cNvSpPr>
          <p:nvPr/>
        </p:nvSpPr>
        <p:spPr bwMode="auto">
          <a:xfrm>
            <a:off x="3581400" y="3048000"/>
            <a:ext cx="1098550" cy="366713"/>
          </a:xfrm>
          <a:prstGeom prst="rect">
            <a:avLst/>
          </a:prstGeom>
          <a:noFill/>
          <a:ln w="12700" cap="sq">
            <a:noFill/>
            <a:miter lim="800000"/>
            <a:headEnd type="none" w="sm" len="sm"/>
            <a:tailEnd type="none" w="sm" len="sm"/>
          </a:ln>
        </p:spPr>
        <p:txBody>
          <a:bodyPr wrap="none">
            <a:spAutoFit/>
          </a:bodyPr>
          <a:lstStyle/>
          <a:p>
            <a:pPr>
              <a:spcBef>
                <a:spcPct val="50000"/>
              </a:spcBef>
            </a:pPr>
            <a:r>
              <a:rPr lang="en-US">
                <a:latin typeface="Calibri" pitchFamily="34" charset="0"/>
              </a:rPr>
              <a:t>Irritability</a:t>
            </a:r>
          </a:p>
        </p:txBody>
      </p:sp>
      <p:sp>
        <p:nvSpPr>
          <p:cNvPr id="52236" name="Text Box 13"/>
          <p:cNvSpPr txBox="1">
            <a:spLocks noChangeArrowheads="1"/>
          </p:cNvSpPr>
          <p:nvPr/>
        </p:nvSpPr>
        <p:spPr bwMode="auto">
          <a:xfrm>
            <a:off x="5105400" y="4800600"/>
            <a:ext cx="933450" cy="366713"/>
          </a:xfrm>
          <a:prstGeom prst="rect">
            <a:avLst/>
          </a:prstGeom>
          <a:noFill/>
          <a:ln w="12700" cap="sq">
            <a:noFill/>
            <a:miter lim="800000"/>
            <a:headEnd type="none" w="sm" len="sm"/>
            <a:tailEnd type="none" w="sm" len="sm"/>
          </a:ln>
        </p:spPr>
        <p:txBody>
          <a:bodyPr wrap="none">
            <a:spAutoFit/>
          </a:bodyPr>
          <a:lstStyle/>
          <a:p>
            <a:pPr>
              <a:spcBef>
                <a:spcPct val="50000"/>
              </a:spcBef>
            </a:pPr>
            <a:r>
              <a:rPr lang="en-US">
                <a:latin typeface="Calibri" pitchFamily="34" charset="0"/>
              </a:rPr>
              <a:t>Anxiety</a:t>
            </a:r>
          </a:p>
        </p:txBody>
      </p:sp>
      <p:sp>
        <p:nvSpPr>
          <p:cNvPr id="922638" name="Text Box 14"/>
          <p:cNvSpPr txBox="1">
            <a:spLocks noChangeArrowheads="1"/>
          </p:cNvSpPr>
          <p:nvPr/>
        </p:nvSpPr>
        <p:spPr bwMode="auto">
          <a:xfrm>
            <a:off x="5410200" y="1066800"/>
            <a:ext cx="1077913" cy="523875"/>
          </a:xfrm>
          <a:prstGeom prst="rect">
            <a:avLst/>
          </a:prstGeom>
          <a:noFill/>
          <a:ln w="12700" cap="sq">
            <a:noFill/>
            <a:miter lim="800000"/>
            <a:headEnd type="none" w="sm" len="sm"/>
            <a:tailEnd type="none" w="sm" len="sm"/>
          </a:ln>
          <a:effectLst/>
        </p:spPr>
        <p:txBody>
          <a:bodyPr>
            <a:spAutoFit/>
          </a:bodyPr>
          <a:lstStyle/>
          <a:p>
            <a:pPr fontAlgn="auto">
              <a:spcBef>
                <a:spcPct val="50000"/>
              </a:spcBef>
              <a:spcAft>
                <a:spcPts val="0"/>
              </a:spcAft>
              <a:defRPr/>
            </a:pPr>
            <a:r>
              <a:rPr lang="en-US" sz="2800" b="1" u="sng" dirty="0">
                <a:effectLst>
                  <a:outerShdw blurRad="38100" dist="38100" dir="2700000" algn="tl">
                    <a:srgbClr val="FFFFFF"/>
                  </a:outerShdw>
                </a:effectLst>
                <a:latin typeface="Century Gothic" pitchFamily="34" charset="0"/>
              </a:rPr>
              <a:t>PTSD</a:t>
            </a:r>
          </a:p>
        </p:txBody>
      </p:sp>
      <p:sp>
        <p:nvSpPr>
          <p:cNvPr id="52238" name="Text Box 15"/>
          <p:cNvSpPr txBox="1">
            <a:spLocks noChangeArrowheads="1"/>
          </p:cNvSpPr>
          <p:nvPr/>
        </p:nvSpPr>
        <p:spPr bwMode="auto">
          <a:xfrm>
            <a:off x="5715000" y="1600200"/>
            <a:ext cx="1339850" cy="366713"/>
          </a:xfrm>
          <a:prstGeom prst="rect">
            <a:avLst/>
          </a:prstGeom>
          <a:noFill/>
          <a:ln w="12700" cap="sq">
            <a:noFill/>
            <a:miter lim="800000"/>
            <a:headEnd type="none" w="sm" len="sm"/>
            <a:tailEnd type="none" w="sm" len="sm"/>
          </a:ln>
        </p:spPr>
        <p:txBody>
          <a:bodyPr wrap="none">
            <a:spAutoFit/>
          </a:bodyPr>
          <a:lstStyle/>
          <a:p>
            <a:pPr>
              <a:spcBef>
                <a:spcPct val="50000"/>
              </a:spcBef>
            </a:pPr>
            <a:r>
              <a:rPr lang="en-US">
                <a:latin typeface="Calibri" pitchFamily="34" charset="0"/>
              </a:rPr>
              <a:t>Flashbacks</a:t>
            </a:r>
          </a:p>
        </p:txBody>
      </p:sp>
      <p:sp>
        <p:nvSpPr>
          <p:cNvPr id="52239" name="Text Box 16"/>
          <p:cNvSpPr txBox="1">
            <a:spLocks noChangeArrowheads="1"/>
          </p:cNvSpPr>
          <p:nvPr/>
        </p:nvSpPr>
        <p:spPr bwMode="auto">
          <a:xfrm>
            <a:off x="6477000" y="2209800"/>
            <a:ext cx="1352550" cy="366713"/>
          </a:xfrm>
          <a:prstGeom prst="rect">
            <a:avLst/>
          </a:prstGeom>
          <a:noFill/>
          <a:ln w="12700" cap="sq">
            <a:noFill/>
            <a:miter lim="800000"/>
            <a:headEnd type="none" w="sm" len="sm"/>
            <a:tailEnd type="none" w="sm" len="sm"/>
          </a:ln>
        </p:spPr>
        <p:txBody>
          <a:bodyPr wrap="none">
            <a:spAutoFit/>
          </a:bodyPr>
          <a:lstStyle/>
          <a:p>
            <a:pPr>
              <a:spcBef>
                <a:spcPct val="50000"/>
              </a:spcBef>
            </a:pPr>
            <a:r>
              <a:rPr lang="en-US">
                <a:latin typeface="Calibri" pitchFamily="34" charset="0"/>
              </a:rPr>
              <a:t>Nightmares</a:t>
            </a:r>
          </a:p>
        </p:txBody>
      </p:sp>
      <p:sp>
        <p:nvSpPr>
          <p:cNvPr id="52240" name="Text Box 17"/>
          <p:cNvSpPr txBox="1">
            <a:spLocks noChangeArrowheads="1"/>
          </p:cNvSpPr>
          <p:nvPr/>
        </p:nvSpPr>
        <p:spPr bwMode="auto">
          <a:xfrm>
            <a:off x="3886200" y="3886200"/>
            <a:ext cx="1149350" cy="587375"/>
          </a:xfrm>
          <a:prstGeom prst="rect">
            <a:avLst/>
          </a:prstGeom>
          <a:noFill/>
          <a:ln w="12700" cap="sq">
            <a:noFill/>
            <a:miter lim="800000"/>
            <a:headEnd type="none" w="sm" len="sm"/>
            <a:tailEnd type="none" w="sm" len="sm"/>
          </a:ln>
        </p:spPr>
        <p:txBody>
          <a:bodyPr wrap="none">
            <a:spAutoFit/>
          </a:bodyPr>
          <a:lstStyle/>
          <a:p>
            <a:pPr algn="ctr">
              <a:lnSpc>
                <a:spcPct val="90000"/>
              </a:lnSpc>
            </a:pPr>
            <a:r>
              <a:rPr lang="en-US">
                <a:latin typeface="Calibri" pitchFamily="34" charset="0"/>
              </a:rPr>
              <a:t>Sleep</a:t>
            </a:r>
          </a:p>
          <a:p>
            <a:pPr algn="ctr">
              <a:lnSpc>
                <a:spcPct val="90000"/>
              </a:lnSpc>
            </a:pPr>
            <a:r>
              <a:rPr lang="en-US">
                <a:latin typeface="Calibri" pitchFamily="34" charset="0"/>
              </a:rPr>
              <a:t>Problems</a:t>
            </a:r>
          </a:p>
        </p:txBody>
      </p:sp>
      <p:sp>
        <p:nvSpPr>
          <p:cNvPr id="52241" name="Text Box 18"/>
          <p:cNvSpPr txBox="1">
            <a:spLocks noChangeArrowheads="1"/>
          </p:cNvSpPr>
          <p:nvPr/>
        </p:nvSpPr>
        <p:spPr bwMode="auto">
          <a:xfrm>
            <a:off x="6629400" y="4191000"/>
            <a:ext cx="971550" cy="587375"/>
          </a:xfrm>
          <a:prstGeom prst="rect">
            <a:avLst/>
          </a:prstGeom>
          <a:noFill/>
          <a:ln w="12700" cap="sq">
            <a:noFill/>
            <a:miter lim="800000"/>
            <a:headEnd type="none" w="sm" len="sm"/>
            <a:tailEnd type="none" w="sm" len="sm"/>
          </a:ln>
        </p:spPr>
        <p:txBody>
          <a:bodyPr wrap="none">
            <a:spAutoFit/>
          </a:bodyPr>
          <a:lstStyle/>
          <a:p>
            <a:pPr algn="ctr">
              <a:lnSpc>
                <a:spcPct val="90000"/>
              </a:lnSpc>
            </a:pPr>
            <a:r>
              <a:rPr lang="en-US">
                <a:latin typeface="Calibri" pitchFamily="34" charset="0"/>
              </a:rPr>
              <a:t>Easily</a:t>
            </a:r>
          </a:p>
          <a:p>
            <a:pPr algn="ctr">
              <a:lnSpc>
                <a:spcPct val="90000"/>
              </a:lnSpc>
            </a:pPr>
            <a:r>
              <a:rPr lang="en-US">
                <a:latin typeface="Calibri" pitchFamily="34" charset="0"/>
              </a:rPr>
              <a:t>Startled</a:t>
            </a:r>
          </a:p>
        </p:txBody>
      </p:sp>
      <p:sp>
        <p:nvSpPr>
          <p:cNvPr id="52242" name="Text Box 19"/>
          <p:cNvSpPr txBox="1">
            <a:spLocks noChangeArrowheads="1"/>
          </p:cNvSpPr>
          <p:nvPr/>
        </p:nvSpPr>
        <p:spPr bwMode="auto">
          <a:xfrm>
            <a:off x="4953000" y="3352800"/>
            <a:ext cx="1339850" cy="587375"/>
          </a:xfrm>
          <a:prstGeom prst="rect">
            <a:avLst/>
          </a:prstGeom>
          <a:noFill/>
          <a:ln w="12700" cap="sq">
            <a:noFill/>
            <a:miter lim="800000"/>
            <a:headEnd type="none" w="sm" len="sm"/>
            <a:tailEnd type="none" w="sm" len="sm"/>
          </a:ln>
        </p:spPr>
        <p:txBody>
          <a:bodyPr wrap="none">
            <a:spAutoFit/>
          </a:bodyPr>
          <a:lstStyle/>
          <a:p>
            <a:pPr algn="ctr">
              <a:lnSpc>
                <a:spcPct val="90000"/>
              </a:lnSpc>
            </a:pPr>
            <a:r>
              <a:rPr lang="en-US">
                <a:latin typeface="Calibri" pitchFamily="34" charset="0"/>
              </a:rPr>
              <a:t>Poor Anger</a:t>
            </a:r>
          </a:p>
          <a:p>
            <a:pPr algn="ctr">
              <a:lnSpc>
                <a:spcPct val="90000"/>
              </a:lnSpc>
            </a:pPr>
            <a:r>
              <a:rPr lang="en-US">
                <a:latin typeface="Calibri" pitchFamily="34" charset="0"/>
              </a:rPr>
              <a:t>Control</a:t>
            </a:r>
          </a:p>
        </p:txBody>
      </p:sp>
      <p:sp>
        <p:nvSpPr>
          <p:cNvPr id="52243" name="Text Box 20"/>
          <p:cNvSpPr txBox="1">
            <a:spLocks noChangeArrowheads="1"/>
          </p:cNvSpPr>
          <p:nvPr/>
        </p:nvSpPr>
        <p:spPr bwMode="auto">
          <a:xfrm>
            <a:off x="6705600" y="2895600"/>
            <a:ext cx="971550" cy="587375"/>
          </a:xfrm>
          <a:prstGeom prst="rect">
            <a:avLst/>
          </a:prstGeom>
          <a:noFill/>
          <a:ln w="12700" cap="sq">
            <a:noFill/>
            <a:miter lim="800000"/>
            <a:headEnd type="none" w="sm" len="sm"/>
            <a:tailEnd type="none" w="sm" len="sm"/>
          </a:ln>
        </p:spPr>
        <p:txBody>
          <a:bodyPr wrap="none">
            <a:spAutoFit/>
          </a:bodyPr>
          <a:lstStyle/>
          <a:p>
            <a:pPr algn="ctr">
              <a:lnSpc>
                <a:spcPct val="90000"/>
              </a:lnSpc>
            </a:pPr>
            <a:r>
              <a:rPr lang="en-US">
                <a:latin typeface="Calibri" pitchFamily="34" charset="0"/>
              </a:rPr>
              <a:t>Isolates</a:t>
            </a:r>
          </a:p>
          <a:p>
            <a:pPr algn="ctr">
              <a:lnSpc>
                <a:spcPct val="90000"/>
              </a:lnSpc>
            </a:pPr>
            <a:r>
              <a:rPr lang="en-US">
                <a:latin typeface="Calibri" pitchFamily="34" charset="0"/>
              </a:rPr>
              <a:t>Self</a:t>
            </a:r>
          </a:p>
        </p:txBody>
      </p:sp>
      <p:sp>
        <p:nvSpPr>
          <p:cNvPr id="52244" name="Title 1"/>
          <p:cNvSpPr>
            <a:spLocks noGrp="1"/>
          </p:cNvSpPr>
          <p:nvPr>
            <p:ph type="title"/>
          </p:nvPr>
        </p:nvSpPr>
        <p:spPr>
          <a:xfrm>
            <a:off x="533400" y="152400"/>
            <a:ext cx="8077200" cy="838200"/>
          </a:xfrm>
        </p:spPr>
        <p:txBody>
          <a:bodyPr/>
          <a:lstStyle/>
          <a:p>
            <a:pPr eaLnBrk="1" hangingPunct="1"/>
            <a:r>
              <a:rPr lang="en-US" sz="3600" smtClean="0">
                <a:solidFill>
                  <a:srgbClr val="002060"/>
                </a:solidFill>
                <a:latin typeface="Albertus Extra Bold"/>
              </a:rPr>
              <a:t>TBI- PTSD Overlapping Symptoms</a:t>
            </a:r>
          </a:p>
        </p:txBody>
      </p:sp>
      <p:sp>
        <p:nvSpPr>
          <p:cNvPr id="22" name="Slide Number Placeholder 3"/>
          <p:cNvSpPr>
            <a:spLocks noGrp="1"/>
          </p:cNvSpPr>
          <p:nvPr>
            <p:ph type="sldNum" sz="quarter" idx="12"/>
          </p:nvPr>
        </p:nvSpPr>
        <p:spPr>
          <a:xfrm>
            <a:off x="7162800" y="6454775"/>
            <a:ext cx="1676400" cy="327025"/>
          </a:xfrm>
        </p:spPr>
        <p:txBody>
          <a:bodyPr/>
          <a:lstStyle/>
          <a:p>
            <a:pPr algn="ctr">
              <a:defRPr/>
            </a:pPr>
            <a:fld id="{80D63C47-F2E6-4FA6-A2ED-B8A51F61CCCE}" type="slidenum">
              <a:rPr lang="en-US"/>
              <a:pPr algn="ctr">
                <a:defRPr/>
              </a:pPr>
              <a:t>19</a:t>
            </a:fld>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sz="3200" smtClean="0">
                <a:latin typeface="Albertus Extra Bold"/>
              </a:rPr>
              <a:t>         A returning soldier’s saga…</a:t>
            </a:r>
          </a:p>
        </p:txBody>
      </p:sp>
      <p:sp>
        <p:nvSpPr>
          <p:cNvPr id="18435" name="Slide Number Placeholder 3"/>
          <p:cNvSpPr>
            <a:spLocks noGrp="1"/>
          </p:cNvSpPr>
          <p:nvPr>
            <p:ph type="sldNum" sz="quarter" idx="12"/>
          </p:nvPr>
        </p:nvSpPr>
        <p:spPr>
          <a:xfrm>
            <a:off x="3124200" y="6356350"/>
            <a:ext cx="2895600" cy="365125"/>
          </a:xfrm>
        </p:spPr>
        <p:txBody>
          <a:bodyPr/>
          <a:lstStyle/>
          <a:p>
            <a:pPr algn="ctr">
              <a:defRPr/>
            </a:pPr>
            <a:fld id="{A8AD6227-88A7-4E4E-A0DE-B54DE1A63A95}" type="slidenum">
              <a:rPr lang="en-US">
                <a:latin typeface="Arial" pitchFamily="34" charset="0"/>
              </a:rPr>
              <a:pPr algn="ctr">
                <a:defRPr/>
              </a:pPr>
              <a:t>2</a:t>
            </a:fld>
            <a:r>
              <a:rPr lang="en-US" dirty="0">
                <a:latin typeface="Arial" pitchFamily="34" charset="0"/>
              </a:rPr>
              <a:t> [Murphy-CIT] </a:t>
            </a:r>
          </a:p>
        </p:txBody>
      </p:sp>
      <p:sp>
        <p:nvSpPr>
          <p:cNvPr id="4" name="Content Placeholder 2"/>
          <p:cNvSpPr>
            <a:spLocks noGrp="1"/>
          </p:cNvSpPr>
          <p:nvPr>
            <p:ph idx="1"/>
          </p:nvPr>
        </p:nvSpPr>
        <p:spPr>
          <a:xfrm>
            <a:off x="762000" y="2286000"/>
            <a:ext cx="7620000" cy="3200400"/>
          </a:xfrm>
        </p:spPr>
        <p:txBody>
          <a:bodyPr rtlCol="0">
            <a:normAutofit fontScale="92500" lnSpcReduction="10000"/>
          </a:bodyPr>
          <a:lstStyle/>
          <a:p>
            <a:pPr eaLnBrk="1" fontAlgn="auto" hangingPunct="1">
              <a:lnSpc>
                <a:spcPct val="90000"/>
              </a:lnSpc>
              <a:spcAft>
                <a:spcPts val="0"/>
              </a:spcAft>
              <a:buFont typeface="Arial" pitchFamily="34" charset="0"/>
              <a:buChar char="•"/>
              <a:defRPr/>
            </a:pPr>
            <a:r>
              <a:rPr lang="en-US" sz="2400" i="1" dirty="0" smtClean="0"/>
              <a:t>… His internal terror got so bad that, in 2005, he shot up his El Paso, Texas, apartment and held police at bay for three hours with a 9-mm handgun, believing Iraqis were trying to get in …The El Paso shooting was only one of several incidents there, according to interviews. He had a number of driving accidents when, he later told his family, he swerved to avoid imagined roadside bombs; he once crashed over a curb after imagining that a stopped car contained Iraqi assassins. After a July 2007 motorcycle accident, his parents tried, unsuccessfully, to have him committed to a mental institution.</a:t>
            </a:r>
            <a:endParaRPr lang="en-US" sz="2400" dirty="0" smtClean="0"/>
          </a:p>
          <a:p>
            <a:pPr marL="0" indent="0" eaLnBrk="1" fontAlgn="auto" hangingPunct="1">
              <a:lnSpc>
                <a:spcPct val="90000"/>
              </a:lnSpc>
              <a:spcAft>
                <a:spcPts val="0"/>
              </a:spcAft>
              <a:buFontTx/>
              <a:buNone/>
              <a:defRPr/>
            </a:pPr>
            <a:r>
              <a:rPr lang="en-US" sz="2400" dirty="0" smtClean="0"/>
              <a:t>                       (Long Island Newsday – July 5, 2008)</a:t>
            </a:r>
          </a:p>
          <a:p>
            <a:pPr eaLnBrk="1" fontAlgn="auto" hangingPunct="1">
              <a:lnSpc>
                <a:spcPct val="90000"/>
              </a:lnSpc>
              <a:spcAft>
                <a:spcPts val="0"/>
              </a:spcAft>
              <a:buFont typeface="Arial" pitchFamily="34" charset="0"/>
              <a:buChar char="•"/>
              <a:defRPr/>
            </a:pPr>
            <a:endParaRPr lang="en-US" sz="1600" dirty="0"/>
          </a:p>
        </p:txBody>
      </p:sp>
      <p:pic>
        <p:nvPicPr>
          <p:cNvPr id="18436"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228600"/>
            <a:ext cx="2133600"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82" name="Rectangle 2"/>
          <p:cNvSpPr>
            <a:spLocks noGrp="1" noChangeArrowheads="1"/>
          </p:cNvSpPr>
          <p:nvPr>
            <p:ph type="title"/>
          </p:nvPr>
        </p:nvSpPr>
        <p:spPr>
          <a:xfrm>
            <a:off x="685800" y="609600"/>
            <a:ext cx="7772400" cy="914400"/>
          </a:xfrm>
        </p:spPr>
        <p:txBody>
          <a:bodyPr rtlCol="0">
            <a:normAutofit/>
          </a:bodyPr>
          <a:lstStyle/>
          <a:p>
            <a:pPr eaLnBrk="1" fontAlgn="auto" hangingPunct="1">
              <a:spcAft>
                <a:spcPts val="0"/>
              </a:spcAft>
              <a:defRPr/>
            </a:pPr>
            <a:r>
              <a:rPr lang="en-US" sz="4000" b="1" dirty="0">
                <a:effectLst>
                  <a:outerShdw blurRad="38100" dist="38100" dir="2700000" algn="tl">
                    <a:srgbClr val="000000"/>
                  </a:outerShdw>
                </a:effectLst>
                <a:latin typeface="Albertus Extra Bold" pitchFamily="34" charset="0"/>
              </a:rPr>
              <a:t>TBI in Veterans</a:t>
            </a:r>
          </a:p>
        </p:txBody>
      </p:sp>
      <p:sp>
        <p:nvSpPr>
          <p:cNvPr id="942083" name="Rectangle 3"/>
          <p:cNvSpPr>
            <a:spLocks noGrp="1" noChangeArrowheads="1"/>
          </p:cNvSpPr>
          <p:nvPr>
            <p:ph type="body" idx="1"/>
          </p:nvPr>
        </p:nvSpPr>
        <p:spPr>
          <a:xfrm>
            <a:off x="685800" y="1981200"/>
            <a:ext cx="7772400" cy="3733800"/>
          </a:xfrm>
          <a:solidFill>
            <a:schemeClr val="tx2">
              <a:lumMod val="40000"/>
              <a:lumOff val="60000"/>
            </a:schemeClr>
          </a:solidFill>
          <a:ln w="57150" cmpd="thinThick">
            <a:solidFill>
              <a:schemeClr val="tx1"/>
            </a:solidFill>
          </a:ln>
        </p:spPr>
        <p:txBody>
          <a:bodyPr rtlCol="0">
            <a:normAutofit/>
          </a:bodyPr>
          <a:lstStyle/>
          <a:p>
            <a:pPr eaLnBrk="1" fontAlgn="auto" hangingPunct="1">
              <a:lnSpc>
                <a:spcPct val="90000"/>
              </a:lnSpc>
              <a:spcBef>
                <a:spcPct val="100000"/>
              </a:spcBef>
              <a:spcAft>
                <a:spcPct val="30000"/>
              </a:spcAft>
              <a:defRPr/>
            </a:pPr>
            <a:r>
              <a:rPr lang="en-US" sz="2800" dirty="0">
                <a:latin typeface="Corbel" pitchFamily="34" charset="0"/>
              </a:rPr>
              <a:t>TBI represents ~ 22% of confirmed injuries in Iraq/Afghanistan War </a:t>
            </a:r>
            <a:r>
              <a:rPr lang="en-US" sz="2800" dirty="0" smtClean="0">
                <a:latin typeface="Corbel" pitchFamily="34" charset="0"/>
              </a:rPr>
              <a:t>Veterans</a:t>
            </a:r>
            <a:r>
              <a:rPr lang="en-US" sz="2800" dirty="0">
                <a:latin typeface="Corbel" pitchFamily="34" charset="0"/>
              </a:rPr>
              <a:t>.</a:t>
            </a:r>
          </a:p>
          <a:p>
            <a:pPr eaLnBrk="1" fontAlgn="auto" hangingPunct="1">
              <a:lnSpc>
                <a:spcPct val="90000"/>
              </a:lnSpc>
              <a:spcBef>
                <a:spcPct val="40000"/>
              </a:spcBef>
              <a:spcAft>
                <a:spcPct val="40000"/>
              </a:spcAft>
              <a:defRPr/>
            </a:pPr>
            <a:r>
              <a:rPr lang="en-US" sz="2800" dirty="0">
                <a:latin typeface="Corbel" pitchFamily="34" charset="0"/>
              </a:rPr>
              <a:t>Many </a:t>
            </a:r>
            <a:r>
              <a:rPr lang="en-US" sz="2800" dirty="0" smtClean="0">
                <a:latin typeface="Corbel" pitchFamily="34" charset="0"/>
              </a:rPr>
              <a:t>Veterans </a:t>
            </a:r>
            <a:r>
              <a:rPr lang="en-US" sz="2800" dirty="0">
                <a:latin typeface="Corbel" pitchFamily="34" charset="0"/>
              </a:rPr>
              <a:t>have experienced multiple TBI’s due to chronic exposure to blasts</a:t>
            </a:r>
          </a:p>
          <a:p>
            <a:pPr eaLnBrk="1" fontAlgn="auto" hangingPunct="1">
              <a:lnSpc>
                <a:spcPct val="90000"/>
              </a:lnSpc>
              <a:spcBef>
                <a:spcPct val="40000"/>
              </a:spcBef>
              <a:spcAft>
                <a:spcPct val="10000"/>
              </a:spcAft>
              <a:defRPr/>
            </a:pPr>
            <a:r>
              <a:rPr lang="en-US" sz="2800" dirty="0">
                <a:latin typeface="Corbel" pitchFamily="34" charset="0"/>
              </a:rPr>
              <a:t>As many as 50% to 60% of </a:t>
            </a:r>
            <a:r>
              <a:rPr lang="en-US" sz="2800" dirty="0" smtClean="0">
                <a:latin typeface="Corbel" pitchFamily="34" charset="0"/>
              </a:rPr>
              <a:t>Veterans </a:t>
            </a:r>
            <a:r>
              <a:rPr lang="en-US" sz="2800" dirty="0">
                <a:latin typeface="Corbel" pitchFamily="34" charset="0"/>
              </a:rPr>
              <a:t>with chronic blast exposure have significant hearing loss or tinnitus (“ringing” in the ears) </a:t>
            </a:r>
            <a:r>
              <a:rPr lang="en-US" sz="1600" dirty="0">
                <a:latin typeface="Corbel" pitchFamily="34" charset="0"/>
              </a:rPr>
              <a:t>(Lew, et al. 2007)</a:t>
            </a:r>
          </a:p>
        </p:txBody>
      </p:sp>
      <p:sp>
        <p:nvSpPr>
          <p:cNvPr id="4" name="Slide Number Placeholder 3"/>
          <p:cNvSpPr>
            <a:spLocks noGrp="1"/>
          </p:cNvSpPr>
          <p:nvPr>
            <p:ph type="sldNum" sz="quarter" idx="12"/>
          </p:nvPr>
        </p:nvSpPr>
        <p:spPr/>
        <p:txBody>
          <a:bodyPr/>
          <a:lstStyle/>
          <a:p>
            <a:pPr>
              <a:defRPr/>
            </a:pPr>
            <a:fld id="{F46B39EC-6CD4-43D4-8E94-C17CBBC360D7}" type="slidenum">
              <a:rPr lang="en-US"/>
              <a:pPr>
                <a:defRPr/>
              </a:pPr>
              <a:t>20</a:t>
            </a:fld>
            <a:endParaRPr lang="en-US"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a:xfrm>
            <a:off x="762000" y="274638"/>
            <a:ext cx="7924800" cy="1143000"/>
          </a:xfrm>
        </p:spPr>
        <p:txBody>
          <a:bodyPr/>
          <a:lstStyle/>
          <a:p>
            <a:pPr eaLnBrk="1" hangingPunct="1"/>
            <a:r>
              <a:rPr lang="en-US" sz="4000" smtClean="0">
                <a:latin typeface="Albertus Extra Bold"/>
              </a:rPr>
              <a:t>Helpful Hints when Interacting with Veterans with TBI</a:t>
            </a:r>
          </a:p>
        </p:txBody>
      </p:sp>
      <p:sp>
        <p:nvSpPr>
          <p:cNvPr id="3" name="Content Placeholder 2"/>
          <p:cNvSpPr>
            <a:spLocks noGrp="1"/>
          </p:cNvSpPr>
          <p:nvPr>
            <p:ph sz="half" idx="1"/>
          </p:nvPr>
        </p:nvSpPr>
        <p:spPr>
          <a:xfrm>
            <a:off x="457200" y="1600200"/>
            <a:ext cx="4038600" cy="5029200"/>
          </a:xfrm>
        </p:spPr>
        <p:txBody>
          <a:bodyPr rtlCol="0">
            <a:normAutofit lnSpcReduction="10000"/>
          </a:bodyPr>
          <a:lstStyle/>
          <a:p>
            <a:pPr eaLnBrk="1" fontAlgn="auto" hangingPunct="1">
              <a:spcAft>
                <a:spcPts val="0"/>
              </a:spcAft>
              <a:buFont typeface="Arial" pitchFamily="34" charset="0"/>
              <a:buChar char="•"/>
              <a:defRPr/>
            </a:pPr>
            <a:r>
              <a:rPr lang="en-US" sz="1800" b="1" dirty="0" smtClean="0">
                <a:latin typeface="Times New Roman" pitchFamily="18" charset="0"/>
                <a:cs typeface="Times New Roman" pitchFamily="18" charset="0"/>
              </a:rPr>
              <a:t>Hearing Impairments:</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Ask is Veteran can hear you</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May need to use large gestures to get Veteran’s attention from a distance. Don’t depend on shouting.</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Recognize that some people with new hearing problems are more prone to suspiciousness. </a:t>
            </a:r>
          </a:p>
          <a:p>
            <a:pPr lvl="1" eaLnBrk="1" fontAlgn="auto" hangingPunct="1">
              <a:spcAft>
                <a:spcPts val="0"/>
              </a:spcAft>
              <a:buFont typeface="Arial" pitchFamily="34" charset="0"/>
              <a:buNone/>
              <a:defRPr/>
            </a:pPr>
            <a:r>
              <a:rPr lang="en-US" sz="1400" dirty="0" smtClean="0">
                <a:latin typeface="Times New Roman" pitchFamily="18" charset="0"/>
                <a:cs typeface="Times New Roman" pitchFamily="18" charset="0"/>
              </a:rPr>
              <a:t>        (Imagine if everyone around you was whispering.) </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Be more careful about speaking slowly and clearly.</a:t>
            </a:r>
          </a:p>
          <a:p>
            <a:pPr lvl="1" eaLnBrk="1" fontAlgn="auto" hangingPunct="1">
              <a:spcAft>
                <a:spcPts val="0"/>
              </a:spcAft>
              <a:buFont typeface="Arial" pitchFamily="34" charset="0"/>
              <a:buNone/>
              <a:defRPr/>
            </a:pPr>
            <a:endParaRPr lang="en-US" sz="1400"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r>
              <a:rPr lang="en-US" sz="1800" b="1" dirty="0" smtClean="0">
                <a:latin typeface="Times New Roman" pitchFamily="18" charset="0"/>
                <a:cs typeface="Times New Roman" pitchFamily="18" charset="0"/>
              </a:rPr>
              <a:t>Slowed Processing Speed:</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Patience w/Calm Attitude</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Recognize that thinking more slowly does not equal lower intelligence</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Allow more time for Veteran to respond</a:t>
            </a:r>
            <a:endParaRPr lang="en-US" sz="800" dirty="0" smtClean="0">
              <a:latin typeface="Times New Roman" pitchFamily="18" charset="0"/>
              <a:cs typeface="Times New Roman" pitchFamily="18" charset="0"/>
            </a:endParaRPr>
          </a:p>
          <a:p>
            <a:pPr eaLnBrk="1" fontAlgn="auto" hangingPunct="1">
              <a:spcAft>
                <a:spcPts val="0"/>
              </a:spcAft>
              <a:buFont typeface="Arial" pitchFamily="34" charset="0"/>
              <a:buNone/>
              <a:defRPr/>
            </a:pPr>
            <a:endParaRPr lang="en-US" sz="1800" dirty="0" smtClean="0">
              <a:latin typeface="Times New Roman" pitchFamily="18" charset="0"/>
              <a:cs typeface="Times New Roman" pitchFamily="18" charset="0"/>
            </a:endParaRPr>
          </a:p>
        </p:txBody>
      </p:sp>
      <p:sp>
        <p:nvSpPr>
          <p:cNvPr id="4" name="Content Placeholder 3"/>
          <p:cNvSpPr>
            <a:spLocks noGrp="1"/>
          </p:cNvSpPr>
          <p:nvPr>
            <p:ph sz="half" idx="2"/>
          </p:nvPr>
        </p:nvSpPr>
        <p:spPr>
          <a:xfrm>
            <a:off x="4648200" y="1600200"/>
            <a:ext cx="4267200" cy="5257800"/>
          </a:xfrm>
        </p:spPr>
        <p:txBody>
          <a:bodyPr rtlCol="0">
            <a:normAutofit lnSpcReduction="10000"/>
          </a:bodyPr>
          <a:lstStyle/>
          <a:p>
            <a:pPr eaLnBrk="1" fontAlgn="auto" hangingPunct="1">
              <a:spcAft>
                <a:spcPts val="0"/>
              </a:spcAft>
              <a:buFont typeface="Arial" pitchFamily="34" charset="0"/>
              <a:buChar char="•"/>
              <a:defRPr/>
            </a:pPr>
            <a:r>
              <a:rPr lang="en-US" sz="1800" b="1" dirty="0" smtClean="0">
                <a:latin typeface="Times New Roman" pitchFamily="18" charset="0"/>
                <a:cs typeface="Times New Roman" pitchFamily="18" charset="0"/>
              </a:rPr>
              <a:t>Emotions and/or Aggressiveness:</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Assess potential for suicide/assault.</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Consider need for transfer to the VA.</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Slow your  own speech and project a sense of calmness.</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Ask Veteran to identify what tactics have been helpful in the past, and encourage that tactic if it’s safe.</a:t>
            </a:r>
          </a:p>
          <a:p>
            <a:pPr eaLnBrk="1" fontAlgn="auto" hangingPunct="1">
              <a:spcAft>
                <a:spcPts val="0"/>
              </a:spcAft>
              <a:buFont typeface="Arial" pitchFamily="34" charset="0"/>
              <a:buChar char="•"/>
              <a:defRPr/>
            </a:pPr>
            <a:r>
              <a:rPr lang="en-US" sz="1800" b="1" dirty="0" smtClean="0">
                <a:latin typeface="Times New Roman" pitchFamily="18" charset="0"/>
                <a:cs typeface="Times New Roman" pitchFamily="18" charset="0"/>
              </a:rPr>
              <a:t>Difficulty Problem-Solving:</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Offer options rather than expect Veteran to generate solutions.</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Walk Veteran through the problem and assist with breaking it down into smaller components.</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Minimize Distractions in environment and allow time to think.</a:t>
            </a:r>
          </a:p>
          <a:p>
            <a:pPr eaLnBrk="1" fontAlgn="auto" hangingPunct="1">
              <a:spcAft>
                <a:spcPts val="0"/>
              </a:spcAft>
              <a:buFont typeface="Arial" pitchFamily="34" charset="0"/>
              <a:buChar char="•"/>
              <a:defRPr/>
            </a:pPr>
            <a:r>
              <a:rPr lang="en-US" sz="1800" b="1" dirty="0" smtClean="0">
                <a:latin typeface="Times New Roman" pitchFamily="18" charset="0"/>
                <a:cs typeface="Times New Roman" pitchFamily="18" charset="0"/>
              </a:rPr>
              <a:t>Impaired Attention</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Decrease environmental stimuli when possible.  Take Veteran to quiet area to talk.</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Consider asking Veteran to state back what you’ve said in his/her own words.</a:t>
            </a:r>
          </a:p>
          <a:p>
            <a:pPr lvl="1" eaLnBrk="1" fontAlgn="auto" hangingPunct="1">
              <a:spcAft>
                <a:spcPts val="0"/>
              </a:spcAft>
              <a:buFont typeface="Arial" pitchFamily="34" charset="0"/>
              <a:buChar char="–"/>
              <a:defRPr/>
            </a:pPr>
            <a:r>
              <a:rPr lang="en-US" sz="1400" dirty="0" smtClean="0">
                <a:latin typeface="Times New Roman" pitchFamily="18" charset="0"/>
                <a:cs typeface="Times New Roman" pitchFamily="18" charset="0"/>
              </a:rPr>
              <a:t>Allow breaks in longer conversations for Veteran to get up and stretch.</a:t>
            </a:r>
          </a:p>
          <a:p>
            <a:pPr lvl="1" eaLnBrk="1" fontAlgn="auto" hangingPunct="1">
              <a:spcAft>
                <a:spcPts val="0"/>
              </a:spcAft>
              <a:buFont typeface="Arial" pitchFamily="34" charset="0"/>
              <a:buNone/>
              <a:defRPr/>
            </a:pPr>
            <a:endParaRPr lang="en-US" sz="1400" dirty="0" smtClean="0">
              <a:latin typeface="Times New Roman" pitchFamily="18" charset="0"/>
              <a:cs typeface="Times New Roman" pitchFamily="18" charset="0"/>
            </a:endParaRPr>
          </a:p>
          <a:p>
            <a:pPr lvl="1" eaLnBrk="1" fontAlgn="auto" hangingPunct="1">
              <a:spcAft>
                <a:spcPts val="0"/>
              </a:spcAft>
              <a:buFont typeface="Arial" pitchFamily="34" charset="0"/>
              <a:buChar char="–"/>
              <a:defRPr/>
            </a:pPr>
            <a:endParaRPr lang="en-US" sz="1400" b="1" dirty="0" smtClean="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pPr>
              <a:defRPr/>
            </a:pPr>
            <a:fld id="{CC792F95-3F28-4203-ACDB-1D60BFBA4244}" type="slidenum">
              <a:rPr lang="en-US"/>
              <a:pPr>
                <a:defRPr/>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04800" y="533400"/>
          <a:ext cx="8610600" cy="5826125"/>
        </p:xfrm>
        <a:graphic>
          <a:graphicData uri="http://schemas.openxmlformats.org/drawingml/2006/table">
            <a:tbl>
              <a:tblPr/>
              <a:tblGrid>
                <a:gridCol w="2666583"/>
                <a:gridCol w="5944017"/>
              </a:tblGrid>
              <a:tr h="161149">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Need domains:</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Service domains – VA and non-VA:</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6011">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Service access</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OEF/OIF/OND coordination</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Minority Veterans Affairs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“Access to VA services for reentry and justice-involved veterans”  (DUSHOM, July 20, 2009)</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09769">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Alcohol and drug abuse</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None/>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p>
                    <a:p>
                      <a:pPr marL="342900" marR="0" lvl="0" indent="-342900" algn="l" defTabSz="914400" rtl="0" eaLnBrk="1" fontAlgn="base" latinLnBrk="0" hangingPunct="1">
                        <a:lnSpc>
                          <a:spcPct val="115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-and/or-</a:t>
                      </a:r>
                    </a:p>
                    <a:p>
                      <a:pPr marL="342900" marR="0" lvl="0" indent="-342900" algn="l" defTabSz="914400" rtl="0" eaLnBrk="1" fontAlgn="base" latinLnBrk="0" hangingPunct="1">
                        <a:lnSpc>
                          <a:spcPct val="115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342900" marR="0" lvl="0" indent="-342900" algn="l" defTabSz="914400" rtl="0" eaLnBrk="1" fontAlgn="base" latinLnBrk="0" hangingPunct="1">
                        <a:lnSpc>
                          <a:spcPct val="115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Psychiatric problems*</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Substance abuse services (outpatient, residential)</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Mental health services (outpatient, residential, inpatient)</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Evidenced-based treatments (MI, SS, MRT)</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Recovery  focus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Suicide prevention</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Peer support</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Violence prevention (Disruptive Behavior Committee)</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1149">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Medical problems</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Medical services (outpatient, inpatient – medical, surgical, rehabilitation)</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2299">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Housing*</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Homelessness prevention</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Homeless (outreach, residential – HCHV, G&amp;PD, DCHV; HUDVASH)</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2299">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Employment</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Therapeutic (CWT, IT, SE)</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Competitive (EDD One-Stops: DVOPs, LVERs)</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2299">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Benefits</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Comp &amp; Pen (VBA, State DVA, County VSOs, VSOs)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Other benefits (same as above)</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2299">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Family</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Readjustment (Vet Centers; VA Mental Health)</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Domestic violence (Vet Centers; community)</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51232">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Legal/Financial</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Debt counseling/Landlord/tenant issues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Bench warrant resolution</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Divorce/Family Court/Child custody</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Child support debt modification</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Child and family counseling/family reunification</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VA OGC/Regional Counsel; ABA; OCSE; HCHV/CWT</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1149">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Sexual trauma*</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Military Sexual Trauma (MST)</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18412">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Combat/ trauma</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VA PTSD services*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Federal Recovery Coordinators (severely disabled combat Veterans)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Vet Centers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VA Physical Medicine &amp; Rehabilitation (PM&amp;R) (TBI)</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pPr>
                      <a:r>
                        <a:rPr kumimoji="0" lang="en-US" sz="1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VA Polytrauma Rehabilitation Centers</a:t>
                      </a:r>
                    </a:p>
                  </a:txBody>
                  <a:tcPr marL="49851" marR="49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8407" name="Rectangle 2"/>
          <p:cNvSpPr>
            <a:spLocks noChangeArrowheads="1"/>
          </p:cNvSpPr>
          <p:nvPr/>
        </p:nvSpPr>
        <p:spPr bwMode="auto">
          <a:xfrm>
            <a:off x="381000" y="6477000"/>
            <a:ext cx="8763000" cy="230188"/>
          </a:xfrm>
          <a:prstGeom prst="rect">
            <a:avLst/>
          </a:prstGeom>
          <a:noFill/>
          <a:ln w="9525">
            <a:noFill/>
            <a:miter lim="800000"/>
            <a:headEnd/>
            <a:tailEnd/>
          </a:ln>
        </p:spPr>
        <p:txBody>
          <a:bodyPr>
            <a:spAutoFit/>
          </a:bodyPr>
          <a:lstStyle/>
          <a:p>
            <a:r>
              <a:rPr lang="en-US" sz="900">
                <a:cs typeface="Arial" charset="0"/>
              </a:rPr>
              <a:t>*See:  Uniform Mental Health Services in VA Medical Centers and Clinics  (</a:t>
            </a:r>
            <a:r>
              <a:rPr lang="en-US" sz="900" u="sng">
                <a:cs typeface="Arial" charset="0"/>
                <a:hlinkClick r:id="rId3"/>
              </a:rPr>
              <a:t>http://www1.va.gov/vhapublications/ViewPublication.asp?pub_ID=1762</a:t>
            </a:r>
            <a:r>
              <a:rPr lang="en-US" sz="900">
                <a:cs typeface="Arial" charset="0"/>
              </a:rPr>
              <a:t>)</a:t>
            </a:r>
          </a:p>
        </p:txBody>
      </p:sp>
      <p:sp>
        <p:nvSpPr>
          <p:cNvPr id="58408" name="TextBox 3"/>
          <p:cNvSpPr txBox="1">
            <a:spLocks noChangeArrowheads="1"/>
          </p:cNvSpPr>
          <p:nvPr/>
        </p:nvSpPr>
        <p:spPr bwMode="auto">
          <a:xfrm>
            <a:off x="1600200" y="0"/>
            <a:ext cx="5791200" cy="523875"/>
          </a:xfrm>
          <a:prstGeom prst="rect">
            <a:avLst/>
          </a:prstGeom>
          <a:noFill/>
          <a:ln w="9525">
            <a:noFill/>
            <a:miter lim="800000"/>
            <a:headEnd/>
            <a:tailEnd/>
          </a:ln>
        </p:spPr>
        <p:txBody>
          <a:bodyPr>
            <a:spAutoFit/>
          </a:bodyPr>
          <a:lstStyle/>
          <a:p>
            <a:pPr algn="ctr"/>
            <a:r>
              <a:rPr lang="en-US" sz="2800">
                <a:latin typeface="Albertus Extra Bold"/>
              </a:rPr>
              <a:t>VA Services</a:t>
            </a:r>
          </a:p>
        </p:txBody>
      </p:sp>
      <p:sp>
        <p:nvSpPr>
          <p:cNvPr id="5" name="Slide Number Placeholder 4"/>
          <p:cNvSpPr>
            <a:spLocks noGrp="1"/>
          </p:cNvSpPr>
          <p:nvPr>
            <p:ph type="sldNum" sz="quarter" idx="12"/>
          </p:nvPr>
        </p:nvSpPr>
        <p:spPr/>
        <p:txBody>
          <a:bodyPr/>
          <a:lstStyle/>
          <a:p>
            <a:pPr>
              <a:defRPr/>
            </a:pPr>
            <a:fld id="{CE29F5DD-F98F-4D35-B0B3-43CD84BB60DF}" type="slidenum">
              <a:rPr lang="en-US"/>
              <a:pPr>
                <a:defRPr/>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p:txBody>
          <a:bodyPr/>
          <a:lstStyle/>
          <a:p>
            <a:pPr eaLnBrk="1" hangingPunct="1"/>
            <a:r>
              <a:rPr lang="en-US" sz="4000" smtClean="0">
                <a:latin typeface="Albertus Extra Bold"/>
              </a:rPr>
              <a:t>VA Services</a:t>
            </a:r>
          </a:p>
        </p:txBody>
      </p:sp>
      <p:sp>
        <p:nvSpPr>
          <p:cNvPr id="5" name="Content Placeholder 4"/>
          <p:cNvSpPr>
            <a:spLocks noGrp="1"/>
          </p:cNvSpPr>
          <p:nvPr>
            <p:ph idx="1"/>
          </p:nvPr>
        </p:nvSpPr>
        <p:spPr>
          <a:xfrm>
            <a:off x="457200" y="1981200"/>
            <a:ext cx="8229600" cy="4267200"/>
          </a:xfrm>
        </p:spPr>
        <p:txBody>
          <a:bodyPr rtlCol="0">
            <a:normAutofit fontScale="70000" lnSpcReduction="20000"/>
          </a:bodyPr>
          <a:lstStyle/>
          <a:p>
            <a:pPr eaLnBrk="1" fontAlgn="auto" hangingPunct="1">
              <a:spcAft>
                <a:spcPts val="0"/>
              </a:spcAft>
              <a:buFont typeface="Arial" pitchFamily="34" charset="0"/>
              <a:buChar char="•"/>
              <a:defRPr/>
            </a:pPr>
            <a:r>
              <a:rPr lang="en-US" sz="4000" b="1" dirty="0" smtClean="0">
                <a:latin typeface="Times New Roman" pitchFamily="18" charset="0"/>
                <a:cs typeface="Times New Roman" pitchFamily="18" charset="0"/>
              </a:rPr>
              <a:t>Fayetteville VA Medical Center</a:t>
            </a:r>
          </a:p>
          <a:p>
            <a:pPr lvl="2" eaLnBrk="1" fontAlgn="auto" hangingPunct="1">
              <a:spcAft>
                <a:spcPts val="0"/>
              </a:spcAft>
              <a:buFont typeface="Arial" pitchFamily="34" charset="0"/>
              <a:buChar char="•"/>
              <a:defRPr/>
            </a:pPr>
            <a:r>
              <a:rPr lang="en-US" sz="2900" dirty="0" smtClean="0">
                <a:latin typeface="Times New Roman" pitchFamily="18" charset="0"/>
                <a:cs typeface="Times New Roman" pitchFamily="18" charset="0"/>
              </a:rPr>
              <a:t>2300 Ramsey St. Fayetteville, NC 28301</a:t>
            </a:r>
          </a:p>
          <a:p>
            <a:pPr lvl="2" eaLnBrk="1" fontAlgn="auto" hangingPunct="1">
              <a:spcAft>
                <a:spcPts val="0"/>
              </a:spcAft>
              <a:buFont typeface="Arial" pitchFamily="34" charset="0"/>
              <a:buNone/>
              <a:defRPr/>
            </a:pPr>
            <a:r>
              <a:rPr lang="en-US" sz="2900" dirty="0" smtClean="0">
                <a:latin typeface="Times New Roman" pitchFamily="18" charset="0"/>
                <a:cs typeface="Times New Roman" pitchFamily="18" charset="0"/>
              </a:rPr>
              <a:t>		910-488-2120 </a:t>
            </a:r>
          </a:p>
          <a:p>
            <a:pPr lvl="2" eaLnBrk="1" fontAlgn="auto" hangingPunct="1">
              <a:spcAft>
                <a:spcPts val="0"/>
              </a:spcAft>
              <a:buFont typeface="Arial" pitchFamily="34" charset="0"/>
              <a:buChar char="•"/>
              <a:defRPr/>
            </a:pPr>
            <a:r>
              <a:rPr lang="en-US" sz="2900" b="1" dirty="0" smtClean="0">
                <a:latin typeface="Times New Roman" pitchFamily="18" charset="0"/>
                <a:cs typeface="Times New Roman" pitchFamily="18" charset="0"/>
              </a:rPr>
              <a:t>VA Health Benefits </a:t>
            </a:r>
          </a:p>
          <a:p>
            <a:pPr lvl="3" eaLnBrk="1" fontAlgn="auto" hangingPunct="1">
              <a:spcAft>
                <a:spcPts val="0"/>
              </a:spcAft>
              <a:buFont typeface="Arial" pitchFamily="34" charset="0"/>
              <a:buChar char="–"/>
              <a:defRPr/>
            </a:pPr>
            <a:r>
              <a:rPr lang="en-US" sz="2900" dirty="0" smtClean="0">
                <a:latin typeface="Times New Roman" pitchFamily="18" charset="0"/>
                <a:cs typeface="Times New Roman" pitchFamily="18" charset="0"/>
              </a:rPr>
              <a:t>E</a:t>
            </a:r>
            <a:r>
              <a:rPr lang="en-US" sz="2900" smtClean="0">
                <a:latin typeface="Times New Roman" pitchFamily="18" charset="0"/>
                <a:cs typeface="Times New Roman" pitchFamily="18" charset="0"/>
              </a:rPr>
              <a:t>xt</a:t>
            </a:r>
            <a:r>
              <a:rPr lang="en-US" sz="2900" dirty="0" smtClean="0">
                <a:latin typeface="Times New Roman" pitchFamily="18" charset="0"/>
                <a:cs typeface="Times New Roman" pitchFamily="18" charset="0"/>
              </a:rPr>
              <a:t>. 7016</a:t>
            </a:r>
          </a:p>
          <a:p>
            <a:pPr lvl="2" eaLnBrk="1" fontAlgn="auto" hangingPunct="1">
              <a:spcAft>
                <a:spcPts val="0"/>
              </a:spcAft>
              <a:buFont typeface="Arial" pitchFamily="34" charset="0"/>
              <a:buChar char="•"/>
              <a:defRPr/>
            </a:pPr>
            <a:r>
              <a:rPr lang="en-US" sz="2900" b="1" dirty="0" smtClean="0">
                <a:latin typeface="Times New Roman" pitchFamily="18" charset="0"/>
                <a:cs typeface="Times New Roman" pitchFamily="18" charset="0"/>
              </a:rPr>
              <a:t>Emergency Department Front Desk</a:t>
            </a:r>
          </a:p>
          <a:p>
            <a:pPr lvl="3" eaLnBrk="1" fontAlgn="auto" hangingPunct="1">
              <a:spcAft>
                <a:spcPts val="0"/>
              </a:spcAft>
              <a:buFont typeface="Arial" pitchFamily="34" charset="0"/>
              <a:buChar char="–"/>
              <a:defRPr/>
            </a:pPr>
            <a:r>
              <a:rPr lang="en-US" sz="2900" dirty="0" smtClean="0">
                <a:latin typeface="Times New Roman" pitchFamily="18" charset="0"/>
                <a:cs typeface="Times New Roman" pitchFamily="18" charset="0"/>
              </a:rPr>
              <a:t>Ext 7903</a:t>
            </a:r>
          </a:p>
          <a:p>
            <a:pPr lvl="2" eaLnBrk="1" fontAlgn="auto" hangingPunct="1">
              <a:spcAft>
                <a:spcPts val="0"/>
              </a:spcAft>
              <a:buFont typeface="Arial" pitchFamily="34" charset="0"/>
              <a:buChar char="•"/>
              <a:defRPr/>
            </a:pPr>
            <a:r>
              <a:rPr lang="en-US" sz="2900" b="1" dirty="0" smtClean="0">
                <a:latin typeface="Times New Roman" pitchFamily="18" charset="0"/>
                <a:cs typeface="Times New Roman" pitchFamily="18" charset="0"/>
              </a:rPr>
              <a:t>Suicide Prevention Coordinator</a:t>
            </a:r>
          </a:p>
          <a:p>
            <a:pPr lvl="3" eaLnBrk="1" fontAlgn="auto" hangingPunct="1">
              <a:spcAft>
                <a:spcPts val="0"/>
              </a:spcAft>
              <a:buFont typeface="Arial" pitchFamily="34" charset="0"/>
              <a:buChar char="–"/>
              <a:defRPr/>
            </a:pPr>
            <a:r>
              <a:rPr lang="en-US" sz="2900" dirty="0" smtClean="0">
                <a:latin typeface="Times New Roman" pitchFamily="18" charset="0"/>
                <a:cs typeface="Times New Roman" pitchFamily="18" charset="0"/>
              </a:rPr>
              <a:t>Ext. 5683 </a:t>
            </a:r>
          </a:p>
          <a:p>
            <a:pPr lvl="2" eaLnBrk="1" fontAlgn="auto" hangingPunct="1">
              <a:spcAft>
                <a:spcPts val="0"/>
              </a:spcAft>
              <a:buFont typeface="Arial" pitchFamily="34" charset="0"/>
              <a:buChar char="•"/>
              <a:defRPr/>
            </a:pPr>
            <a:r>
              <a:rPr lang="en-US" sz="2900" b="1" dirty="0" smtClean="0">
                <a:latin typeface="Times New Roman" pitchFamily="18" charset="0"/>
                <a:cs typeface="Times New Roman" pitchFamily="18" charset="0"/>
              </a:rPr>
              <a:t>Healthcare for Homeless Veterans Program </a:t>
            </a:r>
          </a:p>
          <a:p>
            <a:pPr lvl="3" eaLnBrk="1" fontAlgn="auto" hangingPunct="1">
              <a:spcAft>
                <a:spcPts val="0"/>
              </a:spcAft>
              <a:buFont typeface="Arial" pitchFamily="34" charset="0"/>
              <a:buChar char="–"/>
              <a:defRPr/>
            </a:pPr>
            <a:r>
              <a:rPr lang="en-US" sz="2900" dirty="0" smtClean="0">
                <a:latin typeface="Times New Roman" pitchFamily="18" charset="0"/>
                <a:cs typeface="Times New Roman" pitchFamily="18" charset="0"/>
              </a:rPr>
              <a:t> Ext. 7238</a:t>
            </a:r>
          </a:p>
          <a:p>
            <a:pPr lvl="2" eaLnBrk="1" fontAlgn="auto" hangingPunct="1">
              <a:spcAft>
                <a:spcPts val="0"/>
              </a:spcAft>
              <a:buFont typeface="Arial" pitchFamily="34" charset="0"/>
              <a:buChar char="•"/>
              <a:defRPr/>
            </a:pPr>
            <a:r>
              <a:rPr lang="en-US" sz="2900" b="1" dirty="0" smtClean="0">
                <a:latin typeface="Times New Roman" pitchFamily="18" charset="0"/>
                <a:cs typeface="Times New Roman" pitchFamily="18" charset="0"/>
              </a:rPr>
              <a:t>OEF/OIF/OND Program Services</a:t>
            </a:r>
          </a:p>
          <a:p>
            <a:pPr lvl="3" eaLnBrk="1" fontAlgn="auto" hangingPunct="1">
              <a:spcAft>
                <a:spcPts val="0"/>
              </a:spcAft>
              <a:buFont typeface="Arial" pitchFamily="34" charset="0"/>
              <a:buChar char="–"/>
              <a:defRPr/>
            </a:pPr>
            <a:r>
              <a:rPr lang="en-US" sz="2900" dirty="0" smtClean="0">
                <a:latin typeface="Times New Roman" pitchFamily="18" charset="0"/>
                <a:cs typeface="Times New Roman" pitchFamily="18" charset="0"/>
              </a:rPr>
              <a:t>Ext. 5835</a:t>
            </a:r>
          </a:p>
          <a:p>
            <a:pPr lvl="2" eaLnBrk="1" fontAlgn="auto" hangingPunct="1">
              <a:spcAft>
                <a:spcPts val="0"/>
              </a:spcAft>
              <a:buFont typeface="Arial" pitchFamily="34" charset="0"/>
              <a:buNone/>
              <a:defRPr/>
            </a:pPr>
            <a:endParaRPr lang="en-US" sz="2900"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endParaRPr lang="en-US" sz="2900" dirty="0" smtClean="0">
              <a:latin typeface="Times New Roman" pitchFamily="18" charset="0"/>
              <a:cs typeface="Times New Roman" pitchFamily="18" charset="0"/>
            </a:endParaRPr>
          </a:p>
          <a:p>
            <a:pPr lvl="2" eaLnBrk="1" fontAlgn="auto" hangingPunct="1">
              <a:spcAft>
                <a:spcPts val="0"/>
              </a:spcAft>
              <a:buFont typeface="Arial" pitchFamily="34" charset="0"/>
              <a:buNone/>
              <a:defRPr/>
            </a:pPr>
            <a:endParaRPr lang="en-US" dirty="0" smtClean="0"/>
          </a:p>
        </p:txBody>
      </p:sp>
      <p:sp>
        <p:nvSpPr>
          <p:cNvPr id="50179" name="Slide Number Placeholder 3"/>
          <p:cNvSpPr>
            <a:spLocks noGrp="1"/>
          </p:cNvSpPr>
          <p:nvPr>
            <p:ph type="sldNum" sz="quarter" idx="12"/>
          </p:nvPr>
        </p:nvSpPr>
        <p:spPr/>
        <p:txBody>
          <a:bodyPr/>
          <a:lstStyle/>
          <a:p>
            <a:pPr>
              <a:defRPr/>
            </a:pPr>
            <a:fld id="{50EFF5FD-3F3C-408B-85B2-4C04BA2D7792}" type="slidenum">
              <a:rPr lang="en-US">
                <a:latin typeface="Arial" pitchFamily="34" charset="0"/>
              </a:rPr>
              <a:pPr>
                <a:defRPr/>
              </a:pPr>
              <a:t>23</a:t>
            </a:fld>
            <a:endParaRPr lang="en-US" dirty="0">
              <a:latin typeface="Arial" pitchFamily="34" charset="0"/>
            </a:endParaRPr>
          </a:p>
        </p:txBody>
      </p:sp>
      <p:pic>
        <p:nvPicPr>
          <p:cNvPr id="60420"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152400"/>
            <a:ext cx="2133600" cy="1752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685800" y="274638"/>
            <a:ext cx="8001000" cy="1143000"/>
          </a:xfrm>
        </p:spPr>
        <p:txBody>
          <a:bodyPr rtlCol="0">
            <a:noAutofit/>
          </a:bodyPr>
          <a:lstStyle/>
          <a:p>
            <a:pPr eaLnBrk="1" fontAlgn="auto" hangingPunct="1">
              <a:spcAft>
                <a:spcPts val="0"/>
              </a:spcAft>
              <a:defRPr/>
            </a:pPr>
            <a:r>
              <a:rPr lang="en-US" sz="3450" dirty="0" smtClean="0">
                <a:latin typeface="Albertus Extra Bold" pitchFamily="34" charset="0"/>
              </a:rPr>
              <a:t>Fayetteville VA Medical Center Services Pocket Reference Guide</a:t>
            </a:r>
          </a:p>
        </p:txBody>
      </p:sp>
      <p:sp>
        <p:nvSpPr>
          <p:cNvPr id="57347" name="Slide Number Placeholder 3"/>
          <p:cNvSpPr>
            <a:spLocks noGrp="1"/>
          </p:cNvSpPr>
          <p:nvPr>
            <p:ph type="sldNum" sz="quarter" idx="12"/>
          </p:nvPr>
        </p:nvSpPr>
        <p:spPr>
          <a:xfrm>
            <a:off x="7924800" y="6492875"/>
            <a:ext cx="1066800" cy="365125"/>
          </a:xfrm>
        </p:spPr>
        <p:txBody>
          <a:bodyPr/>
          <a:lstStyle/>
          <a:p>
            <a:pPr algn="ctr">
              <a:defRPr/>
            </a:pPr>
            <a:r>
              <a:rPr lang="en-US" dirty="0">
                <a:latin typeface="Arial" pitchFamily="34" charset="0"/>
              </a:rPr>
              <a:t>26 [Weaver]</a:t>
            </a:r>
          </a:p>
        </p:txBody>
      </p:sp>
      <p:graphicFrame>
        <p:nvGraphicFramePr>
          <p:cNvPr id="6" name="Group 67"/>
          <p:cNvGraphicFramePr>
            <a:graphicFrameLocks noGrp="1"/>
          </p:cNvGraphicFramePr>
          <p:nvPr/>
        </p:nvGraphicFramePr>
        <p:xfrm>
          <a:off x="457200" y="1295400"/>
          <a:ext cx="3584575" cy="5603875"/>
        </p:xfrm>
        <a:graphic>
          <a:graphicData uri="http://schemas.openxmlformats.org/drawingml/2006/table">
            <a:tbl>
              <a:tblPr/>
              <a:tblGrid>
                <a:gridCol w="3584575"/>
              </a:tblGrid>
              <a:tr h="30016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Did you serve in the Armed Services? </a:t>
                      </a:r>
                    </a:p>
                  </a:txBody>
                  <a:tcPr marL="67424" marR="67424" marT="33712" marB="33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r>
              <a:tr h="538531">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Do you want me to help you get somewhere?  (if “yes”) </a:t>
                      </a:r>
                    </a:p>
                  </a:txBody>
                  <a:tcPr marL="67424" marR="67424" marT="33712" marB="33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538531">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Are you a patient at Fayetteville VA  Healthcare System? </a:t>
                      </a:r>
                    </a:p>
                  </a:txBody>
                  <a:tcPr marL="67424" marR="67424" marT="33712" marB="33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40000"/>
                        <a:lumOff val="60000"/>
                      </a:schemeClr>
                    </a:solidFill>
                  </a:tcPr>
                </a:tc>
              </a:tr>
              <a:tr h="538531">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Business hours:  910-488-2120</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Toll Free: 1-800-771-6106</a:t>
                      </a:r>
                    </a:p>
                  </a:txBody>
                  <a:tcPr marL="67424" marR="67424" marT="33712" marB="33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r>
              <a:tr h="30016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Did you serve in a War Zone? </a:t>
                      </a:r>
                    </a:p>
                  </a:txBody>
                  <a:tcPr marL="67424" marR="67424" marT="33712" marB="33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0016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Fayetteville Vet Center:  910-488-6252</a:t>
                      </a:r>
                    </a:p>
                  </a:txBody>
                  <a:tcPr marL="67424" marR="67424" marT="33712" marB="33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40000"/>
                        <a:lumOff val="60000"/>
                      </a:schemeClr>
                    </a:solidFill>
                  </a:tcPr>
                </a:tc>
              </a:tr>
              <a:tr h="30016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Do you have a place to stay tonight? </a:t>
                      </a:r>
                    </a:p>
                  </a:txBody>
                  <a:tcPr marL="67424" marR="67424" marT="33712" marB="33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r>
              <a:tr h="538531">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Healthcare for Homeless Veterans Program:</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910-488-2120 ext. 5679</a:t>
                      </a:r>
                    </a:p>
                  </a:txBody>
                  <a:tcPr marL="67424" marR="67424" marT="33712" marB="33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0016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Do you need substance use treatment or detox? </a:t>
                      </a:r>
                    </a:p>
                  </a:txBody>
                  <a:tcPr marL="67424" marR="67424" marT="33712" marB="33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40000"/>
                        <a:lumOff val="60000"/>
                      </a:schemeClr>
                    </a:solidFill>
                  </a:tcPr>
                </a:tc>
              </a:tr>
              <a:tr h="538531">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The VA CARP Program: 910-488-2120 </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The Roxy Center: 910-424-1212</a:t>
                      </a:r>
                    </a:p>
                  </a:txBody>
                  <a:tcPr marL="67424" marR="67424" marT="33712" marB="33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r>
              <a:tr h="30016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Do you need legal aid? </a:t>
                      </a:r>
                    </a:p>
                  </a:txBody>
                  <a:tcPr marL="67424" marR="67424" marT="33712" marB="33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936341">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VA Justice Outreach: 910-488-2120  x 7225 </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Cumberland County: 910-483-0400</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Toll Free: 1-866-219-5262</a:t>
                      </a:r>
                    </a:p>
                  </a:txBody>
                  <a:tcPr marL="67424" marR="67424" marT="33712" marB="33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40000"/>
                        <a:lumOff val="60000"/>
                      </a:schemeClr>
                    </a:solidFill>
                  </a:tcPr>
                </a:tc>
              </a:tr>
            </a:tbl>
          </a:graphicData>
        </a:graphic>
      </p:graphicFrame>
      <p:graphicFrame>
        <p:nvGraphicFramePr>
          <p:cNvPr id="7" name="Group 68"/>
          <p:cNvGraphicFramePr>
            <a:graphicFrameLocks noGrp="1"/>
          </p:cNvGraphicFramePr>
          <p:nvPr/>
        </p:nvGraphicFramePr>
        <p:xfrm>
          <a:off x="4800600" y="1295400"/>
          <a:ext cx="3705225" cy="5475288"/>
        </p:xfrm>
        <a:graphic>
          <a:graphicData uri="http://schemas.openxmlformats.org/drawingml/2006/table">
            <a:tbl>
              <a:tblPr/>
              <a:tblGrid>
                <a:gridCol w="3705225"/>
              </a:tblGrid>
              <a:tr h="53024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1" i="0" u="sng" strike="noStrike" cap="none" normalizeH="0" baseline="0" dirty="0" smtClean="0">
                          <a:ln>
                            <a:noFill/>
                          </a:ln>
                          <a:solidFill>
                            <a:schemeClr val="tx1"/>
                          </a:solidFill>
                          <a:effectLst/>
                          <a:latin typeface="Times New Roman" pitchFamily="18" charset="0"/>
                          <a:ea typeface="Calibri" charset="0"/>
                          <a:cs typeface="Times New Roman" pitchFamily="18" charset="0"/>
                        </a:rPr>
                        <a:t>Tips for Talking to Veterans</a:t>
                      </a: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r>
              <a:tr h="371664">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457200" algn="l"/>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Speak simply, briefly and slowly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24394">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457200" algn="l"/>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Give choice to Veteran whenever possible.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40000"/>
                        <a:lumOff val="60000"/>
                      </a:schemeClr>
                    </a:solidFill>
                  </a:tcPr>
                </a:tc>
              </a:tr>
              <a:tr h="378702">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457200" algn="l"/>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Move slowly – no sudden movements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r>
              <a:tr h="371664">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457200" algn="l"/>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Ask about weapons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71664">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457200" algn="l"/>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Spend time listening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40000"/>
                        <a:lumOff val="60000"/>
                      </a:schemeClr>
                    </a:solidFill>
                  </a:tcPr>
                </a:tc>
              </a:tr>
              <a:tr h="371664">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1" i="0" u="sng" strike="noStrike" cap="none" normalizeH="0" baseline="0" dirty="0" smtClean="0">
                          <a:ln>
                            <a:noFill/>
                          </a:ln>
                          <a:solidFill>
                            <a:schemeClr val="tx1"/>
                          </a:solidFill>
                          <a:effectLst/>
                          <a:latin typeface="Times New Roman" pitchFamily="18" charset="0"/>
                          <a:ea typeface="Calibri" charset="0"/>
                          <a:cs typeface="Times New Roman" pitchFamily="18" charset="0"/>
                        </a:rPr>
                        <a:t>REMEMBER:</a:t>
                      </a: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r>
              <a:tr h="624394">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457200" algn="l"/>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Not responsive may not mean non-compliant.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24394">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457200" algn="l"/>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Substance and alcohol use may be signs of PTSD.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40000"/>
                        <a:lumOff val="60000"/>
                      </a:schemeClr>
                    </a:solidFill>
                  </a:tcPr>
                </a:tc>
              </a:tr>
              <a:tr h="371664">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457200" algn="l"/>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Anger, resistance, and fighting may be signs of PTSD.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r>
              <a:tr h="624394">
                <a:tc>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457200" algn="l"/>
                        </a:tabLst>
                      </a:pPr>
                      <a:r>
                        <a:rPr kumimoji="0" lang="en-US" sz="1400" b="0" i="0" u="none" strike="noStrike" cap="none" normalizeH="0" baseline="0" dirty="0" smtClean="0">
                          <a:ln>
                            <a:noFill/>
                          </a:ln>
                          <a:solidFill>
                            <a:schemeClr val="tx1"/>
                          </a:solidFill>
                          <a:effectLst/>
                          <a:latin typeface="Times New Roman" pitchFamily="18" charset="0"/>
                          <a:ea typeface="Calibri" charset="0"/>
                          <a:cs typeface="Times New Roman" pitchFamily="18" charset="0"/>
                        </a:rPr>
                        <a:t>Remember that women can be veterans with PTSD too.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a:xfrm>
            <a:off x="2362200" y="274638"/>
            <a:ext cx="6324600" cy="1143000"/>
          </a:xfrm>
        </p:spPr>
        <p:txBody>
          <a:bodyPr/>
          <a:lstStyle/>
          <a:p>
            <a:pPr eaLnBrk="1" hangingPunct="1"/>
            <a:r>
              <a:rPr lang="en-US" sz="3600" smtClean="0">
                <a:latin typeface="Albertus Extra Bold"/>
              </a:rPr>
              <a:t>VA Services: </a:t>
            </a:r>
            <a:br>
              <a:rPr lang="en-US" sz="3600" smtClean="0">
                <a:latin typeface="Albertus Extra Bold"/>
              </a:rPr>
            </a:br>
            <a:r>
              <a:rPr lang="en-US" sz="3600" smtClean="0">
                <a:latin typeface="Albertus Extra Bold"/>
              </a:rPr>
              <a:t>Emergency/Crisis Process</a:t>
            </a:r>
          </a:p>
        </p:txBody>
      </p:sp>
      <p:sp>
        <p:nvSpPr>
          <p:cNvPr id="59395" name="Slide Number Placeholder 3"/>
          <p:cNvSpPr>
            <a:spLocks noGrp="1"/>
          </p:cNvSpPr>
          <p:nvPr>
            <p:ph type="sldNum" sz="quarter" idx="12"/>
          </p:nvPr>
        </p:nvSpPr>
        <p:spPr>
          <a:xfrm>
            <a:off x="3124200" y="6356350"/>
            <a:ext cx="2895600" cy="365125"/>
          </a:xfrm>
        </p:spPr>
        <p:txBody>
          <a:bodyPr/>
          <a:lstStyle/>
          <a:p>
            <a:pPr algn="ctr">
              <a:defRPr/>
            </a:pPr>
            <a:r>
              <a:rPr lang="en-US" dirty="0">
                <a:latin typeface="Arial" pitchFamily="34" charset="0"/>
              </a:rPr>
              <a:t>27 </a:t>
            </a:r>
          </a:p>
        </p:txBody>
      </p:sp>
      <p:sp>
        <p:nvSpPr>
          <p:cNvPr id="59396" name="Content Placeholder 2"/>
          <p:cNvSpPr>
            <a:spLocks noGrp="1"/>
          </p:cNvSpPr>
          <p:nvPr>
            <p:ph idx="1"/>
          </p:nvPr>
        </p:nvSpPr>
        <p:spPr>
          <a:xfrm>
            <a:off x="762000" y="2057400"/>
            <a:ext cx="7620000" cy="4419600"/>
          </a:xfrm>
        </p:spPr>
        <p:txBody>
          <a:bodyPr rtlCol="0">
            <a:normAutofit fontScale="92500" lnSpcReduction="10000"/>
          </a:bodyPr>
          <a:lstStyle/>
          <a:p>
            <a:pPr eaLnBrk="1" fontAlgn="auto" hangingPunct="1">
              <a:spcAft>
                <a:spcPts val="0"/>
              </a:spcAft>
              <a:buFont typeface="Arial" pitchFamily="34" charset="0"/>
              <a:buChar char="•"/>
              <a:defRPr/>
            </a:pPr>
            <a:r>
              <a:rPr lang="en-US" dirty="0" smtClean="0">
                <a:latin typeface="Times New Roman" pitchFamily="18" charset="0"/>
                <a:cs typeface="Times New Roman" pitchFamily="18" charset="0"/>
              </a:rPr>
              <a:t>Escort Veteran to nearest facility </a:t>
            </a:r>
          </a:p>
          <a:p>
            <a:pPr lvl="1" eaLnBrk="1" fontAlgn="auto" hangingPunct="1">
              <a:spcAft>
                <a:spcPts val="0"/>
              </a:spcAft>
              <a:buFont typeface="Arial" pitchFamily="34" charset="0"/>
              <a:buChar char="–"/>
              <a:defRPr/>
            </a:pPr>
            <a:r>
              <a:rPr lang="en-US" dirty="0" smtClean="0">
                <a:latin typeface="Times New Roman" pitchFamily="18" charset="0"/>
                <a:cs typeface="Times New Roman" pitchFamily="18" charset="0"/>
              </a:rPr>
              <a:t>VA Medical Center/Community Hospital </a:t>
            </a:r>
          </a:p>
          <a:p>
            <a:pPr eaLnBrk="1" fontAlgn="auto" hangingPunct="1">
              <a:spcAft>
                <a:spcPts val="0"/>
              </a:spcAft>
              <a:buFont typeface="Arial" pitchFamily="34" charset="0"/>
              <a:buChar char="•"/>
              <a:defRPr/>
            </a:pPr>
            <a:r>
              <a:rPr lang="en-US" dirty="0" smtClean="0">
                <a:latin typeface="Times New Roman" pitchFamily="18" charset="0"/>
                <a:cs typeface="Times New Roman" pitchFamily="18" charset="0"/>
              </a:rPr>
              <a:t>Inform them the patient is a Veteran, if known.</a:t>
            </a:r>
          </a:p>
          <a:p>
            <a:pPr eaLnBrk="1" fontAlgn="auto" hangingPunct="1">
              <a:spcAft>
                <a:spcPts val="0"/>
              </a:spcAft>
              <a:buFont typeface="Arial" pitchFamily="34" charset="0"/>
              <a:buChar char="•"/>
              <a:defRPr/>
            </a:pPr>
            <a:r>
              <a:rPr lang="en-US" dirty="0" smtClean="0">
                <a:latin typeface="Times New Roman" pitchFamily="18" charset="0"/>
                <a:cs typeface="Times New Roman" pitchFamily="18" charset="0"/>
              </a:rPr>
              <a:t>Intake staff will evaluate Veterans need for admission &amp; can transfer Veteran to Fayetteville VAMC, if needed.</a:t>
            </a:r>
          </a:p>
          <a:p>
            <a:pPr eaLnBrk="1" fontAlgn="auto" hangingPunct="1">
              <a:spcAft>
                <a:spcPts val="0"/>
              </a:spcAft>
              <a:buFont typeface="Arial" pitchFamily="34" charset="0"/>
              <a:buChar char="•"/>
              <a:defRPr/>
            </a:pPr>
            <a:r>
              <a:rPr lang="en-US" dirty="0" smtClean="0">
                <a:latin typeface="Times New Roman" pitchFamily="18" charset="0"/>
                <a:cs typeface="Times New Roman" pitchFamily="18" charset="0"/>
              </a:rPr>
              <a:t> Fayetteville VA Transfer Coordinators :</a:t>
            </a:r>
          </a:p>
          <a:p>
            <a:pPr lvl="2" eaLnBrk="1" fontAlgn="auto" hangingPunct="1">
              <a:spcAft>
                <a:spcPts val="0"/>
              </a:spcAft>
              <a:buFont typeface="Arial" pitchFamily="34" charset="0"/>
              <a:buChar char="•"/>
              <a:defRPr/>
            </a:pPr>
            <a:r>
              <a:rPr lang="en-US" b="1" dirty="0" smtClean="0">
                <a:latin typeface="Times New Roman" pitchFamily="18" charset="0"/>
                <a:cs typeface="Times New Roman" pitchFamily="18" charset="0"/>
              </a:rPr>
              <a:t>910-488-2120 Ext. 7002</a:t>
            </a:r>
          </a:p>
        </p:txBody>
      </p:sp>
      <p:pic>
        <p:nvPicPr>
          <p:cNvPr id="64516"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152400"/>
            <a:ext cx="2133600" cy="1752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6"/>
          <p:cNvSpPr>
            <a:spLocks noGrp="1" noChangeArrowheads="1"/>
          </p:cNvSpPr>
          <p:nvPr>
            <p:ph type="sldNum" sz="quarter" idx="12"/>
          </p:nvPr>
        </p:nvSpPr>
        <p:spPr>
          <a:xfrm>
            <a:off x="3124200" y="6356350"/>
            <a:ext cx="2895600" cy="365125"/>
          </a:xfrm>
        </p:spPr>
        <p:txBody>
          <a:bodyPr/>
          <a:lstStyle/>
          <a:p>
            <a:pPr algn="ctr">
              <a:defRPr/>
            </a:pPr>
            <a:fld id="{85C145D2-D75E-4509-BFA2-349DC5825B23}" type="slidenum">
              <a:rPr lang="en-US">
                <a:latin typeface="Arial" pitchFamily="34" charset="0"/>
              </a:rPr>
              <a:pPr algn="ctr">
                <a:defRPr/>
              </a:pPr>
              <a:t>26</a:t>
            </a:fld>
            <a:r>
              <a:rPr lang="en-US" dirty="0">
                <a:latin typeface="Arial" pitchFamily="34" charset="0"/>
              </a:rPr>
              <a:t> [Clark-CIT]</a:t>
            </a:r>
          </a:p>
        </p:txBody>
      </p:sp>
      <p:sp>
        <p:nvSpPr>
          <p:cNvPr id="66562" name="Slide Number Placeholder 4"/>
          <p:cNvSpPr txBox="1">
            <a:spLocks noGrp="1"/>
          </p:cNvSpPr>
          <p:nvPr/>
        </p:nvSpPr>
        <p:spPr bwMode="auto">
          <a:xfrm>
            <a:off x="6400800" y="6400800"/>
            <a:ext cx="1676400" cy="327025"/>
          </a:xfrm>
          <a:prstGeom prst="rect">
            <a:avLst/>
          </a:prstGeom>
          <a:noFill/>
          <a:ln w="9525">
            <a:noFill/>
            <a:miter lim="800000"/>
            <a:headEnd/>
            <a:tailEnd/>
          </a:ln>
        </p:spPr>
        <p:txBody>
          <a:bodyPr/>
          <a:lstStyle/>
          <a:p>
            <a:pPr algn="r"/>
            <a:endParaRPr lang="en-US" sz="1400">
              <a:latin typeface="Calibri" pitchFamily="34" charset="0"/>
            </a:endParaRPr>
          </a:p>
        </p:txBody>
      </p:sp>
      <p:sp>
        <p:nvSpPr>
          <p:cNvPr id="55300" name="Rectangle 2"/>
          <p:cNvSpPr>
            <a:spLocks noGrp="1" noChangeArrowheads="1"/>
          </p:cNvSpPr>
          <p:nvPr>
            <p:ph type="title"/>
          </p:nvPr>
        </p:nvSpPr>
        <p:spPr>
          <a:xfrm>
            <a:off x="2514600" y="274638"/>
            <a:ext cx="6400800" cy="1143000"/>
          </a:xfrm>
        </p:spPr>
        <p:txBody>
          <a:bodyPr rtlCol="0">
            <a:normAutofit fontScale="90000"/>
          </a:bodyPr>
          <a:lstStyle/>
          <a:p>
            <a:pPr algn="l" eaLnBrk="1" fontAlgn="auto" hangingPunct="1">
              <a:spcAft>
                <a:spcPts val="0"/>
              </a:spcAft>
              <a:defRPr/>
            </a:pPr>
            <a:r>
              <a:rPr lang="en-US" sz="4000" dirty="0" smtClean="0">
                <a:latin typeface="Albertus Extra Bold" pitchFamily="34" charset="0"/>
              </a:rPr>
              <a:t>Veteran’s Justice Outreach   	(VJO) Specialists</a:t>
            </a:r>
          </a:p>
        </p:txBody>
      </p:sp>
      <p:sp>
        <p:nvSpPr>
          <p:cNvPr id="29701" name="Rectangle 3"/>
          <p:cNvSpPr>
            <a:spLocks noGrp="1" noChangeArrowheads="1"/>
          </p:cNvSpPr>
          <p:nvPr>
            <p:ph type="body" idx="1"/>
          </p:nvPr>
        </p:nvSpPr>
        <p:spPr>
          <a:xfrm>
            <a:off x="457200" y="2057400"/>
            <a:ext cx="8229600" cy="4343400"/>
          </a:xfrm>
        </p:spPr>
        <p:txBody>
          <a:bodyPr/>
          <a:lstStyle/>
          <a:p>
            <a:pPr eaLnBrk="1" hangingPunct="1">
              <a:lnSpc>
                <a:spcPct val="80000"/>
              </a:lnSpc>
              <a:buFont typeface="Arial" pitchFamily="34" charset="0"/>
              <a:buChar char="•"/>
              <a:defRPr/>
            </a:pPr>
            <a:r>
              <a:rPr lang="en-US" sz="1700" b="1" dirty="0" smtClean="0">
                <a:latin typeface="Times New Roman" pitchFamily="18" charset="0"/>
                <a:cs typeface="Times New Roman" pitchFamily="18" charset="0"/>
              </a:rPr>
              <a:t>Operational since 2009</a:t>
            </a:r>
          </a:p>
          <a:p>
            <a:pPr eaLnBrk="1" hangingPunct="1">
              <a:lnSpc>
                <a:spcPct val="80000"/>
              </a:lnSpc>
              <a:buFont typeface="Arial" pitchFamily="34" charset="0"/>
              <a:buChar char="•"/>
              <a:defRPr/>
            </a:pPr>
            <a:endParaRPr lang="en-US" sz="1700" b="1" dirty="0" smtClean="0">
              <a:latin typeface="Times New Roman" pitchFamily="18" charset="0"/>
              <a:cs typeface="Times New Roman" pitchFamily="18" charset="0"/>
            </a:endParaRPr>
          </a:p>
          <a:p>
            <a:pPr eaLnBrk="1" hangingPunct="1">
              <a:lnSpc>
                <a:spcPct val="80000"/>
              </a:lnSpc>
              <a:buFont typeface="Arial" pitchFamily="34" charset="0"/>
              <a:buChar char="•"/>
              <a:defRPr/>
            </a:pPr>
            <a:r>
              <a:rPr lang="en-US" sz="1700" b="1" dirty="0" smtClean="0">
                <a:latin typeface="Times New Roman" pitchFamily="18" charset="0"/>
                <a:cs typeface="Times New Roman" pitchFamily="18" charset="0"/>
              </a:rPr>
              <a:t>Outreach to Veterans in contact with law enforcement, jails, and courts</a:t>
            </a:r>
          </a:p>
          <a:p>
            <a:pPr eaLnBrk="1" hangingPunct="1">
              <a:lnSpc>
                <a:spcPct val="80000"/>
              </a:lnSpc>
              <a:buFontTx/>
              <a:buNone/>
              <a:defRPr/>
            </a:pPr>
            <a:endParaRPr lang="en-US" sz="1700" b="1" dirty="0" smtClean="0">
              <a:latin typeface="Times New Roman" pitchFamily="18" charset="0"/>
              <a:cs typeface="Times New Roman" pitchFamily="18" charset="0"/>
            </a:endParaRPr>
          </a:p>
          <a:p>
            <a:pPr eaLnBrk="1" hangingPunct="1">
              <a:lnSpc>
                <a:spcPct val="80000"/>
              </a:lnSpc>
              <a:buFont typeface="Arial" pitchFamily="34" charset="0"/>
              <a:buChar char="•"/>
              <a:defRPr/>
            </a:pPr>
            <a:r>
              <a:rPr lang="en-US" sz="1700" b="1" dirty="0" smtClean="0">
                <a:latin typeface="Times New Roman" pitchFamily="18" charset="0"/>
                <a:cs typeface="Times New Roman" pitchFamily="18" charset="0"/>
              </a:rPr>
              <a:t>Goal is to provide timely access to VA services for eligible justice-involved Veterans to avoid unnecessary criminalization and incarceration of Veterans with mental</a:t>
            </a:r>
            <a:r>
              <a:rPr lang="en-US" sz="1700" b="1" i="1" dirty="0" smtClean="0">
                <a:latin typeface="Times New Roman" pitchFamily="18" charset="0"/>
                <a:cs typeface="Times New Roman" pitchFamily="18" charset="0"/>
              </a:rPr>
              <a:t> </a:t>
            </a:r>
            <a:r>
              <a:rPr lang="en-US" sz="1700" b="1" dirty="0" smtClean="0">
                <a:latin typeface="Times New Roman" pitchFamily="18" charset="0"/>
                <a:cs typeface="Times New Roman" pitchFamily="18" charset="0"/>
              </a:rPr>
              <a:t>illness, substance abuse disorders and/or traumatic brain injury (TBI). </a:t>
            </a:r>
          </a:p>
          <a:p>
            <a:pPr lvl="1" eaLnBrk="1" hangingPunct="1">
              <a:lnSpc>
                <a:spcPct val="80000"/>
              </a:lnSpc>
              <a:buFont typeface="Arial" pitchFamily="34" charset="0"/>
              <a:buChar char="–"/>
              <a:defRPr/>
            </a:pPr>
            <a:r>
              <a:rPr lang="en-US" sz="1700" b="1" dirty="0" smtClean="0">
                <a:latin typeface="Times New Roman" pitchFamily="18" charset="0"/>
                <a:cs typeface="Times New Roman" pitchFamily="18" charset="0"/>
              </a:rPr>
              <a:t>In communities where justice programs relevant for Veterans exist,  the VA will take the initiative in building working relationships to see that eligible justice-involved Veterans get needed care</a:t>
            </a:r>
          </a:p>
          <a:p>
            <a:pPr lvl="1" eaLnBrk="1" hangingPunct="1">
              <a:lnSpc>
                <a:spcPct val="80000"/>
              </a:lnSpc>
              <a:buFont typeface="Arial" pitchFamily="34" charset="0"/>
              <a:buChar char="–"/>
              <a:defRPr/>
            </a:pPr>
            <a:r>
              <a:rPr lang="en-US" sz="1700" b="1" dirty="0" smtClean="0">
                <a:latin typeface="Times New Roman" pitchFamily="18" charset="0"/>
                <a:cs typeface="Times New Roman" pitchFamily="18" charset="0"/>
              </a:rPr>
              <a:t>In communities where no such programs exist, VA will reach out to potential justice system partners to connect eligible justice-involved Veterans with VA services</a:t>
            </a:r>
          </a:p>
          <a:p>
            <a:pPr lvl="1" eaLnBrk="1" hangingPunct="1">
              <a:lnSpc>
                <a:spcPct val="80000"/>
              </a:lnSpc>
              <a:buFont typeface="Arial" pitchFamily="34" charset="0"/>
              <a:buNone/>
              <a:defRPr/>
            </a:pPr>
            <a:endParaRPr lang="en-US" sz="1800" b="1" dirty="0" smtClean="0">
              <a:latin typeface="Times New Roman" pitchFamily="18" charset="0"/>
              <a:cs typeface="Times New Roman" pitchFamily="18" charset="0"/>
            </a:endParaRPr>
          </a:p>
          <a:p>
            <a:pPr lvl="1" eaLnBrk="1" hangingPunct="1">
              <a:lnSpc>
                <a:spcPct val="80000"/>
              </a:lnSpc>
              <a:buFont typeface="Arial" pitchFamily="34" charset="0"/>
              <a:buChar char="–"/>
              <a:defRPr/>
            </a:pPr>
            <a:r>
              <a:rPr lang="en-US" sz="1800" b="1" dirty="0" smtClean="0">
                <a:latin typeface="Times New Roman" pitchFamily="18" charset="0"/>
                <a:cs typeface="Times New Roman" pitchFamily="18" charset="0"/>
              </a:rPr>
              <a:t>Fayetteville VJO Specialist:</a:t>
            </a:r>
          </a:p>
          <a:p>
            <a:pPr lvl="7">
              <a:lnSpc>
                <a:spcPct val="80000"/>
              </a:lnSpc>
              <a:buFont typeface="Arial" pitchFamily="34" charset="0"/>
              <a:buNone/>
              <a:defRPr/>
            </a:pPr>
            <a:r>
              <a:rPr lang="en-US" b="1" dirty="0" smtClean="0">
                <a:latin typeface="Times New Roman" pitchFamily="18" charset="0"/>
                <a:cs typeface="Times New Roman" pitchFamily="18" charset="0"/>
              </a:rPr>
              <a:t>	Curtis W. Morrow, MSW,  LCSW	</a:t>
            </a:r>
          </a:p>
          <a:p>
            <a:pPr lvl="7">
              <a:lnSpc>
                <a:spcPct val="80000"/>
              </a:lnSpc>
              <a:buFont typeface="Arial" pitchFamily="34" charset="0"/>
              <a:buNone/>
              <a:defRPr/>
            </a:pPr>
            <a:r>
              <a:rPr lang="en-US" b="1" dirty="0" smtClean="0">
                <a:latin typeface="Times New Roman" pitchFamily="18" charset="0"/>
                <a:cs typeface="Times New Roman" pitchFamily="18" charset="0"/>
              </a:rPr>
              <a:t>	910-488-2120 ext 7225</a:t>
            </a:r>
          </a:p>
        </p:txBody>
      </p:sp>
      <p:pic>
        <p:nvPicPr>
          <p:cNvPr id="66565"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152400"/>
            <a:ext cx="2133600" cy="1752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Number Placeholder 4"/>
          <p:cNvSpPr txBox="1">
            <a:spLocks noGrp="1"/>
          </p:cNvSpPr>
          <p:nvPr/>
        </p:nvSpPr>
        <p:spPr bwMode="auto">
          <a:xfrm>
            <a:off x="3810000" y="6400800"/>
            <a:ext cx="1676400" cy="457200"/>
          </a:xfrm>
          <a:prstGeom prst="rect">
            <a:avLst/>
          </a:prstGeom>
          <a:noFill/>
          <a:ln w="9525">
            <a:noFill/>
            <a:miter lim="800000"/>
            <a:headEnd/>
            <a:tailEnd/>
          </a:ln>
        </p:spPr>
        <p:txBody>
          <a:bodyPr/>
          <a:lstStyle/>
          <a:p>
            <a:pPr algn="ctr"/>
            <a:endParaRPr lang="en-US" sz="1200">
              <a:latin typeface="Calibri" pitchFamily="34" charset="0"/>
            </a:endParaRPr>
          </a:p>
        </p:txBody>
      </p:sp>
      <p:sp>
        <p:nvSpPr>
          <p:cNvPr id="68610" name="Rectangle 2"/>
          <p:cNvSpPr>
            <a:spLocks noGrp="1" noChangeArrowheads="1"/>
          </p:cNvSpPr>
          <p:nvPr>
            <p:ph type="title" idx="4294967295"/>
          </p:nvPr>
        </p:nvSpPr>
        <p:spPr>
          <a:xfrm>
            <a:off x="1905000" y="274638"/>
            <a:ext cx="6934200" cy="1143000"/>
          </a:xfrm>
        </p:spPr>
        <p:txBody>
          <a:bodyPr/>
          <a:lstStyle/>
          <a:p>
            <a:pPr eaLnBrk="1" hangingPunct="1"/>
            <a:r>
              <a:rPr lang="en-US" smtClean="0"/>
              <a:t>    </a:t>
            </a:r>
            <a:r>
              <a:rPr lang="en-US" sz="4000" smtClean="0">
                <a:latin typeface="Albertus Extra Bold"/>
              </a:rPr>
              <a:t>Limits on VA Authorization</a:t>
            </a:r>
          </a:p>
        </p:txBody>
      </p:sp>
      <p:sp>
        <p:nvSpPr>
          <p:cNvPr id="51204" name="Rectangle 3"/>
          <p:cNvSpPr>
            <a:spLocks noGrp="1" noChangeArrowheads="1"/>
          </p:cNvSpPr>
          <p:nvPr>
            <p:ph type="body" idx="4294967295"/>
          </p:nvPr>
        </p:nvSpPr>
        <p:spPr>
          <a:xfrm>
            <a:off x="457200" y="1905000"/>
            <a:ext cx="8229600" cy="4343400"/>
          </a:xfrm>
        </p:spPr>
        <p:txBody>
          <a:bodyPr rtlCol="0">
            <a:normAutofit lnSpcReduction="10000"/>
          </a:bodyPr>
          <a:lstStyle/>
          <a:p>
            <a:pPr eaLnBrk="1" fontAlgn="auto" hangingPunct="1">
              <a:lnSpc>
                <a:spcPct val="90000"/>
              </a:lnSpc>
              <a:spcAft>
                <a:spcPts val="0"/>
              </a:spcAft>
              <a:buFont typeface="Arial" pitchFamily="34" charset="0"/>
              <a:buChar char="•"/>
              <a:defRPr/>
            </a:pPr>
            <a:r>
              <a:rPr lang="en-US" sz="2400" dirty="0" smtClean="0"/>
              <a:t>Can provide:</a:t>
            </a:r>
          </a:p>
          <a:p>
            <a:pPr lvl="1" eaLnBrk="1" fontAlgn="auto" hangingPunct="1">
              <a:lnSpc>
                <a:spcPct val="90000"/>
              </a:lnSpc>
              <a:spcAft>
                <a:spcPts val="0"/>
              </a:spcAft>
              <a:buFont typeface="Arial" pitchFamily="34" charset="0"/>
              <a:buChar char="–"/>
              <a:defRPr/>
            </a:pPr>
            <a:r>
              <a:rPr lang="en-US" dirty="0" smtClean="0"/>
              <a:t>Outreach, assessment, referral and linkage to services</a:t>
            </a:r>
          </a:p>
          <a:p>
            <a:pPr lvl="1" eaLnBrk="1" fontAlgn="auto" hangingPunct="1">
              <a:lnSpc>
                <a:spcPct val="90000"/>
              </a:lnSpc>
              <a:spcAft>
                <a:spcPts val="0"/>
              </a:spcAft>
              <a:buFont typeface="Arial" pitchFamily="34" charset="0"/>
              <a:buChar char="–"/>
              <a:defRPr/>
            </a:pPr>
            <a:r>
              <a:rPr lang="en-US" dirty="0" smtClean="0"/>
              <a:t>Treatment for justice-involved Veterans who are not incarcerated</a:t>
            </a:r>
          </a:p>
          <a:p>
            <a:pPr eaLnBrk="1" fontAlgn="auto" hangingPunct="1">
              <a:lnSpc>
                <a:spcPct val="90000"/>
              </a:lnSpc>
              <a:spcAft>
                <a:spcPts val="0"/>
              </a:spcAft>
              <a:buFont typeface="Arial" pitchFamily="34" charset="0"/>
              <a:buChar char="•"/>
              <a:defRPr/>
            </a:pPr>
            <a:endParaRPr lang="en-US" sz="2400" dirty="0" smtClean="0"/>
          </a:p>
          <a:p>
            <a:pPr eaLnBrk="1" fontAlgn="auto" hangingPunct="1">
              <a:lnSpc>
                <a:spcPct val="90000"/>
              </a:lnSpc>
              <a:spcAft>
                <a:spcPts val="0"/>
              </a:spcAft>
              <a:buFont typeface="Arial" pitchFamily="34" charset="0"/>
              <a:buChar char="•"/>
              <a:defRPr/>
            </a:pPr>
            <a:r>
              <a:rPr lang="en-US" sz="2400" dirty="0" smtClean="0"/>
              <a:t>Title 38 CFR 17.38 does not allow VHA to provide:</a:t>
            </a:r>
          </a:p>
          <a:p>
            <a:pPr lvl="1" eaLnBrk="1" fontAlgn="auto" hangingPunct="1">
              <a:lnSpc>
                <a:spcPct val="90000"/>
              </a:lnSpc>
              <a:spcAft>
                <a:spcPts val="0"/>
              </a:spcAft>
              <a:buFont typeface="Arial" pitchFamily="34" charset="0"/>
              <a:buChar char="–"/>
              <a:defRPr/>
            </a:pPr>
            <a:r>
              <a:rPr lang="en-US" dirty="0" smtClean="0"/>
              <a:t>Hospital and outpatient care for a Veteran who is</a:t>
            </a:r>
          </a:p>
          <a:p>
            <a:pPr lvl="2" eaLnBrk="1" fontAlgn="auto" hangingPunct="1">
              <a:lnSpc>
                <a:spcPct val="90000"/>
              </a:lnSpc>
              <a:spcAft>
                <a:spcPts val="0"/>
              </a:spcAft>
              <a:buFont typeface="Arial" pitchFamily="34" charset="0"/>
              <a:buChar char="•"/>
              <a:defRPr/>
            </a:pPr>
            <a:r>
              <a:rPr lang="en-US" dirty="0" smtClean="0"/>
              <a:t>Either a patient or inmate in an institution of another government agency</a:t>
            </a:r>
          </a:p>
          <a:p>
            <a:pPr lvl="2" eaLnBrk="1" fontAlgn="auto" hangingPunct="1">
              <a:lnSpc>
                <a:spcPct val="90000"/>
              </a:lnSpc>
              <a:spcAft>
                <a:spcPts val="0"/>
              </a:spcAft>
              <a:buFont typeface="Arial" pitchFamily="34" charset="0"/>
              <a:buChar char="•"/>
              <a:defRPr/>
            </a:pPr>
            <a:r>
              <a:rPr lang="en-US" dirty="0" smtClean="0"/>
              <a:t>If that agency has a duty to give that care or services</a:t>
            </a:r>
          </a:p>
        </p:txBody>
      </p:sp>
      <p:pic>
        <p:nvPicPr>
          <p:cNvPr id="68612"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152400"/>
            <a:ext cx="2133600" cy="175260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597A29A7-76D9-4529-9547-62EB0026B5BE}" type="slidenum">
              <a:rPr lang="en-US"/>
              <a:pPr>
                <a:defRPr/>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p:cNvSpPr>
            <a:spLocks noGrp="1"/>
          </p:cNvSpPr>
          <p:nvPr>
            <p:ph type="title"/>
          </p:nvPr>
        </p:nvSpPr>
        <p:spPr>
          <a:xfrm>
            <a:off x="533400" y="1752600"/>
            <a:ext cx="8229600" cy="2438400"/>
          </a:xfrm>
        </p:spPr>
        <p:txBody>
          <a:bodyPr/>
          <a:lstStyle/>
          <a:p>
            <a:pPr eaLnBrk="1" hangingPunct="1"/>
            <a:r>
              <a:rPr lang="en-US" sz="6000" smtClean="0">
                <a:latin typeface="Albertus Extra Bold"/>
              </a:rPr>
              <a:t>Questions?</a:t>
            </a:r>
          </a:p>
        </p:txBody>
      </p:sp>
      <p:sp>
        <p:nvSpPr>
          <p:cNvPr id="62467" name="Slide Number Placeholder 3"/>
          <p:cNvSpPr>
            <a:spLocks noGrp="1"/>
          </p:cNvSpPr>
          <p:nvPr>
            <p:ph type="sldNum" sz="quarter" idx="12"/>
          </p:nvPr>
        </p:nvSpPr>
        <p:spPr>
          <a:xfrm>
            <a:off x="3124200" y="6356350"/>
            <a:ext cx="2895600" cy="365125"/>
          </a:xfrm>
        </p:spPr>
        <p:txBody>
          <a:bodyPr/>
          <a:lstStyle/>
          <a:p>
            <a:pPr algn="ctr">
              <a:defRPr/>
            </a:pPr>
            <a:fld id="{7A557D65-918B-47A5-BCAD-B907D9016227}" type="slidenum">
              <a:rPr lang="en-US">
                <a:latin typeface="Arial" pitchFamily="34" charset="0"/>
              </a:rPr>
              <a:pPr algn="ctr">
                <a:defRPr/>
              </a:pPr>
              <a:t>28</a:t>
            </a:fld>
            <a:endParaRPr lang="en-US" dirty="0">
              <a:latin typeface="Arial" pitchFamily="34" charset="0"/>
            </a:endParaRPr>
          </a:p>
        </p:txBody>
      </p:sp>
      <p:pic>
        <p:nvPicPr>
          <p:cNvPr id="70659"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381000"/>
            <a:ext cx="2133600" cy="1752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295400" y="533400"/>
            <a:ext cx="7620000" cy="1143000"/>
          </a:xfrm>
        </p:spPr>
        <p:txBody>
          <a:bodyPr rtlCol="0">
            <a:normAutofit fontScale="90000"/>
          </a:bodyPr>
          <a:lstStyle/>
          <a:p>
            <a:pPr eaLnBrk="1" fontAlgn="auto" hangingPunct="1">
              <a:spcAft>
                <a:spcPts val="0"/>
              </a:spcAft>
              <a:defRPr/>
            </a:pPr>
            <a:r>
              <a:rPr lang="en-US" sz="3000" dirty="0" smtClean="0"/>
              <a:t>        </a:t>
            </a:r>
            <a:r>
              <a:rPr lang="en-US" sz="3600" b="1" dirty="0" smtClean="0">
                <a:latin typeface="Albertus Extra Bold" pitchFamily="34" charset="0"/>
              </a:rPr>
              <a:t>NO ONE IS IMMUNE TO OPERATIONAL STRESS –  </a:t>
            </a:r>
            <a:br>
              <a:rPr lang="en-US" sz="3600" b="1" dirty="0" smtClean="0">
                <a:latin typeface="Albertus Extra Bold" pitchFamily="34" charset="0"/>
              </a:rPr>
            </a:br>
            <a:r>
              <a:rPr lang="en-US" sz="3600" b="1" dirty="0" smtClean="0">
                <a:latin typeface="Albertus Extra Bold" pitchFamily="34" charset="0"/>
              </a:rPr>
              <a:t>“BATTLE MIND”</a:t>
            </a:r>
          </a:p>
        </p:txBody>
      </p:sp>
      <p:sp>
        <p:nvSpPr>
          <p:cNvPr id="20483" name="Slide Number Placeholder 3"/>
          <p:cNvSpPr>
            <a:spLocks noGrp="1"/>
          </p:cNvSpPr>
          <p:nvPr>
            <p:ph type="sldNum" sz="quarter" idx="12"/>
          </p:nvPr>
        </p:nvSpPr>
        <p:spPr>
          <a:xfrm>
            <a:off x="3124200" y="6356350"/>
            <a:ext cx="2895600" cy="365125"/>
          </a:xfrm>
        </p:spPr>
        <p:txBody>
          <a:bodyPr/>
          <a:lstStyle/>
          <a:p>
            <a:pPr algn="ctr">
              <a:defRPr/>
            </a:pPr>
            <a:fld id="{BFD632CA-4C73-47A4-9861-F52A24BD73D0}" type="slidenum">
              <a:rPr lang="en-US">
                <a:latin typeface="Arial" pitchFamily="34" charset="0"/>
              </a:rPr>
              <a:pPr algn="ctr">
                <a:defRPr/>
              </a:pPr>
              <a:t>3</a:t>
            </a:fld>
            <a:r>
              <a:rPr lang="en-US" dirty="0">
                <a:latin typeface="Arial" pitchFamily="34" charset="0"/>
              </a:rPr>
              <a:t>  [Shea-CIT]</a:t>
            </a:r>
          </a:p>
        </p:txBody>
      </p:sp>
      <p:sp>
        <p:nvSpPr>
          <p:cNvPr id="2" name="Content Placeholder 2"/>
          <p:cNvSpPr txBox="1">
            <a:spLocks/>
          </p:cNvSpPr>
          <p:nvPr/>
        </p:nvSpPr>
        <p:spPr bwMode="auto">
          <a:xfrm>
            <a:off x="457200" y="2362200"/>
            <a:ext cx="8229600" cy="3733800"/>
          </a:xfrm>
          <a:prstGeom prst="rect">
            <a:avLst/>
          </a:prstGeom>
          <a:noFill/>
          <a:ln w="9525">
            <a:noFill/>
            <a:miter lim="800000"/>
            <a:headEnd/>
            <a:tailEnd/>
          </a:ln>
        </p:spPr>
        <p:txBody>
          <a:bodyPr/>
          <a:lstStyle/>
          <a:p>
            <a:pPr marL="342900" indent="-342900" eaLnBrk="0" hangingPunct="0">
              <a:spcBef>
                <a:spcPct val="20000"/>
              </a:spcBef>
            </a:pPr>
            <a:r>
              <a:rPr lang="en-US" sz="2800" b="1">
                <a:latin typeface="Calibri" pitchFamily="34" charset="0"/>
              </a:rPr>
              <a:t>Battlemind</a:t>
            </a:r>
            <a:r>
              <a:rPr lang="en-US" sz="2800">
                <a:latin typeface="Calibri" pitchFamily="34" charset="0"/>
              </a:rPr>
              <a:t> is the Soldier’s inner strength to face fear and adversity in combat with courage. </a:t>
            </a:r>
          </a:p>
          <a:p>
            <a:pPr marL="342900" indent="-342900">
              <a:lnSpc>
                <a:spcPct val="90000"/>
              </a:lnSpc>
              <a:spcBef>
                <a:spcPct val="20000"/>
              </a:spcBef>
              <a:buFontTx/>
              <a:buChar char="•"/>
            </a:pPr>
            <a:r>
              <a:rPr lang="en-US" sz="2800">
                <a:latin typeface="Calibri" pitchFamily="34" charset="0"/>
              </a:rPr>
              <a:t>Normalize</a:t>
            </a:r>
          </a:p>
          <a:p>
            <a:pPr marL="342900" indent="-342900">
              <a:lnSpc>
                <a:spcPct val="90000"/>
              </a:lnSpc>
              <a:spcBef>
                <a:spcPct val="20000"/>
              </a:spcBef>
              <a:buFontTx/>
              <a:buChar char="•"/>
            </a:pPr>
            <a:endParaRPr lang="en-US" sz="2800">
              <a:latin typeface="Calibri" pitchFamily="34" charset="0"/>
            </a:endParaRPr>
          </a:p>
          <a:p>
            <a:pPr marL="342900" indent="-342900">
              <a:lnSpc>
                <a:spcPct val="90000"/>
              </a:lnSpc>
              <a:spcBef>
                <a:spcPct val="20000"/>
              </a:spcBef>
              <a:buFontTx/>
              <a:buChar char="•"/>
            </a:pPr>
            <a:r>
              <a:rPr lang="en-US" sz="2800">
                <a:latin typeface="Calibri" pitchFamily="34" charset="0"/>
              </a:rPr>
              <a:t>Life there vs. life here</a:t>
            </a:r>
          </a:p>
          <a:p>
            <a:pPr marL="342900" indent="-342900">
              <a:lnSpc>
                <a:spcPct val="90000"/>
              </a:lnSpc>
              <a:spcBef>
                <a:spcPct val="20000"/>
              </a:spcBef>
            </a:pPr>
            <a:endParaRPr lang="en-US" sz="2800">
              <a:latin typeface="Calibri" pitchFamily="34" charset="0"/>
            </a:endParaRPr>
          </a:p>
          <a:p>
            <a:pPr marL="342900" indent="-342900">
              <a:lnSpc>
                <a:spcPct val="90000"/>
              </a:lnSpc>
              <a:spcBef>
                <a:spcPct val="20000"/>
              </a:spcBef>
              <a:buFontTx/>
              <a:buChar char="•"/>
            </a:pPr>
            <a:r>
              <a:rPr lang="en-US" sz="2800">
                <a:latin typeface="Calibri" pitchFamily="34" charset="0"/>
              </a:rPr>
              <a:t>Readjust</a:t>
            </a:r>
          </a:p>
          <a:p>
            <a:pPr marL="342900" indent="-342900" eaLnBrk="0" hangingPunct="0">
              <a:spcBef>
                <a:spcPct val="20000"/>
              </a:spcBef>
              <a:buFontTx/>
              <a:buChar char="•"/>
            </a:pPr>
            <a:endParaRPr lang="en-US" sz="2800">
              <a:latin typeface="Calibri" pitchFamily="34" charset="0"/>
            </a:endParaRPr>
          </a:p>
        </p:txBody>
      </p:sp>
      <p:pic>
        <p:nvPicPr>
          <p:cNvPr id="20484"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228600"/>
            <a:ext cx="2133600"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209800" y="304800"/>
            <a:ext cx="6781800" cy="1524000"/>
          </a:xfrm>
        </p:spPr>
        <p:txBody>
          <a:bodyPr rtlCol="0">
            <a:normAutofit fontScale="90000"/>
          </a:bodyPr>
          <a:lstStyle/>
          <a:p>
            <a:pPr eaLnBrk="1" fontAlgn="auto" hangingPunct="1">
              <a:lnSpc>
                <a:spcPct val="80000"/>
              </a:lnSpc>
              <a:spcAft>
                <a:spcPts val="0"/>
              </a:spcAft>
              <a:defRPr/>
            </a:pPr>
            <a:r>
              <a:rPr lang="en-US" sz="2800" b="1" dirty="0" smtClean="0">
                <a:latin typeface="Albertus Extra Bold" pitchFamily="34" charset="0"/>
              </a:rPr>
              <a:t>               </a:t>
            </a:r>
            <a:r>
              <a:rPr lang="en-US" sz="3200" b="1" dirty="0" smtClean="0">
                <a:latin typeface="Albertus Extra Bold" pitchFamily="34" charset="0"/>
              </a:rPr>
              <a:t/>
            </a:r>
            <a:br>
              <a:rPr lang="en-US" sz="3200" b="1" dirty="0" smtClean="0">
                <a:latin typeface="Albertus Extra Bold" pitchFamily="34" charset="0"/>
              </a:rPr>
            </a:br>
            <a:r>
              <a:rPr lang="en-US" sz="3200" b="1" dirty="0" smtClean="0">
                <a:latin typeface="Albertus Extra Bold" pitchFamily="34" charset="0"/>
              </a:rPr>
              <a:t>“Battlemind skills helped you survive    in combat but may cause problems when you get home…”  </a:t>
            </a:r>
            <a:br>
              <a:rPr lang="en-US" sz="3200" b="1" dirty="0" smtClean="0">
                <a:latin typeface="Albertus Extra Bold" pitchFamily="34" charset="0"/>
              </a:rPr>
            </a:br>
            <a:endParaRPr lang="en-US" sz="3200" b="1" dirty="0" smtClean="0">
              <a:latin typeface="Albertus Extra Bold" pitchFamily="34" charset="0"/>
            </a:endParaRPr>
          </a:p>
        </p:txBody>
      </p:sp>
      <p:sp>
        <p:nvSpPr>
          <p:cNvPr id="23555" name="Content Placeholder 2"/>
          <p:cNvSpPr>
            <a:spLocks noGrp="1"/>
          </p:cNvSpPr>
          <p:nvPr>
            <p:ph idx="1"/>
          </p:nvPr>
        </p:nvSpPr>
        <p:spPr>
          <a:xfrm>
            <a:off x="533400" y="2133600"/>
            <a:ext cx="8229600" cy="4038600"/>
          </a:xfrm>
        </p:spPr>
        <p:txBody>
          <a:bodyPr rtlCol="0">
            <a:normAutofit lnSpcReduction="10000"/>
          </a:bodyPr>
          <a:lstStyle/>
          <a:p>
            <a:pPr eaLnBrk="1" fontAlgn="auto" hangingPunct="1">
              <a:spcAft>
                <a:spcPts val="0"/>
              </a:spcAft>
              <a:buFont typeface="Arial" pitchFamily="34" charset="0"/>
              <a:buChar char="•"/>
              <a:defRPr/>
            </a:pPr>
            <a:r>
              <a:rPr lang="en-US" sz="2200" b="1" dirty="0" smtClean="0"/>
              <a:t>B</a:t>
            </a:r>
            <a:r>
              <a:rPr lang="en-US" sz="2200" dirty="0" smtClean="0"/>
              <a:t>uddies (cohesion) </a:t>
            </a:r>
            <a:r>
              <a:rPr lang="en-US" sz="2200" b="1" dirty="0" smtClean="0"/>
              <a:t>vs.</a:t>
            </a:r>
            <a:r>
              <a:rPr lang="en-US" sz="2200" dirty="0" smtClean="0"/>
              <a:t> Withdrawal</a:t>
            </a:r>
            <a:endParaRPr lang="en-US" sz="2200" b="1" dirty="0" smtClean="0"/>
          </a:p>
          <a:p>
            <a:pPr eaLnBrk="1" fontAlgn="auto" hangingPunct="1">
              <a:spcAft>
                <a:spcPts val="0"/>
              </a:spcAft>
              <a:buFont typeface="Arial" pitchFamily="34" charset="0"/>
              <a:buChar char="•"/>
              <a:defRPr/>
            </a:pPr>
            <a:r>
              <a:rPr lang="en-US" sz="2200" b="1" dirty="0" smtClean="0"/>
              <a:t>A</a:t>
            </a:r>
            <a:r>
              <a:rPr lang="en-US" sz="2200" dirty="0" smtClean="0"/>
              <a:t>ccountability </a:t>
            </a:r>
            <a:r>
              <a:rPr lang="en-US" sz="2200" b="1" dirty="0" smtClean="0"/>
              <a:t>vs.</a:t>
            </a:r>
            <a:r>
              <a:rPr lang="en-US" sz="2200" dirty="0" smtClean="0"/>
              <a:t> Controlling</a:t>
            </a:r>
            <a:endParaRPr lang="en-US" sz="2200" b="1" dirty="0" smtClean="0"/>
          </a:p>
          <a:p>
            <a:pPr eaLnBrk="1" fontAlgn="auto" hangingPunct="1">
              <a:spcAft>
                <a:spcPts val="0"/>
              </a:spcAft>
              <a:buFont typeface="Arial" pitchFamily="34" charset="0"/>
              <a:buChar char="•"/>
              <a:defRPr/>
            </a:pPr>
            <a:r>
              <a:rPr lang="en-US" sz="2200" b="1" dirty="0" smtClean="0"/>
              <a:t>T</a:t>
            </a:r>
            <a:r>
              <a:rPr lang="en-US" sz="2200" dirty="0" smtClean="0"/>
              <a:t>argeted Aggression </a:t>
            </a:r>
            <a:r>
              <a:rPr lang="en-US" sz="2200" b="1" dirty="0" smtClean="0"/>
              <a:t>vs.</a:t>
            </a:r>
            <a:r>
              <a:rPr lang="en-US" sz="2200" dirty="0" smtClean="0"/>
              <a:t> Inappropriate Aggression</a:t>
            </a:r>
            <a:endParaRPr lang="en-US" sz="2200" b="1" dirty="0" smtClean="0"/>
          </a:p>
          <a:p>
            <a:pPr eaLnBrk="1" fontAlgn="auto" hangingPunct="1">
              <a:spcAft>
                <a:spcPts val="0"/>
              </a:spcAft>
              <a:buFont typeface="Arial" pitchFamily="34" charset="0"/>
              <a:buChar char="•"/>
              <a:defRPr/>
            </a:pPr>
            <a:r>
              <a:rPr lang="en-US" sz="2200" b="1" dirty="0" smtClean="0"/>
              <a:t>T</a:t>
            </a:r>
            <a:r>
              <a:rPr lang="en-US" sz="2200" dirty="0" smtClean="0"/>
              <a:t>actical Awareness </a:t>
            </a:r>
            <a:r>
              <a:rPr lang="en-US" sz="2200" b="1" dirty="0" smtClean="0"/>
              <a:t>vs.</a:t>
            </a:r>
            <a:r>
              <a:rPr lang="en-US" sz="2200" dirty="0" smtClean="0"/>
              <a:t> Hypervigilance</a:t>
            </a:r>
            <a:endParaRPr lang="en-US" sz="2200" b="1" dirty="0" smtClean="0"/>
          </a:p>
          <a:p>
            <a:pPr eaLnBrk="1" fontAlgn="auto" hangingPunct="1">
              <a:spcAft>
                <a:spcPts val="0"/>
              </a:spcAft>
              <a:buFont typeface="Arial" pitchFamily="34" charset="0"/>
              <a:buChar char="•"/>
              <a:defRPr/>
            </a:pPr>
            <a:r>
              <a:rPr lang="en-US" sz="2200" b="1" dirty="0" smtClean="0"/>
              <a:t>L</a:t>
            </a:r>
            <a:r>
              <a:rPr lang="en-US" sz="2200" dirty="0" smtClean="0"/>
              <a:t>ethally Armed </a:t>
            </a:r>
            <a:r>
              <a:rPr lang="en-US" sz="2200" b="1" dirty="0" smtClean="0"/>
              <a:t>vs.</a:t>
            </a:r>
            <a:r>
              <a:rPr lang="en-US" sz="2200" dirty="0" smtClean="0"/>
              <a:t> “Locked and Loaded” at Home	</a:t>
            </a:r>
            <a:endParaRPr lang="en-US" sz="2200" b="1" dirty="0" smtClean="0"/>
          </a:p>
          <a:p>
            <a:pPr eaLnBrk="1" fontAlgn="auto" hangingPunct="1">
              <a:spcAft>
                <a:spcPts val="0"/>
              </a:spcAft>
              <a:buFont typeface="Arial" pitchFamily="34" charset="0"/>
              <a:buChar char="•"/>
              <a:defRPr/>
            </a:pPr>
            <a:r>
              <a:rPr lang="en-US" sz="2200" b="1" dirty="0" smtClean="0"/>
              <a:t>E</a:t>
            </a:r>
            <a:r>
              <a:rPr lang="en-US" sz="2200" dirty="0" smtClean="0"/>
              <a:t>motional Control </a:t>
            </a:r>
            <a:r>
              <a:rPr lang="en-US" sz="2200" b="1" dirty="0" smtClean="0"/>
              <a:t>vs.</a:t>
            </a:r>
            <a:r>
              <a:rPr lang="en-US" sz="2200" dirty="0" smtClean="0"/>
              <a:t> Anger/Detachment</a:t>
            </a:r>
            <a:endParaRPr lang="en-US" sz="2200" b="1" dirty="0" smtClean="0"/>
          </a:p>
          <a:p>
            <a:pPr eaLnBrk="1" fontAlgn="auto" hangingPunct="1">
              <a:spcAft>
                <a:spcPts val="0"/>
              </a:spcAft>
              <a:buFont typeface="Arial" pitchFamily="34" charset="0"/>
              <a:buChar char="•"/>
              <a:defRPr/>
            </a:pPr>
            <a:r>
              <a:rPr lang="en-US" sz="2200" b="1" dirty="0" smtClean="0"/>
              <a:t>M</a:t>
            </a:r>
            <a:r>
              <a:rPr lang="en-US" sz="2200" dirty="0" smtClean="0"/>
              <a:t>ission Operational Security </a:t>
            </a:r>
            <a:r>
              <a:rPr lang="en-US" sz="2200" b="1" dirty="0" smtClean="0"/>
              <a:t>vs.</a:t>
            </a:r>
            <a:r>
              <a:rPr lang="en-US" sz="2200" dirty="0" smtClean="0"/>
              <a:t> Secretiveness</a:t>
            </a:r>
            <a:endParaRPr lang="en-US" sz="2200" b="1" dirty="0" smtClean="0"/>
          </a:p>
          <a:p>
            <a:pPr eaLnBrk="1" fontAlgn="auto" hangingPunct="1">
              <a:spcAft>
                <a:spcPts val="0"/>
              </a:spcAft>
              <a:buFont typeface="Arial" pitchFamily="34" charset="0"/>
              <a:buChar char="•"/>
              <a:defRPr/>
            </a:pPr>
            <a:r>
              <a:rPr lang="en-US" sz="2200" b="1" dirty="0" smtClean="0"/>
              <a:t>I</a:t>
            </a:r>
            <a:r>
              <a:rPr lang="en-US" sz="2200" dirty="0" smtClean="0"/>
              <a:t>ndividual Responsibility </a:t>
            </a:r>
            <a:r>
              <a:rPr lang="en-US" sz="2200" b="1" dirty="0" smtClean="0"/>
              <a:t>vs.</a:t>
            </a:r>
            <a:r>
              <a:rPr lang="en-US" sz="2200" dirty="0" smtClean="0"/>
              <a:t> Guilt</a:t>
            </a:r>
            <a:endParaRPr lang="en-US" sz="2200" b="1" dirty="0" smtClean="0"/>
          </a:p>
          <a:p>
            <a:pPr eaLnBrk="1" fontAlgn="auto" hangingPunct="1">
              <a:spcAft>
                <a:spcPts val="0"/>
              </a:spcAft>
              <a:buFont typeface="Arial" pitchFamily="34" charset="0"/>
              <a:buChar char="•"/>
              <a:defRPr/>
            </a:pPr>
            <a:r>
              <a:rPr lang="en-US" sz="2200" b="1" dirty="0" smtClean="0"/>
              <a:t>N</a:t>
            </a:r>
            <a:r>
              <a:rPr lang="en-US" sz="2200" dirty="0" smtClean="0"/>
              <a:t>on-Defensive (combat) Driving </a:t>
            </a:r>
            <a:r>
              <a:rPr lang="en-US" sz="2200" b="1" dirty="0" smtClean="0"/>
              <a:t>vs.</a:t>
            </a:r>
            <a:r>
              <a:rPr lang="en-US" sz="2200" dirty="0" smtClean="0"/>
              <a:t> Aggressive Driving</a:t>
            </a:r>
            <a:endParaRPr lang="en-US" sz="2200" b="1" dirty="0" smtClean="0"/>
          </a:p>
          <a:p>
            <a:pPr eaLnBrk="1" fontAlgn="auto" hangingPunct="1">
              <a:spcAft>
                <a:spcPts val="0"/>
              </a:spcAft>
              <a:buFont typeface="Arial" pitchFamily="34" charset="0"/>
              <a:buChar char="•"/>
              <a:defRPr/>
            </a:pPr>
            <a:r>
              <a:rPr lang="en-US" sz="2200" b="1" dirty="0" smtClean="0"/>
              <a:t>D</a:t>
            </a:r>
            <a:r>
              <a:rPr lang="en-US" sz="2200" dirty="0" smtClean="0"/>
              <a:t>iscipline and Ordering </a:t>
            </a:r>
            <a:r>
              <a:rPr lang="en-US" sz="2200" b="1" dirty="0" smtClean="0"/>
              <a:t>vs.</a:t>
            </a:r>
            <a:r>
              <a:rPr lang="en-US" sz="2200" dirty="0" smtClean="0"/>
              <a:t> Conflict</a:t>
            </a:r>
          </a:p>
          <a:p>
            <a:pPr marL="0" indent="0" eaLnBrk="1" fontAlgn="auto" hangingPunct="1">
              <a:spcAft>
                <a:spcPts val="0"/>
              </a:spcAft>
              <a:buFontTx/>
              <a:buNone/>
              <a:defRPr/>
            </a:pPr>
            <a:endParaRPr lang="en-US" dirty="0" smtClean="0"/>
          </a:p>
        </p:txBody>
      </p:sp>
      <p:sp>
        <p:nvSpPr>
          <p:cNvPr id="5" name="Slide Number Placeholder 3"/>
          <p:cNvSpPr>
            <a:spLocks noGrp="1"/>
          </p:cNvSpPr>
          <p:nvPr>
            <p:ph type="sldNum" sz="quarter" idx="12"/>
          </p:nvPr>
        </p:nvSpPr>
        <p:spPr>
          <a:xfrm>
            <a:off x="3124200" y="6356350"/>
            <a:ext cx="2895600" cy="365125"/>
          </a:xfrm>
        </p:spPr>
        <p:txBody>
          <a:bodyPr/>
          <a:lstStyle/>
          <a:p>
            <a:pPr algn="ctr">
              <a:defRPr/>
            </a:pPr>
            <a:fld id="{8B810288-D83F-4A79-8223-D6F838E96B01}" type="slidenum">
              <a:rPr lang="en-US">
                <a:latin typeface="Arial" pitchFamily="34" charset="0"/>
              </a:rPr>
              <a:pPr algn="ctr">
                <a:defRPr/>
              </a:pPr>
              <a:t>4</a:t>
            </a:fld>
            <a:r>
              <a:rPr lang="en-US" dirty="0">
                <a:latin typeface="Arial" pitchFamily="34" charset="0"/>
              </a:rPr>
              <a:t> </a:t>
            </a:r>
          </a:p>
        </p:txBody>
      </p:sp>
      <p:pic>
        <p:nvPicPr>
          <p:cNvPr id="22532"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228600"/>
            <a:ext cx="2133600" cy="1828800"/>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685800" y="381000"/>
            <a:ext cx="8229600" cy="1143000"/>
          </a:xfrm>
        </p:spPr>
        <p:txBody>
          <a:bodyPr rtlCol="0">
            <a:normAutofit fontScale="90000"/>
          </a:bodyPr>
          <a:lstStyle/>
          <a:p>
            <a:pPr eaLnBrk="1" fontAlgn="auto" hangingPunct="1">
              <a:spcAft>
                <a:spcPts val="0"/>
              </a:spcAft>
              <a:defRPr/>
            </a:pPr>
            <a:r>
              <a:rPr lang="en-US" sz="3000" dirty="0" smtClean="0">
                <a:latin typeface="Albertus Extra Bold" pitchFamily="34" charset="0"/>
              </a:rPr>
              <a:t>           </a:t>
            </a:r>
            <a:r>
              <a:rPr lang="en-US" sz="4000" dirty="0" smtClean="0">
                <a:latin typeface="Albertus Extra Bold" pitchFamily="34" charset="0"/>
              </a:rPr>
              <a:t>Battlemind Transitions – </a:t>
            </a:r>
            <a:br>
              <a:rPr lang="en-US" sz="4000" dirty="0" smtClean="0">
                <a:latin typeface="Albertus Extra Bold" pitchFamily="34" charset="0"/>
              </a:rPr>
            </a:br>
            <a:r>
              <a:rPr lang="en-US" sz="4000" dirty="0" smtClean="0">
                <a:latin typeface="Albertus Extra Bold" pitchFamily="34" charset="0"/>
              </a:rPr>
              <a:t>     Risky Behaviors</a:t>
            </a:r>
          </a:p>
        </p:txBody>
      </p:sp>
      <p:sp>
        <p:nvSpPr>
          <p:cNvPr id="24578" name="Content Placeholder 2"/>
          <p:cNvSpPr>
            <a:spLocks noGrp="1"/>
          </p:cNvSpPr>
          <p:nvPr>
            <p:ph idx="1"/>
          </p:nvPr>
        </p:nvSpPr>
        <p:spPr>
          <a:xfrm>
            <a:off x="457200" y="2286000"/>
            <a:ext cx="8229600" cy="3840163"/>
          </a:xfrm>
        </p:spPr>
        <p:txBody>
          <a:bodyPr/>
          <a:lstStyle/>
          <a:p>
            <a:pPr eaLnBrk="1" hangingPunct="1">
              <a:lnSpc>
                <a:spcPct val="90000"/>
              </a:lnSpc>
            </a:pPr>
            <a:r>
              <a:rPr lang="en-US" sz="2400" smtClean="0">
                <a:latin typeface="Times New Roman" pitchFamily="18" charset="0"/>
                <a:cs typeface="Times New Roman" pitchFamily="18" charset="0"/>
              </a:rPr>
              <a:t>Risky behaviors to get the adrenaline rush</a:t>
            </a:r>
          </a:p>
          <a:p>
            <a:pPr eaLnBrk="1" hangingPunct="1">
              <a:lnSpc>
                <a:spcPct val="90000"/>
              </a:lnSpc>
            </a:pPr>
            <a:r>
              <a:rPr lang="en-US" sz="2400" smtClean="0">
                <a:latin typeface="Times New Roman" pitchFamily="18" charset="0"/>
                <a:cs typeface="Times New Roman" pitchFamily="18" charset="0"/>
              </a:rPr>
              <a:t>Speeding/erratic driving/road rage (drive down middle of road/avoidance of objects on side of road, swerving under bridges, driving over curbs.)</a:t>
            </a:r>
          </a:p>
          <a:p>
            <a:pPr eaLnBrk="1" hangingPunct="1">
              <a:lnSpc>
                <a:spcPct val="90000"/>
              </a:lnSpc>
            </a:pPr>
            <a:r>
              <a:rPr lang="en-US" sz="2400" smtClean="0">
                <a:latin typeface="Times New Roman" pitchFamily="18" charset="0"/>
                <a:cs typeface="Times New Roman" pitchFamily="18" charset="0"/>
              </a:rPr>
              <a:t>In traffic jam, may panic, feel “ambushed” if stuck in traffic.</a:t>
            </a:r>
          </a:p>
          <a:p>
            <a:pPr eaLnBrk="1" hangingPunct="1">
              <a:lnSpc>
                <a:spcPct val="90000"/>
              </a:lnSpc>
            </a:pPr>
            <a:r>
              <a:rPr lang="en-US" sz="2400" smtClean="0">
                <a:latin typeface="Times New Roman" pitchFamily="18" charset="0"/>
                <a:cs typeface="Times New Roman" pitchFamily="18" charset="0"/>
              </a:rPr>
              <a:t>Alcohol abuse/Child abuse</a:t>
            </a:r>
          </a:p>
          <a:p>
            <a:pPr eaLnBrk="1" hangingPunct="1">
              <a:lnSpc>
                <a:spcPct val="90000"/>
              </a:lnSpc>
            </a:pPr>
            <a:r>
              <a:rPr lang="en-US" sz="2400" smtClean="0">
                <a:latin typeface="Times New Roman" pitchFamily="18" charset="0"/>
                <a:cs typeface="Times New Roman" pitchFamily="18" charset="0"/>
              </a:rPr>
              <a:t>Addictions: </a:t>
            </a:r>
          </a:p>
          <a:p>
            <a:pPr lvl="1" eaLnBrk="1" hangingPunct="1">
              <a:lnSpc>
                <a:spcPct val="90000"/>
              </a:lnSpc>
            </a:pPr>
            <a:r>
              <a:rPr lang="en-US" sz="2400" smtClean="0">
                <a:latin typeface="Times New Roman" pitchFamily="18" charset="0"/>
                <a:cs typeface="Times New Roman" pitchFamily="18" charset="0"/>
              </a:rPr>
              <a:t>Work, Alcohol, Drugs, Sex, Food, Adrenaline</a:t>
            </a:r>
          </a:p>
        </p:txBody>
      </p:sp>
      <p:sp>
        <p:nvSpPr>
          <p:cNvPr id="23556" name="Slide Number Placeholder 3"/>
          <p:cNvSpPr>
            <a:spLocks noGrp="1"/>
          </p:cNvSpPr>
          <p:nvPr>
            <p:ph type="sldNum" sz="quarter" idx="12"/>
          </p:nvPr>
        </p:nvSpPr>
        <p:spPr>
          <a:xfrm>
            <a:off x="3124200" y="6356350"/>
            <a:ext cx="2895600" cy="365125"/>
          </a:xfrm>
        </p:spPr>
        <p:txBody>
          <a:bodyPr/>
          <a:lstStyle/>
          <a:p>
            <a:pPr algn="ctr">
              <a:defRPr/>
            </a:pPr>
            <a:fld id="{23545556-30B1-4729-835C-22B0A2F3DA06}" type="slidenum">
              <a:rPr lang="en-US">
                <a:latin typeface="Arial" pitchFamily="34" charset="0"/>
              </a:rPr>
              <a:pPr algn="ctr">
                <a:defRPr/>
              </a:pPr>
              <a:t>5</a:t>
            </a:fld>
            <a:r>
              <a:rPr lang="en-US" dirty="0">
                <a:latin typeface="Arial" pitchFamily="34" charset="0"/>
              </a:rPr>
              <a:t> [Basher-CIT] </a:t>
            </a:r>
          </a:p>
        </p:txBody>
      </p:sp>
      <p:pic>
        <p:nvPicPr>
          <p:cNvPr id="24580"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228600"/>
            <a:ext cx="2133600"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2514600" y="533400"/>
            <a:ext cx="6400800" cy="1341438"/>
          </a:xfrm>
        </p:spPr>
        <p:txBody>
          <a:bodyPr rtlCol="0">
            <a:normAutofit fontScale="90000"/>
          </a:bodyPr>
          <a:lstStyle/>
          <a:p>
            <a:pPr eaLnBrk="1" fontAlgn="auto" hangingPunct="1">
              <a:spcAft>
                <a:spcPts val="0"/>
              </a:spcAft>
              <a:defRPr/>
            </a:pPr>
            <a:r>
              <a:rPr lang="en-US" dirty="0" smtClean="0">
                <a:latin typeface="Albertus Extra Bold" pitchFamily="34" charset="0"/>
              </a:rPr>
              <a:t>How Law Enforcement Can Help…</a:t>
            </a:r>
          </a:p>
        </p:txBody>
      </p:sp>
      <p:sp>
        <p:nvSpPr>
          <p:cNvPr id="3" name="Content Placeholder 2"/>
          <p:cNvSpPr>
            <a:spLocks noGrp="1"/>
          </p:cNvSpPr>
          <p:nvPr>
            <p:ph idx="1"/>
          </p:nvPr>
        </p:nvSpPr>
        <p:spPr>
          <a:xfrm>
            <a:off x="457200" y="2209800"/>
            <a:ext cx="8229600" cy="4038600"/>
          </a:xfrm>
        </p:spPr>
        <p:txBody>
          <a:bodyPr rtlCol="0">
            <a:normAutofit lnSpcReduction="10000"/>
          </a:bodyPr>
          <a:lstStyle/>
          <a:p>
            <a:pPr marL="0" indent="0" eaLnBrk="1" fontAlgn="auto" hangingPunct="1">
              <a:lnSpc>
                <a:spcPct val="80000"/>
              </a:lnSpc>
              <a:spcAft>
                <a:spcPts val="0"/>
              </a:spcAft>
              <a:buFontTx/>
              <a:buNone/>
              <a:defRPr/>
            </a:pPr>
            <a:r>
              <a:rPr lang="en-US" sz="1800" dirty="0">
                <a:latin typeface="Times New Roman" pitchFamily="18" charset="0"/>
                <a:cs typeface="Times New Roman" pitchFamily="18" charset="0"/>
              </a:rPr>
              <a:t>T</a:t>
            </a:r>
            <a:r>
              <a:rPr lang="en-US" sz="1800" dirty="0" smtClean="0">
                <a:latin typeface="Times New Roman" pitchFamily="18" charset="0"/>
                <a:cs typeface="Times New Roman" pitchFamily="18" charset="0"/>
              </a:rPr>
              <a:t>he best negotiator is a good listener: </a:t>
            </a:r>
          </a:p>
          <a:p>
            <a:pPr marL="0" indent="0" eaLnBrk="1" fontAlgn="auto" hangingPunct="1">
              <a:lnSpc>
                <a:spcPct val="80000"/>
              </a:lnSpc>
              <a:spcAft>
                <a:spcPts val="0"/>
              </a:spcAft>
              <a:buFontTx/>
              <a:buNone/>
              <a:defRPr/>
            </a:pPr>
            <a:endParaRPr lang="en-US" sz="1800" dirty="0" smtClean="0">
              <a:latin typeface="Times New Roman" pitchFamily="18" charset="0"/>
              <a:cs typeface="Times New Roman" pitchFamily="18" charset="0"/>
            </a:endParaRPr>
          </a:p>
          <a:p>
            <a:pPr eaLnBrk="1" fontAlgn="auto" hangingPunct="1">
              <a:lnSpc>
                <a:spcPct val="80000"/>
              </a:lnSpc>
              <a:spcAft>
                <a:spcPts val="0"/>
              </a:spcAft>
              <a:buFont typeface="Arial" pitchFamily="34" charset="0"/>
              <a:buChar char="•"/>
              <a:defRPr/>
            </a:pPr>
            <a:r>
              <a:rPr lang="en-US" sz="1800" dirty="0" smtClean="0">
                <a:latin typeface="Times New Roman" pitchFamily="18" charset="0"/>
                <a:cs typeface="Times New Roman" pitchFamily="18" charset="0"/>
              </a:rPr>
              <a:t>Ask if Veteran </a:t>
            </a:r>
            <a:r>
              <a:rPr lang="en-US" sz="1800" b="1" dirty="0" smtClean="0">
                <a:solidFill>
                  <a:schemeClr val="accent2"/>
                </a:solidFill>
                <a:latin typeface="Times New Roman" pitchFamily="18" charset="0"/>
                <a:cs typeface="Times New Roman" pitchFamily="18" charset="0"/>
              </a:rPr>
              <a:t>(“Have you served in the US military?”)</a:t>
            </a:r>
          </a:p>
          <a:p>
            <a:pPr eaLnBrk="1" fontAlgn="auto" hangingPunct="1">
              <a:lnSpc>
                <a:spcPct val="80000"/>
              </a:lnSpc>
              <a:spcAft>
                <a:spcPts val="0"/>
              </a:spcAft>
              <a:buFont typeface="Arial" pitchFamily="34" charset="0"/>
              <a:buChar char="•"/>
              <a:defRPr/>
            </a:pPr>
            <a:r>
              <a:rPr lang="en-US" sz="1800" dirty="0" smtClean="0">
                <a:latin typeface="Times New Roman" pitchFamily="18" charset="0"/>
                <a:cs typeface="Times New Roman" pitchFamily="18" charset="0"/>
              </a:rPr>
              <a:t>Be RESPECTFUL</a:t>
            </a:r>
          </a:p>
          <a:p>
            <a:pPr eaLnBrk="1" fontAlgn="auto" hangingPunct="1">
              <a:lnSpc>
                <a:spcPct val="80000"/>
              </a:lnSpc>
              <a:spcAft>
                <a:spcPts val="0"/>
              </a:spcAft>
              <a:buFont typeface="Arial" pitchFamily="34" charset="0"/>
              <a:buChar char="•"/>
              <a:defRPr/>
            </a:pPr>
            <a:r>
              <a:rPr lang="en-US" sz="1800" dirty="0" smtClean="0">
                <a:latin typeface="Times New Roman" pitchFamily="18" charset="0"/>
                <a:cs typeface="Times New Roman" pitchFamily="18" charset="0"/>
              </a:rPr>
              <a:t>Establish rapport/TRUST</a:t>
            </a:r>
          </a:p>
          <a:p>
            <a:pPr eaLnBrk="1" fontAlgn="auto" hangingPunct="1">
              <a:lnSpc>
                <a:spcPct val="80000"/>
              </a:lnSpc>
              <a:spcAft>
                <a:spcPts val="0"/>
              </a:spcAft>
              <a:buFont typeface="Arial" pitchFamily="34" charset="0"/>
              <a:buChar char="•"/>
              <a:defRPr/>
            </a:pPr>
            <a:r>
              <a:rPr lang="en-US" sz="1800" dirty="0" smtClean="0">
                <a:latin typeface="Times New Roman" pitchFamily="18" charset="0"/>
                <a:cs typeface="Times New Roman" pitchFamily="18" charset="0"/>
              </a:rPr>
              <a:t>Express appreciation for their service</a:t>
            </a:r>
          </a:p>
          <a:p>
            <a:pPr eaLnBrk="1" fontAlgn="auto" hangingPunct="1">
              <a:lnSpc>
                <a:spcPct val="80000"/>
              </a:lnSpc>
              <a:spcAft>
                <a:spcPts val="0"/>
              </a:spcAft>
              <a:buFont typeface="Arial" pitchFamily="34" charset="0"/>
              <a:buChar char="•"/>
              <a:defRPr/>
            </a:pPr>
            <a:r>
              <a:rPr lang="en-US" sz="1800" dirty="0" smtClean="0">
                <a:latin typeface="Times New Roman" pitchFamily="18" charset="0"/>
                <a:cs typeface="Times New Roman" pitchFamily="18" charset="0"/>
              </a:rPr>
              <a:t>Active listening skills</a:t>
            </a:r>
          </a:p>
          <a:p>
            <a:pPr eaLnBrk="1" fontAlgn="auto" hangingPunct="1">
              <a:lnSpc>
                <a:spcPct val="80000"/>
              </a:lnSpc>
              <a:spcAft>
                <a:spcPts val="0"/>
              </a:spcAft>
              <a:buFont typeface="Arial" pitchFamily="34" charset="0"/>
              <a:buChar char="•"/>
              <a:defRPr/>
            </a:pPr>
            <a:r>
              <a:rPr lang="en-US" sz="1800" dirty="0" smtClean="0">
                <a:latin typeface="Times New Roman" pitchFamily="18" charset="0"/>
                <a:cs typeface="Times New Roman" pitchFamily="18" charset="0"/>
              </a:rPr>
              <a:t>Softer/slower voice/be careful of tone/avoid sarcasm</a:t>
            </a:r>
          </a:p>
          <a:p>
            <a:pPr eaLnBrk="1" fontAlgn="auto" hangingPunct="1">
              <a:lnSpc>
                <a:spcPct val="80000"/>
              </a:lnSpc>
              <a:spcAft>
                <a:spcPts val="0"/>
              </a:spcAft>
              <a:buFont typeface="Arial" pitchFamily="34" charset="0"/>
              <a:buChar char="•"/>
              <a:defRPr/>
            </a:pPr>
            <a:r>
              <a:rPr lang="en-US" sz="1800" dirty="0" smtClean="0">
                <a:latin typeface="Times New Roman" pitchFamily="18" charset="0"/>
                <a:cs typeface="Times New Roman" pitchFamily="18" charset="0"/>
              </a:rPr>
              <a:t>Stay calm</a:t>
            </a:r>
          </a:p>
          <a:p>
            <a:pPr eaLnBrk="1" fontAlgn="auto" hangingPunct="1">
              <a:lnSpc>
                <a:spcPct val="80000"/>
              </a:lnSpc>
              <a:spcAft>
                <a:spcPts val="0"/>
              </a:spcAft>
              <a:buFont typeface="Arial" pitchFamily="34" charset="0"/>
              <a:buChar char="•"/>
              <a:defRPr/>
            </a:pPr>
            <a:r>
              <a:rPr lang="en-US" sz="1800" dirty="0" smtClean="0">
                <a:latin typeface="Times New Roman" pitchFamily="18" charset="0"/>
                <a:cs typeface="Times New Roman" pitchFamily="18" charset="0"/>
              </a:rPr>
              <a:t>Ask open-ended questions (“what, how, when – avoid why”)</a:t>
            </a:r>
          </a:p>
          <a:p>
            <a:pPr eaLnBrk="1" fontAlgn="auto" hangingPunct="1">
              <a:lnSpc>
                <a:spcPct val="80000"/>
              </a:lnSpc>
              <a:spcAft>
                <a:spcPts val="0"/>
              </a:spcAft>
              <a:buFont typeface="Arial" pitchFamily="34" charset="0"/>
              <a:buChar char="•"/>
              <a:defRPr/>
            </a:pPr>
            <a:r>
              <a:rPr lang="en-US" sz="1800" dirty="0" smtClean="0">
                <a:latin typeface="Times New Roman" pitchFamily="18" charset="0"/>
                <a:cs typeface="Times New Roman" pitchFamily="18" charset="0"/>
              </a:rPr>
              <a:t>Effective pauses</a:t>
            </a:r>
          </a:p>
          <a:p>
            <a:pPr eaLnBrk="1" fontAlgn="auto" hangingPunct="1">
              <a:lnSpc>
                <a:spcPct val="80000"/>
              </a:lnSpc>
              <a:spcAft>
                <a:spcPts val="0"/>
              </a:spcAft>
              <a:buFont typeface="Arial" pitchFamily="34" charset="0"/>
              <a:buChar char="•"/>
              <a:defRPr/>
            </a:pPr>
            <a:r>
              <a:rPr lang="en-US" sz="1800" dirty="0" smtClean="0">
                <a:latin typeface="Times New Roman" pitchFamily="18" charset="0"/>
                <a:cs typeface="Times New Roman" pitchFamily="18" charset="0"/>
              </a:rPr>
              <a:t>Re-state/recap what they have said (“tell me if I’m understanding you correctly”)</a:t>
            </a:r>
          </a:p>
          <a:p>
            <a:pPr eaLnBrk="1" fontAlgn="auto" hangingPunct="1">
              <a:lnSpc>
                <a:spcPct val="80000"/>
              </a:lnSpc>
              <a:spcAft>
                <a:spcPts val="0"/>
              </a:spcAft>
              <a:buFont typeface="Arial" pitchFamily="34" charset="0"/>
              <a:buChar char="•"/>
              <a:defRPr/>
            </a:pPr>
            <a:r>
              <a:rPr lang="en-US" sz="1800" dirty="0" smtClean="0">
                <a:latin typeface="Times New Roman" pitchFamily="18" charset="0"/>
                <a:cs typeface="Times New Roman" pitchFamily="18" charset="0"/>
              </a:rPr>
              <a:t>Validate their feelings</a:t>
            </a:r>
          </a:p>
          <a:p>
            <a:pPr eaLnBrk="1" fontAlgn="auto" hangingPunct="1">
              <a:lnSpc>
                <a:spcPct val="80000"/>
              </a:lnSpc>
              <a:spcAft>
                <a:spcPts val="0"/>
              </a:spcAft>
              <a:buFont typeface="Arial" pitchFamily="34" charset="0"/>
              <a:buChar char="•"/>
              <a:defRPr/>
            </a:pPr>
            <a:r>
              <a:rPr lang="en-US" sz="1800" dirty="0" smtClean="0">
                <a:latin typeface="Times New Roman" pitchFamily="18" charset="0"/>
                <a:cs typeface="Times New Roman" pitchFamily="18" charset="0"/>
              </a:rPr>
              <a:t>Watch physical demeanor/body language (sit if they are sitting, don’t intimidate)</a:t>
            </a:r>
          </a:p>
          <a:p>
            <a:pPr eaLnBrk="1" fontAlgn="auto" hangingPunct="1">
              <a:lnSpc>
                <a:spcPct val="80000"/>
              </a:lnSpc>
              <a:spcAft>
                <a:spcPts val="0"/>
              </a:spcAft>
              <a:buFont typeface="Arial" pitchFamily="34" charset="0"/>
              <a:buChar char="•"/>
              <a:defRPr/>
            </a:pPr>
            <a:r>
              <a:rPr lang="en-US" sz="1800" dirty="0" smtClean="0">
                <a:latin typeface="Times New Roman" pitchFamily="18" charset="0"/>
                <a:cs typeface="Times New Roman" pitchFamily="18" charset="0"/>
              </a:rPr>
              <a:t>Be sincere – they will recognize BS/insincerity</a:t>
            </a:r>
          </a:p>
          <a:p>
            <a:pPr eaLnBrk="1" fontAlgn="auto" hangingPunct="1">
              <a:lnSpc>
                <a:spcPct val="80000"/>
              </a:lnSpc>
              <a:spcAft>
                <a:spcPts val="0"/>
              </a:spcAft>
              <a:buFont typeface="Arial" pitchFamily="34" charset="0"/>
              <a:buChar char="•"/>
              <a:defRPr/>
            </a:pPr>
            <a:r>
              <a:rPr lang="en-US" sz="1800" dirty="0" smtClean="0">
                <a:latin typeface="Times New Roman" pitchFamily="18" charset="0"/>
                <a:cs typeface="Times New Roman" pitchFamily="18" charset="0"/>
              </a:rPr>
              <a:t>Keep them informed of steps along the way</a:t>
            </a:r>
          </a:p>
          <a:p>
            <a:pPr eaLnBrk="1" fontAlgn="auto" hangingPunct="1">
              <a:spcAft>
                <a:spcPts val="0"/>
              </a:spcAft>
              <a:buFont typeface="Arial" pitchFamily="34" charset="0"/>
              <a:buChar char="•"/>
              <a:defRPr/>
            </a:pPr>
            <a:endParaRPr lang="en-US" sz="1600" dirty="0"/>
          </a:p>
        </p:txBody>
      </p:sp>
      <p:sp>
        <p:nvSpPr>
          <p:cNvPr id="24580" name="Slide Number Placeholder 3"/>
          <p:cNvSpPr>
            <a:spLocks noGrp="1"/>
          </p:cNvSpPr>
          <p:nvPr>
            <p:ph type="sldNum" sz="quarter" idx="12"/>
          </p:nvPr>
        </p:nvSpPr>
        <p:spPr>
          <a:xfrm>
            <a:off x="3124200" y="6356350"/>
            <a:ext cx="2895600" cy="365125"/>
          </a:xfrm>
        </p:spPr>
        <p:txBody>
          <a:bodyPr/>
          <a:lstStyle/>
          <a:p>
            <a:pPr algn="ctr">
              <a:defRPr/>
            </a:pPr>
            <a:fld id="{D064050A-5F10-44C9-8A96-E5629D15A369}" type="slidenum">
              <a:rPr lang="en-US">
                <a:latin typeface="Arial" pitchFamily="34" charset="0"/>
              </a:rPr>
              <a:pPr algn="ctr">
                <a:defRPr/>
              </a:pPr>
              <a:t>6</a:t>
            </a:fld>
            <a:r>
              <a:rPr lang="en-US" dirty="0">
                <a:latin typeface="Arial" pitchFamily="34" charset="0"/>
              </a:rPr>
              <a:t> [Basher-CIT]</a:t>
            </a:r>
          </a:p>
        </p:txBody>
      </p:sp>
      <p:pic>
        <p:nvPicPr>
          <p:cNvPr id="26628"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228600"/>
            <a:ext cx="2133600"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590800" y="533400"/>
            <a:ext cx="6172200" cy="1143000"/>
          </a:xfrm>
        </p:spPr>
        <p:txBody>
          <a:bodyPr rtlCol="0">
            <a:normAutofit fontScale="90000"/>
          </a:bodyPr>
          <a:lstStyle/>
          <a:p>
            <a:pPr eaLnBrk="1" fontAlgn="auto" hangingPunct="1">
              <a:spcAft>
                <a:spcPts val="0"/>
              </a:spcAft>
              <a:defRPr/>
            </a:pPr>
            <a:r>
              <a:rPr lang="en-US" dirty="0" smtClean="0">
                <a:latin typeface="Albertus Extra Bold" pitchFamily="34" charset="0"/>
              </a:rPr>
              <a:t>How Law Enforcement Can Help </a:t>
            </a:r>
          </a:p>
        </p:txBody>
      </p:sp>
      <p:sp>
        <p:nvSpPr>
          <p:cNvPr id="25603" name="Content Placeholder 2"/>
          <p:cNvSpPr>
            <a:spLocks noGrp="1"/>
          </p:cNvSpPr>
          <p:nvPr>
            <p:ph idx="1"/>
          </p:nvPr>
        </p:nvSpPr>
        <p:spPr>
          <a:xfrm>
            <a:off x="457200" y="2057400"/>
            <a:ext cx="8229600" cy="4267200"/>
          </a:xfrm>
        </p:spPr>
        <p:txBody>
          <a:bodyPr rtlCol="0">
            <a:normAutofit fontScale="92500" lnSpcReduction="10000"/>
          </a:bodyPr>
          <a:lstStyle/>
          <a:p>
            <a:pPr eaLnBrk="1" fontAlgn="auto" hangingPunct="1">
              <a:spcAft>
                <a:spcPts val="0"/>
              </a:spcAft>
              <a:buFont typeface="Arial" pitchFamily="34" charset="0"/>
              <a:buChar char="•"/>
              <a:defRPr/>
            </a:pPr>
            <a:r>
              <a:rPr lang="en-US" sz="1800" dirty="0" smtClean="0">
                <a:latin typeface="Times New Roman" pitchFamily="18" charset="0"/>
                <a:cs typeface="Times New Roman" pitchFamily="18" charset="0"/>
              </a:rPr>
              <a:t> </a:t>
            </a:r>
            <a:r>
              <a:rPr lang="en-US" sz="1900" dirty="0" smtClean="0">
                <a:latin typeface="Times New Roman" pitchFamily="18" charset="0"/>
                <a:cs typeface="Times New Roman" pitchFamily="18" charset="0"/>
              </a:rPr>
              <a:t>If the Veteran needs Psych Evaluation, take them to VAMC ED, not the Psych Center.  Let them know you are taking them to VA because they know how to take care of Vets!  </a:t>
            </a:r>
            <a:endParaRPr lang="en-US" sz="1900" dirty="0" smtClean="0">
              <a:solidFill>
                <a:srgbClr val="FF0000"/>
              </a:solidFill>
              <a:latin typeface="Times New Roman" pitchFamily="18" charset="0"/>
              <a:cs typeface="Times New Roman" pitchFamily="18" charset="0"/>
            </a:endParaRPr>
          </a:p>
          <a:p>
            <a:pPr eaLnBrk="1" fontAlgn="auto" hangingPunct="1">
              <a:spcAft>
                <a:spcPts val="0"/>
              </a:spcAft>
              <a:buFont typeface="Arial" pitchFamily="34" charset="0"/>
              <a:buChar char="•"/>
              <a:defRPr/>
            </a:pPr>
            <a:endParaRPr lang="en-US" sz="1900"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r>
              <a:rPr lang="en-US" sz="1900" dirty="0" smtClean="0">
                <a:latin typeface="Times New Roman" pitchFamily="18" charset="0"/>
                <a:cs typeface="Times New Roman" pitchFamily="18" charset="0"/>
              </a:rPr>
              <a:t>Helpful language:</a:t>
            </a:r>
          </a:p>
          <a:p>
            <a:pPr lvl="1" eaLnBrk="1" fontAlgn="auto" hangingPunct="1">
              <a:spcAft>
                <a:spcPts val="0"/>
              </a:spcAft>
              <a:buFont typeface="Arial" pitchFamily="34" charset="0"/>
              <a:buChar char="–"/>
              <a:defRPr/>
            </a:pPr>
            <a:r>
              <a:rPr lang="en-US" sz="1900" i="1" dirty="0" smtClean="0">
                <a:latin typeface="Times New Roman" pitchFamily="18" charset="0"/>
                <a:cs typeface="Times New Roman" pitchFamily="18" charset="0"/>
              </a:rPr>
              <a:t>“I can see/hear how angry/sad/frustrated  you are.”</a:t>
            </a:r>
          </a:p>
          <a:p>
            <a:pPr lvl="1" eaLnBrk="1" fontAlgn="auto" hangingPunct="1">
              <a:spcAft>
                <a:spcPts val="0"/>
              </a:spcAft>
              <a:buFont typeface="Arial" pitchFamily="34" charset="0"/>
              <a:buChar char="–"/>
              <a:defRPr/>
            </a:pPr>
            <a:r>
              <a:rPr lang="en-US" sz="1900" i="1" dirty="0" smtClean="0">
                <a:latin typeface="Times New Roman" pitchFamily="18" charset="0"/>
                <a:cs typeface="Times New Roman" pitchFamily="18" charset="0"/>
              </a:rPr>
              <a:t>“I’m listening/I hear you.”</a:t>
            </a:r>
          </a:p>
          <a:p>
            <a:pPr lvl="1" eaLnBrk="1" fontAlgn="auto" hangingPunct="1">
              <a:spcAft>
                <a:spcPts val="0"/>
              </a:spcAft>
              <a:buFont typeface="Arial" pitchFamily="34" charset="0"/>
              <a:buChar char="–"/>
              <a:defRPr/>
            </a:pPr>
            <a:r>
              <a:rPr lang="en-US" sz="1900" i="1" dirty="0" smtClean="0">
                <a:latin typeface="Times New Roman" pitchFamily="18" charset="0"/>
                <a:cs typeface="Times New Roman" pitchFamily="18" charset="0"/>
              </a:rPr>
              <a:t>“I really care, that’s why I have this job.”</a:t>
            </a:r>
          </a:p>
          <a:p>
            <a:pPr lvl="1" eaLnBrk="1" fontAlgn="auto" hangingPunct="1">
              <a:spcAft>
                <a:spcPts val="0"/>
              </a:spcAft>
              <a:buFont typeface="Arial" pitchFamily="34" charset="0"/>
              <a:buChar char="–"/>
              <a:defRPr/>
            </a:pPr>
            <a:r>
              <a:rPr lang="en-US" sz="1900" i="1" dirty="0" smtClean="0">
                <a:latin typeface="Times New Roman" pitchFamily="18" charset="0"/>
                <a:cs typeface="Times New Roman" pitchFamily="18" charset="0"/>
              </a:rPr>
              <a:t>“How can I help?”</a:t>
            </a:r>
          </a:p>
          <a:p>
            <a:pPr lvl="1" eaLnBrk="1" fontAlgn="auto" hangingPunct="1">
              <a:spcAft>
                <a:spcPts val="0"/>
              </a:spcAft>
              <a:buFont typeface="Arial" pitchFamily="34" charset="0"/>
              <a:buChar char="–"/>
              <a:defRPr/>
            </a:pPr>
            <a:r>
              <a:rPr lang="en-US" sz="1900" i="1" dirty="0" smtClean="0">
                <a:latin typeface="Times New Roman" pitchFamily="18" charset="0"/>
                <a:cs typeface="Times New Roman" pitchFamily="18" charset="0"/>
              </a:rPr>
              <a:t>“How would you like this to work out?”</a:t>
            </a:r>
            <a:endParaRPr lang="en-US" sz="1900"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endParaRPr lang="en-US" sz="1900"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r>
              <a:rPr lang="en-US" sz="1900" dirty="0" smtClean="0">
                <a:latin typeface="Times New Roman" pitchFamily="18" charset="0"/>
                <a:cs typeface="Times New Roman" pitchFamily="18" charset="0"/>
              </a:rPr>
              <a:t>Strategy: </a:t>
            </a:r>
          </a:p>
          <a:p>
            <a:pPr lvl="1" eaLnBrk="1" fontAlgn="auto" hangingPunct="1">
              <a:spcAft>
                <a:spcPts val="0"/>
              </a:spcAft>
              <a:buFont typeface="Arial" pitchFamily="34" charset="0"/>
              <a:buChar char="–"/>
              <a:defRPr/>
            </a:pPr>
            <a:r>
              <a:rPr lang="en-US" sz="1900" dirty="0" smtClean="0">
                <a:latin typeface="Times New Roman" pitchFamily="18" charset="0"/>
                <a:cs typeface="Times New Roman" pitchFamily="18" charset="0"/>
              </a:rPr>
              <a:t>Make the Veteran a part of /in control of the solution: </a:t>
            </a:r>
          </a:p>
          <a:p>
            <a:pPr lvl="1" eaLnBrk="1" fontAlgn="auto" hangingPunct="1">
              <a:spcAft>
                <a:spcPts val="0"/>
              </a:spcAft>
              <a:buFont typeface="Arial" pitchFamily="34" charset="0"/>
              <a:buChar char="–"/>
              <a:defRPr/>
            </a:pPr>
            <a:r>
              <a:rPr lang="en-US" sz="1900" dirty="0" smtClean="0">
                <a:latin typeface="Times New Roman" pitchFamily="18" charset="0"/>
                <a:cs typeface="Times New Roman" pitchFamily="18" charset="0"/>
              </a:rPr>
              <a:t>“How can I help you solve your problem?”</a:t>
            </a:r>
          </a:p>
          <a:p>
            <a:pPr eaLnBrk="1" fontAlgn="auto" hangingPunct="1">
              <a:spcAft>
                <a:spcPts val="0"/>
              </a:spcAft>
              <a:buFont typeface="Arial" pitchFamily="34" charset="0"/>
              <a:buChar char="•"/>
              <a:defRPr/>
            </a:pPr>
            <a:endParaRPr lang="en-US" sz="1600" dirty="0" smtClean="0"/>
          </a:p>
        </p:txBody>
      </p:sp>
      <p:sp>
        <p:nvSpPr>
          <p:cNvPr id="25604" name="Slide Number Placeholder 3"/>
          <p:cNvSpPr>
            <a:spLocks noGrp="1"/>
          </p:cNvSpPr>
          <p:nvPr>
            <p:ph type="sldNum" sz="quarter" idx="12"/>
          </p:nvPr>
        </p:nvSpPr>
        <p:spPr>
          <a:xfrm>
            <a:off x="3124200" y="6356350"/>
            <a:ext cx="2895600" cy="365125"/>
          </a:xfrm>
        </p:spPr>
        <p:txBody>
          <a:bodyPr/>
          <a:lstStyle/>
          <a:p>
            <a:pPr algn="ctr">
              <a:defRPr/>
            </a:pPr>
            <a:fld id="{E5DCADF8-39F8-4A6F-A7A8-28866044BA12}" type="slidenum">
              <a:rPr lang="en-US">
                <a:latin typeface="Arial" pitchFamily="34" charset="0"/>
              </a:rPr>
              <a:pPr algn="ctr">
                <a:defRPr/>
              </a:pPr>
              <a:t>7</a:t>
            </a:fld>
            <a:r>
              <a:rPr lang="en-US" dirty="0">
                <a:latin typeface="Arial" pitchFamily="34" charset="0"/>
              </a:rPr>
              <a:t> [Basher]</a:t>
            </a:r>
          </a:p>
        </p:txBody>
      </p:sp>
      <p:pic>
        <p:nvPicPr>
          <p:cNvPr id="28676"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228600"/>
            <a:ext cx="2133600"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r>
              <a:rPr lang="en-US" smtClean="0">
                <a:latin typeface="Albertus Extra Bold"/>
              </a:rPr>
              <a:t>PTSD</a:t>
            </a:r>
          </a:p>
        </p:txBody>
      </p:sp>
      <p:sp>
        <p:nvSpPr>
          <p:cNvPr id="26627" name="Slide Number Placeholder 3"/>
          <p:cNvSpPr>
            <a:spLocks noGrp="1"/>
          </p:cNvSpPr>
          <p:nvPr>
            <p:ph type="sldNum" sz="quarter" idx="12"/>
          </p:nvPr>
        </p:nvSpPr>
        <p:spPr>
          <a:xfrm>
            <a:off x="3124200" y="6356350"/>
            <a:ext cx="2895600" cy="365125"/>
          </a:xfrm>
        </p:spPr>
        <p:txBody>
          <a:bodyPr/>
          <a:lstStyle/>
          <a:p>
            <a:pPr algn="ctr">
              <a:defRPr/>
            </a:pPr>
            <a:fld id="{59BEEE67-F8CC-480C-A504-C22E6790B928}" type="slidenum">
              <a:rPr lang="en-US">
                <a:latin typeface="Arial" pitchFamily="34" charset="0"/>
              </a:rPr>
              <a:pPr algn="ctr">
                <a:defRPr/>
              </a:pPr>
              <a:t>8</a:t>
            </a:fld>
            <a:r>
              <a:rPr lang="en-US" dirty="0">
                <a:latin typeface="Arial" pitchFamily="34" charset="0"/>
              </a:rPr>
              <a:t> </a:t>
            </a:r>
          </a:p>
          <a:p>
            <a:pPr algn="ctr">
              <a:defRPr/>
            </a:pPr>
            <a:r>
              <a:rPr lang="en-US" dirty="0">
                <a:latin typeface="Arial" pitchFamily="34" charset="0"/>
              </a:rPr>
              <a:t>[www.mentalhealth.va.gov/ptsd]</a:t>
            </a:r>
          </a:p>
        </p:txBody>
      </p:sp>
      <p:pic>
        <p:nvPicPr>
          <p:cNvPr id="30723"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228600"/>
            <a:ext cx="2133600" cy="1676400"/>
          </a:xfrm>
          <a:prstGeom prst="rect">
            <a:avLst/>
          </a:prstGeom>
          <a:noFill/>
          <a:ln w="9525">
            <a:noFill/>
            <a:miter lim="800000"/>
            <a:headEnd/>
            <a:tailEnd/>
          </a:ln>
        </p:spPr>
      </p:pic>
      <p:sp>
        <p:nvSpPr>
          <p:cNvPr id="30724" name="Rectangle 4"/>
          <p:cNvSpPr>
            <a:spLocks noChangeArrowheads="1"/>
          </p:cNvSpPr>
          <p:nvPr/>
        </p:nvSpPr>
        <p:spPr bwMode="auto">
          <a:xfrm>
            <a:off x="609600" y="2057400"/>
            <a:ext cx="7924800" cy="3786188"/>
          </a:xfrm>
          <a:prstGeom prst="rect">
            <a:avLst/>
          </a:prstGeom>
          <a:noFill/>
          <a:ln w="9525">
            <a:noFill/>
            <a:miter lim="800000"/>
            <a:headEnd/>
            <a:tailEnd/>
          </a:ln>
        </p:spPr>
        <p:txBody>
          <a:bodyPr>
            <a:spAutoFit/>
          </a:bodyPr>
          <a:lstStyle/>
          <a:p>
            <a:pPr>
              <a:buFont typeface="Arial" charset="0"/>
              <a:buChar char="•"/>
            </a:pPr>
            <a:r>
              <a:rPr lang="en-US" sz="2400">
                <a:latin typeface="Times New Roman" pitchFamily="18" charset="0"/>
                <a:cs typeface="Times New Roman" pitchFamily="18" charset="0"/>
              </a:rPr>
              <a:t>Posttraumatic Stress Disorder (PTSD) is an anxiety disorder that can occur after you have experienced a traumatic event.</a:t>
            </a:r>
          </a:p>
          <a:p>
            <a:pPr>
              <a:buFont typeface="Arial" charset="0"/>
              <a:buChar char="•"/>
            </a:pPr>
            <a:endParaRPr lang="en-US" sz="2400">
              <a:latin typeface="Times New Roman" pitchFamily="18" charset="0"/>
              <a:cs typeface="Times New Roman" pitchFamily="18" charset="0"/>
            </a:endParaRPr>
          </a:p>
          <a:p>
            <a:pPr>
              <a:buFont typeface="Arial" charset="0"/>
              <a:buChar char="•"/>
            </a:pPr>
            <a:r>
              <a:rPr lang="en-US" sz="2400">
                <a:latin typeface="Times New Roman" pitchFamily="18" charset="0"/>
                <a:cs typeface="Times New Roman" pitchFamily="18" charset="0"/>
              </a:rPr>
              <a:t>PTSD symptoms usually start soon after the traumatic event, symptoms may not occur until months or years later.  Symptoms may also come and go over many years. </a:t>
            </a:r>
          </a:p>
          <a:p>
            <a:pPr>
              <a:buFont typeface="Arial" charset="0"/>
              <a:buChar char="•"/>
            </a:pPr>
            <a:endParaRPr lang="en-US" sz="2400">
              <a:latin typeface="Times New Roman" pitchFamily="18" charset="0"/>
              <a:cs typeface="Times New Roman" pitchFamily="18" charset="0"/>
            </a:endParaRPr>
          </a:p>
          <a:p>
            <a:pPr>
              <a:buFont typeface="Arial" charset="0"/>
              <a:buChar char="•"/>
            </a:pPr>
            <a:r>
              <a:rPr lang="en-US" sz="2400">
                <a:latin typeface="Times New Roman" pitchFamily="18" charset="0"/>
                <a:cs typeface="Times New Roman" pitchFamily="18" charset="0"/>
              </a:rPr>
              <a:t>Symptoms of PTSD include reliving the event, avoiding places or things that remind you of the event, feeling numb, and feeling keyed up (also called hyperarousal).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2667000" y="274638"/>
            <a:ext cx="6019800" cy="1706562"/>
          </a:xfrm>
        </p:spPr>
        <p:txBody>
          <a:bodyPr/>
          <a:lstStyle/>
          <a:p>
            <a:pPr eaLnBrk="1" hangingPunct="1"/>
            <a:r>
              <a:rPr lang="en-US" sz="4000" smtClean="0">
                <a:latin typeface="Albertus Extra Bold"/>
              </a:rPr>
              <a:t>Signs and Symptoms of PTSD</a:t>
            </a:r>
          </a:p>
        </p:txBody>
      </p:sp>
      <p:sp>
        <p:nvSpPr>
          <p:cNvPr id="27651" name="Slide Number Placeholder 3"/>
          <p:cNvSpPr>
            <a:spLocks noGrp="1"/>
          </p:cNvSpPr>
          <p:nvPr>
            <p:ph type="sldNum" sz="quarter" idx="12"/>
          </p:nvPr>
        </p:nvSpPr>
        <p:spPr>
          <a:xfrm>
            <a:off x="3124200" y="6356350"/>
            <a:ext cx="2895600" cy="365125"/>
          </a:xfrm>
        </p:spPr>
        <p:txBody>
          <a:bodyPr/>
          <a:lstStyle/>
          <a:p>
            <a:pPr algn="ctr">
              <a:defRPr/>
            </a:pPr>
            <a:fld id="{D114E526-AC6E-4111-8BBD-03F5B7CD84AC}" type="slidenum">
              <a:rPr lang="en-US">
                <a:latin typeface="Arial" pitchFamily="34" charset="0"/>
              </a:rPr>
              <a:pPr algn="ctr">
                <a:defRPr/>
              </a:pPr>
              <a:t>9</a:t>
            </a:fld>
            <a:r>
              <a:rPr lang="en-US" dirty="0">
                <a:latin typeface="Arial" pitchFamily="34" charset="0"/>
              </a:rPr>
              <a:t> </a:t>
            </a:r>
          </a:p>
        </p:txBody>
      </p:sp>
      <p:sp>
        <p:nvSpPr>
          <p:cNvPr id="32771" name="Content Placeholder 5"/>
          <p:cNvSpPr txBox="1">
            <a:spLocks/>
          </p:cNvSpPr>
          <p:nvPr/>
        </p:nvSpPr>
        <p:spPr bwMode="auto">
          <a:xfrm>
            <a:off x="457200" y="1524000"/>
            <a:ext cx="4038600" cy="4530725"/>
          </a:xfrm>
          <a:prstGeom prst="rect">
            <a:avLst/>
          </a:prstGeom>
          <a:noFill/>
          <a:ln w="9525">
            <a:noFill/>
            <a:miter lim="800000"/>
            <a:headEnd/>
            <a:tailEnd/>
          </a:ln>
        </p:spPr>
        <p:txBody>
          <a:bodyPr/>
          <a:lstStyle/>
          <a:p>
            <a:pPr marL="342900" indent="-342900" eaLnBrk="0" hangingPunct="0">
              <a:spcBef>
                <a:spcPct val="20000"/>
              </a:spcBef>
            </a:pPr>
            <a:endParaRPr lang="en-US" sz="2800">
              <a:latin typeface="Calibri" pitchFamily="34" charset="0"/>
            </a:endParaRPr>
          </a:p>
          <a:p>
            <a:pPr marL="342900" indent="-342900" eaLnBrk="0" hangingPunct="0">
              <a:spcBef>
                <a:spcPct val="20000"/>
              </a:spcBef>
            </a:pPr>
            <a:endParaRPr lang="en-US" sz="2800">
              <a:latin typeface="Calibri" pitchFamily="34" charset="0"/>
            </a:endParaRPr>
          </a:p>
          <a:p>
            <a:pPr marL="342900" indent="-342900" eaLnBrk="0" hangingPunct="0">
              <a:spcBef>
                <a:spcPct val="20000"/>
              </a:spcBef>
            </a:pPr>
            <a:endParaRPr lang="en-US" sz="2800">
              <a:latin typeface="Calibri" pitchFamily="34" charset="0"/>
            </a:endParaRPr>
          </a:p>
          <a:p>
            <a:pPr marL="342900" indent="-342900" eaLnBrk="0" hangingPunct="0">
              <a:spcBef>
                <a:spcPct val="20000"/>
              </a:spcBef>
            </a:pPr>
            <a:endParaRPr lang="en-US" sz="2800">
              <a:latin typeface="Calibri" pitchFamily="34" charset="0"/>
            </a:endParaRPr>
          </a:p>
          <a:p>
            <a:pPr marL="342900" indent="-342900" eaLnBrk="0" hangingPunct="0">
              <a:spcBef>
                <a:spcPct val="20000"/>
              </a:spcBef>
            </a:pPr>
            <a:endParaRPr lang="en-US" sz="2800">
              <a:latin typeface="Calibri" pitchFamily="34" charset="0"/>
            </a:endParaRPr>
          </a:p>
        </p:txBody>
      </p:sp>
      <p:graphicFrame>
        <p:nvGraphicFramePr>
          <p:cNvPr id="6" name="Table 5"/>
          <p:cNvGraphicFramePr>
            <a:graphicFrameLocks noGrp="1"/>
          </p:cNvGraphicFramePr>
          <p:nvPr/>
        </p:nvGraphicFramePr>
        <p:xfrm>
          <a:off x="990600" y="2438400"/>
          <a:ext cx="7239000" cy="3566158"/>
        </p:xfrm>
        <a:graphic>
          <a:graphicData uri="http://schemas.openxmlformats.org/drawingml/2006/table">
            <a:tbl>
              <a:tblPr firstRow="1" bandRow="1">
                <a:tableStyleId>{5C22544A-7EE6-4342-B048-85BDC9FD1C3A}</a:tableStyleId>
              </a:tblPr>
              <a:tblGrid>
                <a:gridCol w="3619500"/>
                <a:gridCol w="3619500"/>
              </a:tblGrid>
              <a:tr h="7342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Hyperarousal</a:t>
                      </a:r>
                    </a:p>
                    <a:p>
                      <a:endParaRPr lang="en-US" dirty="0"/>
                    </a:p>
                  </a:txBody>
                  <a:tcPr/>
                </a:tc>
                <a:tc>
                  <a:txBody>
                    <a:bodyPr/>
                    <a:lstStyle/>
                    <a:p>
                      <a:r>
                        <a:rPr lang="en-US" dirty="0" smtClean="0"/>
                        <a:t>Insomnia</a:t>
                      </a:r>
                      <a:endParaRPr lang="en-US" dirty="0"/>
                    </a:p>
                  </a:txBody>
                  <a:tcPr/>
                </a:tc>
              </a:tr>
              <a:tr h="7342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Vigilance</a:t>
                      </a:r>
                    </a:p>
                    <a:p>
                      <a:endParaRPr lang="en-US" dirty="0"/>
                    </a:p>
                  </a:txBody>
                  <a:tcPr/>
                </a:tc>
                <a:tc>
                  <a:txBody>
                    <a:bodyPr/>
                    <a:lstStyle/>
                    <a:p>
                      <a:r>
                        <a:rPr lang="en-US" dirty="0" smtClean="0"/>
                        <a:t>Nightmares</a:t>
                      </a:r>
                      <a:endParaRPr lang="en-US" dirty="0"/>
                    </a:p>
                  </a:txBody>
                  <a:tcPr/>
                </a:tc>
              </a:tr>
              <a:tr h="419548">
                <a:tc>
                  <a:txBody>
                    <a:bodyPr/>
                    <a:lstStyle/>
                    <a:p>
                      <a:r>
                        <a:rPr lang="en-US" sz="1800" dirty="0" smtClean="0"/>
                        <a:t>Agitation</a:t>
                      </a:r>
                      <a:endParaRPr lang="en-US" dirty="0"/>
                    </a:p>
                  </a:txBody>
                  <a:tcPr/>
                </a:tc>
                <a:tc>
                  <a:txBody>
                    <a:bodyPr/>
                    <a:lstStyle/>
                    <a:p>
                      <a:r>
                        <a:rPr lang="en-US" dirty="0" smtClean="0"/>
                        <a:t>Flashbacks</a:t>
                      </a:r>
                      <a:endParaRPr lang="en-US" dirty="0"/>
                    </a:p>
                  </a:txBody>
                  <a:tcPr/>
                </a:tc>
              </a:tr>
              <a:tr h="419548">
                <a:tc>
                  <a:txBody>
                    <a:bodyPr/>
                    <a:lstStyle/>
                    <a:p>
                      <a:r>
                        <a:rPr lang="en-US" dirty="0" smtClean="0"/>
                        <a:t>Anger Issues</a:t>
                      </a:r>
                      <a:endParaRPr lang="en-US" dirty="0"/>
                    </a:p>
                  </a:txBody>
                  <a:tcPr/>
                </a:tc>
                <a:tc>
                  <a:txBody>
                    <a:bodyPr/>
                    <a:lstStyle/>
                    <a:p>
                      <a:r>
                        <a:rPr lang="en-US" dirty="0" smtClean="0"/>
                        <a:t>Avoidance</a:t>
                      </a:r>
                      <a:endParaRPr lang="en-US" dirty="0"/>
                    </a:p>
                  </a:txBody>
                  <a:tcPr/>
                </a:tc>
              </a:tr>
              <a:tr h="419548">
                <a:tc>
                  <a:txBody>
                    <a:bodyPr/>
                    <a:lstStyle/>
                    <a:p>
                      <a:r>
                        <a:rPr lang="en-US" dirty="0" smtClean="0"/>
                        <a:t>Violence</a:t>
                      </a:r>
                      <a:endParaRPr lang="en-US" dirty="0"/>
                    </a:p>
                  </a:txBody>
                  <a:tcPr/>
                </a:tc>
                <a:tc>
                  <a:txBody>
                    <a:bodyPr/>
                    <a:lstStyle/>
                    <a:p>
                      <a:r>
                        <a:rPr lang="en-US" dirty="0" smtClean="0"/>
                        <a:t>Numbing</a:t>
                      </a:r>
                      <a:r>
                        <a:rPr lang="en-US" baseline="0" dirty="0" smtClean="0"/>
                        <a:t> </a:t>
                      </a:r>
                      <a:endParaRPr lang="en-US" dirty="0"/>
                    </a:p>
                  </a:txBody>
                  <a:tcPr/>
                </a:tc>
              </a:tr>
              <a:tr h="419548">
                <a:tc>
                  <a:txBody>
                    <a:bodyPr/>
                    <a:lstStyle/>
                    <a:p>
                      <a:r>
                        <a:rPr lang="en-US" dirty="0" smtClean="0"/>
                        <a:t>Anxiety </a:t>
                      </a:r>
                      <a:endParaRPr lang="en-US" dirty="0"/>
                    </a:p>
                  </a:txBody>
                  <a:tcPr/>
                </a:tc>
                <a:tc>
                  <a:txBody>
                    <a:bodyPr/>
                    <a:lstStyle/>
                    <a:p>
                      <a:r>
                        <a:rPr lang="en-US" dirty="0" smtClean="0"/>
                        <a:t>Suicide</a:t>
                      </a:r>
                      <a:endParaRPr lang="en-US" dirty="0"/>
                    </a:p>
                  </a:txBody>
                  <a:tcPr/>
                </a:tc>
              </a:tr>
              <a:tr h="419548">
                <a:tc>
                  <a:txBody>
                    <a:bodyPr/>
                    <a:lstStyle/>
                    <a:p>
                      <a:r>
                        <a:rPr lang="en-US" dirty="0" smtClean="0"/>
                        <a:t>Isolation</a:t>
                      </a:r>
                      <a:endParaRPr lang="en-US" dirty="0"/>
                    </a:p>
                  </a:txBody>
                  <a:tcPr/>
                </a:tc>
                <a:tc>
                  <a:txBody>
                    <a:bodyPr/>
                    <a:lstStyle/>
                    <a:p>
                      <a:endParaRPr lang="en-US" dirty="0"/>
                    </a:p>
                  </a:txBody>
                  <a:tcPr/>
                </a:tc>
              </a:tr>
            </a:tbl>
          </a:graphicData>
        </a:graphic>
      </p:graphicFrame>
      <p:pic>
        <p:nvPicPr>
          <p:cNvPr id="32798" name="Picture 14" descr="http://upload.wikimedia.org/wikipedia/commons/thumb/1/1e/US-DeptOfVeteransAffairs-Seal.svg/220px-US-DeptOfVeteransAffairs-Seal.svg.png">
            <a:hlinkClick r:id="rId3"/>
          </p:cNvPr>
          <p:cNvPicPr>
            <a:picLocks noChangeAspect="1" noChangeArrowheads="1"/>
          </p:cNvPicPr>
          <p:nvPr/>
        </p:nvPicPr>
        <p:blipFill>
          <a:blip r:embed="rId4"/>
          <a:srcRect/>
          <a:stretch>
            <a:fillRect/>
          </a:stretch>
        </p:blipFill>
        <p:spPr bwMode="auto">
          <a:xfrm>
            <a:off x="304800" y="228600"/>
            <a:ext cx="2133600"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631</TotalTime>
  <Words>3231</Words>
  <Application>Microsoft Office PowerPoint</Application>
  <PresentationFormat>On-screen Show (4:3)</PresentationFormat>
  <Paragraphs>463</Paragraphs>
  <Slides>28</Slides>
  <Notes>27</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Crisis Intervention Training: Veterans Readjustment</vt:lpstr>
      <vt:lpstr>         A returning soldier’s saga…</vt:lpstr>
      <vt:lpstr>        NO ONE IS IMMUNE TO OPERATIONAL STRESS –   “BATTLE MIND”</vt:lpstr>
      <vt:lpstr>                “Battlemind skills helped you survive    in combat but may cause problems when you get home…”   </vt:lpstr>
      <vt:lpstr>           Battlemind Transitions –       Risky Behaviors</vt:lpstr>
      <vt:lpstr>How Law Enforcement Can Help…</vt:lpstr>
      <vt:lpstr>How Law Enforcement Can Help </vt:lpstr>
      <vt:lpstr>PTSD</vt:lpstr>
      <vt:lpstr>Signs and Symptoms of PTSD</vt:lpstr>
      <vt:lpstr>PowerPoint Presentation</vt:lpstr>
      <vt:lpstr>There Are Effective Treatments for PTSD</vt:lpstr>
      <vt:lpstr>PTSD in Crisis</vt:lpstr>
      <vt:lpstr>PowerPoint Presentation</vt:lpstr>
      <vt:lpstr>How Law Enforcement  Can Help</vt:lpstr>
      <vt:lpstr>TBI  Traumatic Brain Injury</vt:lpstr>
      <vt:lpstr>Mechanism of TBI (Traditional)</vt:lpstr>
      <vt:lpstr>Blast Waves &amp; the Brain</vt:lpstr>
      <vt:lpstr> TBI- Common Symptoms</vt:lpstr>
      <vt:lpstr>TBI- PTSD Overlapping Symptoms</vt:lpstr>
      <vt:lpstr>TBI in Veterans</vt:lpstr>
      <vt:lpstr>Helpful Hints when Interacting with Veterans with TBI</vt:lpstr>
      <vt:lpstr>PowerPoint Presentation</vt:lpstr>
      <vt:lpstr>VA Services</vt:lpstr>
      <vt:lpstr>Fayetteville VA Medical Center Services Pocket Reference Guide</vt:lpstr>
      <vt:lpstr>VA Services:  Emergency/Crisis Process</vt:lpstr>
      <vt:lpstr>Veteran’s Justice Outreach    (VJO) Specialists</vt:lpstr>
      <vt:lpstr>    Limits on VA Authorization</vt:lpstr>
      <vt:lpstr>Questions?</vt:lpstr>
    </vt:vector>
  </TitlesOfParts>
  <Company>Department of Veterans Affairs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Crisis Intervention Training: Veterans Readjustment</dc:title>
  <dc:creator>vhafncboytom</dc:creator>
  <cp:lastModifiedBy>tmccuddy</cp:lastModifiedBy>
  <cp:revision>54</cp:revision>
  <dcterms:created xsi:type="dcterms:W3CDTF">2011-01-06T14:03:01Z</dcterms:created>
  <dcterms:modified xsi:type="dcterms:W3CDTF">2013-02-05T17:57:03Z</dcterms:modified>
</cp:coreProperties>
</file>