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29"/>
  </p:notesMasterIdLst>
  <p:handoutMasterIdLst>
    <p:handoutMasterId r:id="rId30"/>
  </p:handoutMasterIdLst>
  <p:sldIdLst>
    <p:sldId id="256" r:id="rId2"/>
    <p:sldId id="257" r:id="rId3"/>
    <p:sldId id="258" r:id="rId4"/>
    <p:sldId id="276" r:id="rId5"/>
    <p:sldId id="277" r:id="rId6"/>
    <p:sldId id="259" r:id="rId7"/>
    <p:sldId id="260" r:id="rId8"/>
    <p:sldId id="261" r:id="rId9"/>
    <p:sldId id="262" r:id="rId10"/>
    <p:sldId id="263" r:id="rId11"/>
    <p:sldId id="264" r:id="rId12"/>
    <p:sldId id="281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8" r:id="rId25"/>
    <p:sldId id="279" r:id="rId26"/>
    <p:sldId id="280" r:id="rId27"/>
    <p:sldId id="282" r:id="rId2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009" autoAdjust="0"/>
    <p:restoredTop sz="94660"/>
  </p:normalViewPr>
  <p:slideViewPr>
    <p:cSldViewPr>
      <p:cViewPr>
        <p:scale>
          <a:sx n="108" d="100"/>
          <a:sy n="108" d="100"/>
        </p:scale>
        <p:origin x="-96" y="-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638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3581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  <a:cs typeface="Arial" pitchFamily="34" charset="0"/>
              </a:defRPr>
            </a:lvl1pPr>
          </a:lstStyle>
          <a:p>
            <a:r>
              <a:rPr lang="en-US"/>
              <a:t>© 2006 Georgia Crisis Intervention Team Program</a:t>
            </a:r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r>
              <a:rPr lang="en-US"/>
              <a:t>15-</a:t>
            </a:r>
            <a:fld id="{A26DFC7E-A54B-421E-8072-248606AB03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7021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4096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2E99943F-04E3-4089-B779-74825E34A9E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9457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7BB85A1-E96C-4380-B692-10C4A056AD07}" type="slidenum">
              <a:rPr lang="en-US"/>
              <a:pPr/>
              <a:t>1</a:t>
            </a:fld>
            <a:endParaRPr lang="en-US"/>
          </a:p>
        </p:txBody>
      </p:sp>
      <p:sp>
        <p:nvSpPr>
          <p:cNvPr id="512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4E2A681-9632-4AFE-B09C-20AA992D09FF}" type="slidenum">
              <a:rPr lang="en-US"/>
              <a:pPr/>
              <a:t>10</a:t>
            </a:fld>
            <a:endParaRPr lang="en-US"/>
          </a:p>
        </p:txBody>
      </p:sp>
      <p:sp>
        <p:nvSpPr>
          <p:cNvPr id="593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3F82ED-4053-4EDB-AF73-DF4F98A2F78B}" type="slidenum">
              <a:rPr lang="en-US"/>
              <a:pPr/>
              <a:t>11</a:t>
            </a:fld>
            <a:endParaRPr lang="en-US"/>
          </a:p>
        </p:txBody>
      </p:sp>
      <p:sp>
        <p:nvSpPr>
          <p:cNvPr id="604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89B0AA-90CA-4373-A111-1CD19BE29180}" type="slidenum">
              <a:rPr lang="en-US"/>
              <a:pPr/>
              <a:t>12</a:t>
            </a:fld>
            <a:endParaRPr lang="en-US"/>
          </a:p>
        </p:txBody>
      </p:sp>
      <p:sp>
        <p:nvSpPr>
          <p:cNvPr id="614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461F28-F4EE-41FC-806C-8C0C11708A8B}" type="slidenum">
              <a:rPr lang="en-US"/>
              <a:pPr/>
              <a:t>13</a:t>
            </a:fld>
            <a:endParaRPr lang="en-US"/>
          </a:p>
        </p:txBody>
      </p:sp>
      <p:sp>
        <p:nvSpPr>
          <p:cNvPr id="624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FD12B8-2774-4313-BA4E-703020CC8275}" type="slidenum">
              <a:rPr lang="en-US"/>
              <a:pPr/>
              <a:t>14</a:t>
            </a:fld>
            <a:endParaRPr lang="en-US"/>
          </a:p>
        </p:txBody>
      </p:sp>
      <p:sp>
        <p:nvSpPr>
          <p:cNvPr id="634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A904FA-4F56-4383-AB4E-3F533662C134}" type="slidenum">
              <a:rPr lang="en-US"/>
              <a:pPr/>
              <a:t>15</a:t>
            </a:fld>
            <a:endParaRPr lang="en-US"/>
          </a:p>
        </p:txBody>
      </p:sp>
      <p:sp>
        <p:nvSpPr>
          <p:cNvPr id="645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C0B82B-1621-413B-B664-EC3811A35181}" type="slidenum">
              <a:rPr lang="en-US"/>
              <a:pPr/>
              <a:t>16</a:t>
            </a:fld>
            <a:endParaRPr lang="en-US"/>
          </a:p>
        </p:txBody>
      </p:sp>
      <p:sp>
        <p:nvSpPr>
          <p:cNvPr id="655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63BDF6-10A4-4D02-8FCA-DC1B8419F572}" type="slidenum">
              <a:rPr lang="en-US"/>
              <a:pPr/>
              <a:t>17</a:t>
            </a:fld>
            <a:endParaRPr lang="en-US"/>
          </a:p>
        </p:txBody>
      </p:sp>
      <p:sp>
        <p:nvSpPr>
          <p:cNvPr id="665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599345-4617-465F-A301-39E39D595F74}" type="slidenum">
              <a:rPr lang="en-US"/>
              <a:pPr/>
              <a:t>18</a:t>
            </a:fld>
            <a:endParaRPr lang="en-US"/>
          </a:p>
        </p:txBody>
      </p:sp>
      <p:sp>
        <p:nvSpPr>
          <p:cNvPr id="675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7C6DD1-F7B3-46BF-8C95-D16EAB365BDC}" type="slidenum">
              <a:rPr lang="en-US"/>
              <a:pPr/>
              <a:t>19</a:t>
            </a:fld>
            <a:endParaRPr lang="en-US"/>
          </a:p>
        </p:txBody>
      </p:sp>
      <p:sp>
        <p:nvSpPr>
          <p:cNvPr id="686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E8FCDC9-232B-4DC2-83FA-941F0BD2B0C3}" type="slidenum">
              <a:rPr lang="en-US"/>
              <a:pPr/>
              <a:t>2</a:t>
            </a:fld>
            <a:endParaRPr lang="en-US"/>
          </a:p>
        </p:txBody>
      </p:sp>
      <p:sp>
        <p:nvSpPr>
          <p:cNvPr id="522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A80699-E3FA-40BA-9D7D-5D7D3931902B}" type="slidenum">
              <a:rPr lang="en-US"/>
              <a:pPr/>
              <a:t>20</a:t>
            </a:fld>
            <a:endParaRPr lang="en-US"/>
          </a:p>
        </p:txBody>
      </p:sp>
      <p:sp>
        <p:nvSpPr>
          <p:cNvPr id="696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A731BD-9F50-4196-878D-C14C56E46637}" type="slidenum">
              <a:rPr lang="en-US"/>
              <a:pPr/>
              <a:t>21</a:t>
            </a:fld>
            <a:endParaRPr lang="en-US"/>
          </a:p>
        </p:txBody>
      </p:sp>
      <p:sp>
        <p:nvSpPr>
          <p:cNvPr id="706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D3DA27-F457-4DE3-9E1D-491C6A056A17}" type="slidenum">
              <a:rPr lang="en-US"/>
              <a:pPr/>
              <a:t>22</a:t>
            </a:fld>
            <a:endParaRPr lang="en-US"/>
          </a:p>
        </p:txBody>
      </p:sp>
      <p:sp>
        <p:nvSpPr>
          <p:cNvPr id="716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C5325E-F1AE-4D53-98FB-B8C0D88FB009}" type="slidenum">
              <a:rPr lang="en-US"/>
              <a:pPr/>
              <a:t>23</a:t>
            </a:fld>
            <a:endParaRPr lang="en-US"/>
          </a:p>
        </p:txBody>
      </p:sp>
      <p:sp>
        <p:nvSpPr>
          <p:cNvPr id="727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F6D798-2D66-45A8-B42A-4E51ABE20E62}" type="slidenum">
              <a:rPr lang="en-US"/>
              <a:pPr/>
              <a:t>24</a:t>
            </a:fld>
            <a:endParaRPr lang="en-US"/>
          </a:p>
        </p:txBody>
      </p:sp>
      <p:sp>
        <p:nvSpPr>
          <p:cNvPr id="737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6B2C57-DD11-43B0-AFE8-EAA932EC3DB0}" type="slidenum">
              <a:rPr lang="en-US"/>
              <a:pPr/>
              <a:t>25</a:t>
            </a:fld>
            <a:endParaRPr lang="en-US"/>
          </a:p>
        </p:txBody>
      </p:sp>
      <p:sp>
        <p:nvSpPr>
          <p:cNvPr id="747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E21C37-1177-41D8-969B-90762673386A}" type="slidenum">
              <a:rPr lang="en-US"/>
              <a:pPr/>
              <a:t>26</a:t>
            </a:fld>
            <a:endParaRPr lang="en-US"/>
          </a:p>
        </p:txBody>
      </p:sp>
      <p:sp>
        <p:nvSpPr>
          <p:cNvPr id="757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726104-A21F-435F-8B80-9C6D98E3DD33}" type="slidenum">
              <a:rPr lang="en-US"/>
              <a:pPr/>
              <a:t>27</a:t>
            </a:fld>
            <a:endParaRPr lang="en-US"/>
          </a:p>
        </p:txBody>
      </p:sp>
      <p:sp>
        <p:nvSpPr>
          <p:cNvPr id="768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FDDFF0-939F-4C66-A9A8-0015EDBE3A2C}" type="slidenum">
              <a:rPr lang="en-US"/>
              <a:pPr/>
              <a:t>3</a:t>
            </a:fld>
            <a:endParaRPr lang="en-US"/>
          </a:p>
        </p:txBody>
      </p:sp>
      <p:sp>
        <p:nvSpPr>
          <p:cNvPr id="532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16B392-B18D-4EF0-A219-503B91EA7E30}" type="slidenum">
              <a:rPr lang="en-US"/>
              <a:pPr/>
              <a:t>4</a:t>
            </a:fld>
            <a:endParaRPr lang="en-US"/>
          </a:p>
        </p:txBody>
      </p:sp>
      <p:sp>
        <p:nvSpPr>
          <p:cNvPr id="419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is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105323-6C4D-4979-AE4F-347D9B294DDC}" type="slidenum">
              <a:rPr lang="en-US"/>
              <a:pPr/>
              <a:t>5</a:t>
            </a:fld>
            <a:endParaRPr lang="en-US"/>
          </a:p>
        </p:txBody>
      </p:sp>
      <p:sp>
        <p:nvSpPr>
          <p:cNvPr id="542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E8CFCE-85F5-492C-9B05-A63417364F89}" type="slidenum">
              <a:rPr lang="en-US"/>
              <a:pPr/>
              <a:t>6</a:t>
            </a:fld>
            <a:endParaRPr lang="en-US"/>
          </a:p>
        </p:txBody>
      </p:sp>
      <p:sp>
        <p:nvSpPr>
          <p:cNvPr id="552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916462-E706-4E9D-81F5-8BB06F6CA84A}" type="slidenum">
              <a:rPr lang="en-US"/>
              <a:pPr/>
              <a:t>7</a:t>
            </a:fld>
            <a:endParaRPr lang="en-US"/>
          </a:p>
        </p:txBody>
      </p:sp>
      <p:sp>
        <p:nvSpPr>
          <p:cNvPr id="563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76B663-72B4-4133-B40D-35AD4F4B4449}" type="slidenum">
              <a:rPr lang="en-US"/>
              <a:pPr/>
              <a:t>8</a:t>
            </a:fld>
            <a:endParaRPr lang="en-US"/>
          </a:p>
        </p:txBody>
      </p:sp>
      <p:sp>
        <p:nvSpPr>
          <p:cNvPr id="573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32E758-2568-4233-8A5A-BE735D9CCB26}" type="slidenum">
              <a:rPr lang="en-US"/>
              <a:pPr/>
              <a:t>9</a:t>
            </a:fld>
            <a:endParaRPr lang="en-US"/>
          </a:p>
        </p:txBody>
      </p:sp>
      <p:sp>
        <p:nvSpPr>
          <p:cNvPr id="583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331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331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sz="2400">
                <a:latin typeface="Times New Roman" pitchFamily="18" charset="0"/>
              </a:endParaRPr>
            </a:p>
          </p:txBody>
        </p:sp>
        <p:grpSp>
          <p:nvGrpSpPr>
            <p:cNvPr id="1331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1331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331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332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332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332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332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332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332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332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332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13328" name="Rectangle 16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329" name="Rectangle 1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330" name="Rectangle 1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DD236E6-D406-4CB5-96C1-94B986320EC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3331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3332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4BB9C8D-83AD-4A80-858D-794272C868F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297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C102EDB-C896-466D-ACD8-5C0E7B3B3E7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319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050C7A2-C8B0-4912-AF0E-AD63B8EA68E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563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0EF0F32-EE4C-4EE8-B071-DDE4BE13216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569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6E38B13-575C-4CD1-88E5-950AC5EB203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802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28F5924-F7BA-4583-9AE9-0B545554C0F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439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DB3DCA0-47EF-49CE-82D9-6FAD86379EC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066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BB8A459-C950-456E-9ECC-0077A895473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247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3B42F9E-41BA-45ED-9C67-AD4D149DF82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454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755BF4A-05A4-4EF4-BC1C-51084946C06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07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fld id="{CF0C05A8-93E4-4E8D-B4E5-58F269003726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12292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2293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2294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2295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12296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12297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12298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12299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2300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12301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>
                <a:solidFill>
                  <a:schemeClr val="accent2"/>
                </a:solidFill>
              </a:endParaRPr>
            </a:p>
          </p:txBody>
        </p:sp>
      </p:grpSp>
      <p:sp>
        <p:nvSpPr>
          <p:cNvPr id="12302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303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304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362200" y="2286000"/>
            <a:ext cx="7924800" cy="838200"/>
          </a:xfrm>
        </p:spPr>
        <p:txBody>
          <a:bodyPr/>
          <a:lstStyle/>
          <a:p>
            <a:r>
              <a:rPr lang="en-US" sz="4400"/>
              <a:t>De-Escalation Techniques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19400" y="3657600"/>
            <a:ext cx="6629400" cy="609600"/>
          </a:xfrm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Basic Communication Skills</a:t>
            </a: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676400" y="4343400"/>
            <a:ext cx="7924800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1" hangingPunct="1"/>
            <a:r>
              <a:rPr lang="en-US" sz="2800">
                <a:solidFill>
                  <a:srgbClr val="000000"/>
                </a:solidFill>
              </a:rPr>
              <a:t>State of Georgia</a:t>
            </a:r>
            <a:br>
              <a:rPr lang="en-US" sz="2800">
                <a:solidFill>
                  <a:srgbClr val="000000"/>
                </a:solidFill>
              </a:rPr>
            </a:br>
            <a:r>
              <a:rPr lang="en-US" sz="2800">
                <a:solidFill>
                  <a:srgbClr val="000000"/>
                </a:solidFill>
              </a:rPr>
              <a:t>Crisis Intervention Team</a:t>
            </a:r>
            <a:br>
              <a:rPr lang="en-US" sz="2800">
                <a:solidFill>
                  <a:srgbClr val="000000"/>
                </a:solidFill>
              </a:rPr>
            </a:br>
            <a:r>
              <a:rPr lang="en-US" sz="2800">
                <a:solidFill>
                  <a:srgbClr val="000000"/>
                </a:solidFill>
              </a:rPr>
              <a:t>Training Program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Body Language - Kinesics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Eye contact</a:t>
            </a:r>
          </a:p>
          <a:p>
            <a:r>
              <a:rPr lang="en-US"/>
              <a:t>Body gestures (e.g., holding one’s fist)</a:t>
            </a:r>
          </a:p>
          <a:p>
            <a:r>
              <a:rPr lang="en-US"/>
              <a:t>Posture</a:t>
            </a:r>
          </a:p>
          <a:p>
            <a:r>
              <a:rPr lang="en-US"/>
              <a:t>Body positioning in space</a:t>
            </a:r>
          </a:p>
          <a:p>
            <a:r>
              <a:rPr lang="en-US"/>
              <a:t>Facial expressions</a:t>
            </a:r>
          </a:p>
          <a:p>
            <a:r>
              <a:rPr lang="en-US"/>
              <a:t>Arm-crossing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Effective Listening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Listen for the total meaning</a:t>
            </a:r>
          </a:p>
          <a:p>
            <a:r>
              <a:rPr lang="en-US"/>
              <a:t>Respond and focus on what the consumer is telling you – block out distractions</a:t>
            </a:r>
          </a:p>
          <a:p>
            <a:r>
              <a:rPr lang="en-US"/>
              <a:t>Reflecting statements show that you are listening</a:t>
            </a:r>
          </a:p>
          <a:p>
            <a:r>
              <a:rPr lang="en-US"/>
              <a:t>Being sincere and real will convey understanding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Active Listening 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Minimal encouragers – Brief responses (sounds) that indicate your presence and that you are listening</a:t>
            </a:r>
          </a:p>
          <a:p>
            <a:pPr lvl="1">
              <a:lnSpc>
                <a:spcPct val="90000"/>
              </a:lnSpc>
            </a:pPr>
            <a:r>
              <a:rPr lang="en-US"/>
              <a:t>Best used when consumers are talking and attempting to expressing themselves.</a:t>
            </a:r>
          </a:p>
          <a:p>
            <a:pPr lvl="1">
              <a:lnSpc>
                <a:spcPct val="90000"/>
              </a:lnSpc>
            </a:pPr>
            <a:r>
              <a:rPr lang="en-US"/>
              <a:t>“Uh-huh . . . Okay . . . Yeah . . . Really . . .”</a:t>
            </a:r>
          </a:p>
          <a:p>
            <a:pPr>
              <a:lnSpc>
                <a:spcPct val="90000"/>
              </a:lnSpc>
            </a:pPr>
            <a:r>
              <a:rPr lang="en-US"/>
              <a:t>For these to be effective, you must be sincere</a:t>
            </a:r>
          </a:p>
          <a:p>
            <a:pPr>
              <a:lnSpc>
                <a:spcPct val="90000"/>
              </a:lnSpc>
            </a:pPr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Active Listening Techniques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Introduction</a:t>
            </a:r>
          </a:p>
          <a:p>
            <a:r>
              <a:rPr lang="en-US"/>
              <a:t>“I” Statements</a:t>
            </a:r>
          </a:p>
          <a:p>
            <a:r>
              <a:rPr lang="en-US"/>
              <a:t>Restating</a:t>
            </a:r>
          </a:p>
          <a:p>
            <a:r>
              <a:rPr lang="en-US"/>
              <a:t>Mirroring and Reflecting </a:t>
            </a:r>
          </a:p>
          <a:p>
            <a:r>
              <a:rPr lang="en-US"/>
              <a:t>Paraphrasing  and Summarizing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Officer Introduction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Introduce yourself</a:t>
            </a:r>
          </a:p>
          <a:p>
            <a:pPr lvl="1">
              <a:lnSpc>
                <a:spcPct val="90000"/>
              </a:lnSpc>
            </a:pPr>
            <a:r>
              <a:rPr lang="en-US"/>
              <a:t>“Good Morning”/”Good Afternoon; I’m Officer _______, and I’m a CIT officer with the __________ Police Department.”  “What's your name?”</a:t>
            </a:r>
          </a:p>
          <a:p>
            <a:pPr lvl="1">
              <a:lnSpc>
                <a:spcPct val="90000"/>
              </a:lnSpc>
            </a:pPr>
            <a:r>
              <a:rPr lang="en-US"/>
              <a:t>Introduction promotes communication</a:t>
            </a:r>
          </a:p>
          <a:p>
            <a:pPr>
              <a:lnSpc>
                <a:spcPct val="90000"/>
              </a:lnSpc>
            </a:pPr>
            <a:r>
              <a:rPr lang="en-US"/>
              <a:t>Be prepared to explain the reason that you are there</a:t>
            </a:r>
          </a:p>
          <a:p>
            <a:pPr>
              <a:lnSpc>
                <a:spcPct val="90000"/>
              </a:lnSpc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Role-Playing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Role-playing is a practical learning technique used in mastering the various de-escalation skill/techniques</a:t>
            </a:r>
          </a:p>
          <a:p>
            <a:pPr>
              <a:lnSpc>
                <a:spcPct val="90000"/>
              </a:lnSpc>
            </a:pPr>
            <a:r>
              <a:rPr lang="en-US" sz="2800"/>
              <a:t>Everyone is initially uncomfortable when beginning the role-play exercises</a:t>
            </a:r>
          </a:p>
          <a:p>
            <a:pPr>
              <a:lnSpc>
                <a:spcPct val="90000"/>
              </a:lnSpc>
            </a:pPr>
            <a:r>
              <a:rPr lang="en-US" sz="2800"/>
              <a:t>Don’t forget this exercise is a </a:t>
            </a:r>
            <a:r>
              <a:rPr lang="en-US" sz="2800" u="sng"/>
              <a:t>learning experience</a:t>
            </a:r>
            <a:endParaRPr lang="en-US" sz="2800"/>
          </a:p>
          <a:p>
            <a:pPr>
              <a:lnSpc>
                <a:spcPct val="90000"/>
              </a:lnSpc>
            </a:pPr>
            <a:r>
              <a:rPr lang="en-US" sz="2800"/>
              <a:t>Scenarios are derived from real life experiences</a:t>
            </a:r>
          </a:p>
          <a:p>
            <a:pPr>
              <a:lnSpc>
                <a:spcPct val="90000"/>
              </a:lnSpc>
            </a:pPr>
            <a:r>
              <a:rPr lang="en-US" sz="2800"/>
              <a:t>Feedback is constructive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“I” Statements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/>
              <a:t>These statements reflect “what” you are seeing and hearing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“I can see that you are upset/angry.”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“I hear in your voice that you are __________.” 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“I’m here to help you.”/“I want to help you.”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“I will keep you safe.”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“I care . . . I have time . . . I’m listening . . .”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“I appreciate your help and cooperation.”</a:t>
            </a:r>
          </a:p>
          <a:p>
            <a:pPr>
              <a:lnSpc>
                <a:spcPct val="80000"/>
              </a:lnSpc>
            </a:pPr>
            <a:r>
              <a:rPr lang="en-US" sz="2800"/>
              <a:t>They convey that you are listening and understanding, and that you care.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Restating Statements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Projects understanding and that you are listening</a:t>
            </a:r>
          </a:p>
          <a:p>
            <a:pPr lvl="1"/>
            <a:r>
              <a:rPr lang="en-US"/>
              <a:t>Consumer: “I don’t know what I’m going to do. My family doesn’t want me here.”</a:t>
            </a:r>
          </a:p>
          <a:p>
            <a:pPr lvl="1">
              <a:buFont typeface="Wingdings" pitchFamily="2" charset="2"/>
              <a:buNone/>
            </a:pPr>
            <a:r>
              <a:rPr lang="en-US"/>
              <a:t>   CIT Officer: “You’re not sure where you can stay for awhile, but home doesn’t seem to be the best place right now.”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Reflecting/Mirroring Statements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Reflecting the consumer’s feelings</a:t>
            </a:r>
          </a:p>
          <a:p>
            <a:r>
              <a:rPr lang="en-US"/>
              <a:t>Accomplished by repeating the last few words</a:t>
            </a:r>
          </a:p>
          <a:p>
            <a:pPr lvl="1"/>
            <a:r>
              <a:rPr lang="en-US"/>
              <a:t>Consumer: “I’m tired of everyone not listening to me and it makes me angry.”</a:t>
            </a:r>
          </a:p>
          <a:p>
            <a:pPr lvl="1">
              <a:buFont typeface="Wingdings" pitchFamily="2" charset="2"/>
              <a:buNone/>
            </a:pPr>
            <a:r>
              <a:rPr lang="en-US"/>
              <a:t>   C.I.T. Officer: “It makes you angry.”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Summarizing/Paraphrasing Statements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Restating the information or previous statements in your own words</a:t>
            </a:r>
          </a:p>
          <a:p>
            <a:r>
              <a:rPr lang="en-US"/>
              <a:t>These statements should include the main points of the previous content</a:t>
            </a:r>
          </a:p>
          <a:p>
            <a:pPr lvl="1"/>
            <a:r>
              <a:rPr lang="en-US"/>
              <a:t>C.I.T. Officer: “Okay, so what you have told me is that . . ., and you feel . . ..  Do I understand you correctly?”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Safety! Safety! Safety!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67000"/>
            <a:ext cx="8229600" cy="1524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/>
              <a:t>As with everything we do, we never jeopardize our personal safety.</a:t>
            </a:r>
          </a:p>
          <a:p>
            <a:pPr>
              <a:lnSpc>
                <a:spcPct val="80000"/>
              </a:lnSpc>
            </a:pPr>
            <a:endParaRPr lang="en-US" sz="2800"/>
          </a:p>
          <a:p>
            <a:pPr>
              <a:lnSpc>
                <a:spcPct val="80000"/>
              </a:lnSpc>
            </a:pPr>
            <a:r>
              <a:rPr lang="en-US" sz="2800"/>
              <a:t>You escalate and de-escalate depending on the situation as dictated by your departmental policy and procedures.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Open-Ended Questions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/>
              <a:t>These questions cannot be answered by a simple “yes” or “no”</a:t>
            </a:r>
          </a:p>
          <a:p>
            <a:pPr>
              <a:lnSpc>
                <a:spcPct val="80000"/>
              </a:lnSpc>
            </a:pPr>
            <a:r>
              <a:rPr lang="en-US" sz="2800"/>
              <a:t>Avoid using “Why?” questions – They can lead to defensiveness</a:t>
            </a:r>
          </a:p>
          <a:p>
            <a:pPr>
              <a:lnSpc>
                <a:spcPct val="80000"/>
              </a:lnSpc>
            </a:pPr>
            <a:r>
              <a:rPr lang="en-US" sz="2800"/>
              <a:t>These types of questions can assist the officer in acquiring additional information, and can also assist the officer in determining whether the consumer is in touch with reality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“Tell me more about . . ..”  ”What else . . .?”  “When    did this happen?”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Closed-Ended Questions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Helps the officer to obtain a commitment</a:t>
            </a:r>
          </a:p>
          <a:p>
            <a:pPr lvl="1"/>
            <a:r>
              <a:rPr lang="en-US"/>
              <a:t>Begin with the question, “Are you . . .?” or</a:t>
            </a:r>
          </a:p>
          <a:p>
            <a:pPr lvl="1">
              <a:buFont typeface="Wingdings" pitchFamily="2" charset="2"/>
              <a:buNone/>
            </a:pPr>
            <a:r>
              <a:rPr lang="en-US"/>
              <a:t>   “Do you . . .?” or “Will you . . .?”</a:t>
            </a:r>
          </a:p>
          <a:p>
            <a:r>
              <a:rPr lang="en-US"/>
              <a:t>Can also help the office to request specific information</a:t>
            </a:r>
          </a:p>
          <a:p>
            <a:pPr lvl="1"/>
            <a:r>
              <a:rPr lang="en-US"/>
              <a:t>“Are you thinking of hurting yourself?”</a:t>
            </a:r>
          </a:p>
          <a:p>
            <a:pPr lvl="1"/>
            <a:r>
              <a:rPr lang="en-US"/>
              <a:t>“Will you let me take you to get some help?”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Don’t argue with the consumer!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The consumer has a right to feel or say whatever they want to say/feel</a:t>
            </a:r>
          </a:p>
          <a:p>
            <a:pPr>
              <a:lnSpc>
                <a:spcPct val="90000"/>
              </a:lnSpc>
            </a:pPr>
            <a:r>
              <a:rPr lang="en-US" sz="2800"/>
              <a:t>Don’t “buy into” delusions – Defer the issue in the best possible manner</a:t>
            </a:r>
          </a:p>
          <a:p>
            <a:pPr>
              <a:lnSpc>
                <a:spcPct val="90000"/>
              </a:lnSpc>
            </a:pPr>
            <a:r>
              <a:rPr lang="en-US" sz="2800"/>
              <a:t>Be courteous, using such words as “please” and “thank you”</a:t>
            </a:r>
          </a:p>
          <a:p>
            <a:pPr>
              <a:lnSpc>
                <a:spcPct val="90000"/>
              </a:lnSpc>
            </a:pPr>
            <a:r>
              <a:rPr lang="en-US" sz="2800"/>
              <a:t>Don’t take the consumer’s words/actions personally</a:t>
            </a:r>
          </a:p>
          <a:p>
            <a:pPr>
              <a:lnSpc>
                <a:spcPct val="90000"/>
              </a:lnSpc>
            </a:pPr>
            <a:r>
              <a:rPr lang="en-US" sz="2800"/>
              <a:t>Be flexible and use your listening skills </a:t>
            </a:r>
          </a:p>
          <a:p>
            <a:pPr>
              <a:lnSpc>
                <a:spcPct val="90000"/>
              </a:lnSpc>
            </a:pP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Behaviors to Avoid 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05000"/>
            <a:ext cx="8229600" cy="3886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b="1"/>
              <a:t>Avoid using “Why?” questions</a:t>
            </a:r>
          </a:p>
          <a:p>
            <a:pPr>
              <a:lnSpc>
                <a:spcPct val="90000"/>
              </a:lnSpc>
            </a:pPr>
            <a:r>
              <a:rPr lang="en-US" sz="2400" b="1"/>
              <a:t>Do not allow your feelings to interfere with your professionalism, and always focus on the behavior you want from the consumer</a:t>
            </a:r>
          </a:p>
          <a:p>
            <a:pPr>
              <a:lnSpc>
                <a:spcPct val="90000"/>
              </a:lnSpc>
            </a:pPr>
            <a:r>
              <a:rPr lang="en-US" sz="2400" b="1"/>
              <a:t>Avoid speaking loudly when it is not necessary</a:t>
            </a:r>
          </a:p>
          <a:p>
            <a:pPr>
              <a:lnSpc>
                <a:spcPct val="90000"/>
              </a:lnSpc>
            </a:pPr>
            <a:r>
              <a:rPr lang="en-US" sz="2400" b="1"/>
              <a:t>Do not lose sight of officer safety skills</a:t>
            </a:r>
          </a:p>
          <a:p>
            <a:pPr>
              <a:lnSpc>
                <a:spcPct val="90000"/>
              </a:lnSpc>
            </a:pPr>
            <a:r>
              <a:rPr lang="en-US" sz="2400" b="1"/>
              <a:t>Do not rush – you have time  </a:t>
            </a:r>
          </a:p>
          <a:p>
            <a:pPr>
              <a:lnSpc>
                <a:spcPct val="90000"/>
              </a:lnSpc>
            </a:pPr>
            <a:r>
              <a:rPr lang="en-US" sz="2400" b="1"/>
              <a:t>Avoid allowing yourself to be intimidated by other officers who you may think know better than you – Use them to support you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Training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“If you don’t use it, you'll lose it!”</a:t>
            </a:r>
          </a:p>
          <a:p>
            <a:r>
              <a:rPr lang="en-US"/>
              <a:t>Keep updated and refreshed about your training</a:t>
            </a:r>
          </a:p>
          <a:p>
            <a:r>
              <a:rPr lang="en-US"/>
              <a:t>Safety First – De-escalation will not work 100% of the time</a:t>
            </a:r>
          </a:p>
          <a:p>
            <a:r>
              <a:rPr lang="en-US"/>
              <a:t>Always remember the reason that you entered law enforcement.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Introduction</a:t>
            </a:r>
          </a:p>
          <a:p>
            <a:r>
              <a:rPr lang="en-US"/>
              <a:t>“I” Statements</a:t>
            </a:r>
          </a:p>
          <a:p>
            <a:r>
              <a:rPr lang="en-US"/>
              <a:t>Restating Statements </a:t>
            </a:r>
          </a:p>
          <a:p>
            <a:r>
              <a:rPr lang="en-US"/>
              <a:t>Mirroring and Reflecting Statements</a:t>
            </a:r>
          </a:p>
          <a:p>
            <a:r>
              <a:rPr lang="en-US"/>
              <a:t>Paraphrasing  and Summarizing Statements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Questions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172200" cy="1752600"/>
          </a:xfrm>
        </p:spPr>
        <p:txBody>
          <a:bodyPr/>
          <a:lstStyle/>
          <a:p>
            <a:r>
              <a:rPr lang="en-US"/>
              <a:t>“There are no</a:t>
            </a:r>
          </a:p>
          <a:p>
            <a:r>
              <a:rPr lang="en-US"/>
              <a:t>stupid questions!”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Presentation Prepared By: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686800" cy="38862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/>
              <a:t>Captain Larry Branson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/>
              <a:t>Sergeant Jeff Olsen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/>
              <a:t>Savannah-Chatham Metropolitan Police Department;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4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/>
              <a:t>Lieutenant Paul Michaud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/>
              <a:t>Fulton County Police Department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/>
              <a:t>					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/>
              <a:t>Dr. Kevin Richards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/>
              <a:t>Clinical Psychologist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Force Continuum 	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Officer presence</a:t>
            </a:r>
          </a:p>
          <a:p>
            <a:r>
              <a:rPr lang="en-US"/>
              <a:t>Verbal commands</a:t>
            </a:r>
          </a:p>
          <a:p>
            <a:r>
              <a:rPr lang="en-US"/>
              <a:t>Soft empty hands</a:t>
            </a:r>
          </a:p>
          <a:p>
            <a:r>
              <a:rPr lang="en-US"/>
              <a:t>Hard empty hands</a:t>
            </a:r>
          </a:p>
          <a:p>
            <a:r>
              <a:rPr lang="en-US"/>
              <a:t>Impact weapons</a:t>
            </a:r>
          </a:p>
          <a:p>
            <a:r>
              <a:rPr lang="en-US"/>
              <a:t>Lethal force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Memphis Model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Model developed following the shooting of an unarmed consumer and subsequent community outcry</a:t>
            </a:r>
          </a:p>
          <a:p>
            <a:pPr>
              <a:lnSpc>
                <a:spcPct val="90000"/>
              </a:lnSpc>
            </a:pPr>
            <a:r>
              <a:rPr lang="en-US"/>
              <a:t>Partnership of law enforcement, NAMI, and mental health professionals traveled to Memphis, Tennessee for two-day orientation and then returned for forty-hour course</a:t>
            </a:r>
          </a:p>
          <a:p>
            <a:pPr>
              <a:lnSpc>
                <a:spcPct val="90000"/>
              </a:lnSpc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C.I.T.?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Sixteen percent (16%) of the population in jail and in prison is mentally ill.</a:t>
            </a:r>
          </a:p>
          <a:p>
            <a:r>
              <a:rPr lang="en-US" sz="2800"/>
              <a:t>Large number of calls for service involve mental illness issues.</a:t>
            </a:r>
          </a:p>
          <a:p>
            <a:r>
              <a:rPr lang="en-US" sz="2800"/>
              <a:t>The training leads to a reduction in officer and consumer injuries.</a:t>
            </a:r>
          </a:p>
          <a:p>
            <a:r>
              <a:rPr lang="en-US" sz="2800"/>
              <a:t>Repeated calls are reduced due to the problem-solving skills that are used by C.I.T. officers.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Breakdown of CIT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Crisis – A crucial or decisive point; a traumatic change in a persons life</a:t>
            </a:r>
          </a:p>
          <a:p>
            <a:r>
              <a:rPr lang="en-US"/>
              <a:t>Intervention – To compel or prevent an action</a:t>
            </a:r>
          </a:p>
          <a:p>
            <a:r>
              <a:rPr lang="en-US"/>
              <a:t>Team – A number of persons associated in work or activity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Requirements for an Effective</a:t>
            </a:r>
            <a:br>
              <a:rPr lang="en-US" sz="4000"/>
            </a:br>
            <a:r>
              <a:rPr lang="en-US" sz="4000"/>
              <a:t>CIT Officer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Ability to be a team player</a:t>
            </a:r>
          </a:p>
          <a:p>
            <a:r>
              <a:rPr lang="en-US"/>
              <a:t>Good listening skills</a:t>
            </a:r>
          </a:p>
          <a:p>
            <a:r>
              <a:rPr lang="en-US"/>
              <a:t>Empathic understanding</a:t>
            </a:r>
          </a:p>
          <a:p>
            <a:r>
              <a:rPr lang="en-US"/>
              <a:t>Effective problem-solving skills</a:t>
            </a:r>
          </a:p>
          <a:p>
            <a:r>
              <a:rPr lang="en-US"/>
              <a:t>Assertiveness </a:t>
            </a:r>
          </a:p>
          <a:p>
            <a:r>
              <a:rPr lang="en-US"/>
              <a:t>Capacity to remain calm and in control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Effective Communication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It is defined as the passing of information between one person and another that is mutually understood and results in the other person behaving in a manner that demonstrates understanding.</a:t>
            </a:r>
          </a:p>
          <a:p>
            <a:r>
              <a:rPr lang="en-US"/>
              <a:t>CIT officers must be given sufficient time to accomplish the mission – Don’t Rush!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Communication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124200"/>
            <a:ext cx="8229600" cy="2057400"/>
          </a:xfrm>
        </p:spPr>
        <p:txBody>
          <a:bodyPr/>
          <a:lstStyle/>
          <a:p>
            <a:r>
              <a:rPr lang="en-US"/>
              <a:t>7% of communication is verbal</a:t>
            </a:r>
          </a:p>
          <a:p>
            <a:r>
              <a:rPr lang="en-US"/>
              <a:t>93% of communication is not communicated by spoken words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433</TotalTime>
  <Words>1142</Words>
  <Application>Microsoft Office PowerPoint</Application>
  <PresentationFormat>On-screen Show (4:3)</PresentationFormat>
  <Paragraphs>172</Paragraphs>
  <Slides>27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</vt:lpstr>
      <vt:lpstr>Times New Roman</vt:lpstr>
      <vt:lpstr>Wingdings</vt:lpstr>
      <vt:lpstr>Arial Black</vt:lpstr>
      <vt:lpstr>Pixel</vt:lpstr>
      <vt:lpstr>De-Escalation Techniques</vt:lpstr>
      <vt:lpstr>Safety! Safety! Safety!</vt:lpstr>
      <vt:lpstr>Force Continuum  </vt:lpstr>
      <vt:lpstr>Memphis Model</vt:lpstr>
      <vt:lpstr>Why C.I.T.?</vt:lpstr>
      <vt:lpstr>Breakdown of CIT</vt:lpstr>
      <vt:lpstr>Requirements for an Effective CIT Officer</vt:lpstr>
      <vt:lpstr>Effective Communication</vt:lpstr>
      <vt:lpstr>Communication</vt:lpstr>
      <vt:lpstr>Body Language - Kinesics</vt:lpstr>
      <vt:lpstr>Effective Listening</vt:lpstr>
      <vt:lpstr>Active Listening </vt:lpstr>
      <vt:lpstr>Active Listening Techniques</vt:lpstr>
      <vt:lpstr>Officer Introduction</vt:lpstr>
      <vt:lpstr>Role-Playing</vt:lpstr>
      <vt:lpstr>“I” Statements</vt:lpstr>
      <vt:lpstr>Restating Statements</vt:lpstr>
      <vt:lpstr>Reflecting/Mirroring Statements</vt:lpstr>
      <vt:lpstr>Summarizing/Paraphrasing Statements</vt:lpstr>
      <vt:lpstr>Open-Ended Questions</vt:lpstr>
      <vt:lpstr>Closed-Ended Questions</vt:lpstr>
      <vt:lpstr>Don’t argue with the consumer!</vt:lpstr>
      <vt:lpstr>Behaviors to Avoid </vt:lpstr>
      <vt:lpstr>Training</vt:lpstr>
      <vt:lpstr>Summary</vt:lpstr>
      <vt:lpstr>Questions</vt:lpstr>
      <vt:lpstr>Presentation Prepared By:</vt:lpstr>
    </vt:vector>
  </TitlesOfParts>
  <Company>Fulton County Gov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Crisis Intervention Team</dc:title>
  <dc:creator>Paul_Michaud</dc:creator>
  <cp:lastModifiedBy>tmccuddy</cp:lastModifiedBy>
  <cp:revision>20</cp:revision>
  <dcterms:created xsi:type="dcterms:W3CDTF">2005-10-29T01:32:28Z</dcterms:created>
  <dcterms:modified xsi:type="dcterms:W3CDTF">2013-02-05T21:38:10Z</dcterms:modified>
</cp:coreProperties>
</file>