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413" r:id="rId2"/>
    <p:sldId id="323" r:id="rId3"/>
    <p:sldId id="322" r:id="rId4"/>
    <p:sldId id="403" r:id="rId5"/>
    <p:sldId id="404" r:id="rId6"/>
    <p:sldId id="257" r:id="rId7"/>
    <p:sldId id="258" r:id="rId8"/>
    <p:sldId id="259" r:id="rId9"/>
    <p:sldId id="347" r:id="rId10"/>
    <p:sldId id="260" r:id="rId11"/>
    <p:sldId id="419" r:id="rId12"/>
    <p:sldId id="348" r:id="rId13"/>
    <p:sldId id="262" r:id="rId14"/>
    <p:sldId id="378" r:id="rId15"/>
    <p:sldId id="266" r:id="rId16"/>
    <p:sldId id="350" r:id="rId17"/>
    <p:sldId id="263" r:id="rId18"/>
    <p:sldId id="379" r:id="rId19"/>
    <p:sldId id="380" r:id="rId20"/>
    <p:sldId id="337" r:id="rId21"/>
    <p:sldId id="338" r:id="rId22"/>
    <p:sldId id="339" r:id="rId23"/>
    <p:sldId id="351" r:id="rId24"/>
    <p:sldId id="405" r:id="rId25"/>
    <p:sldId id="340" r:id="rId26"/>
    <p:sldId id="353" r:id="rId27"/>
    <p:sldId id="414" r:id="rId28"/>
    <p:sldId id="415" r:id="rId29"/>
    <p:sldId id="382" r:id="rId30"/>
    <p:sldId id="406" r:id="rId31"/>
    <p:sldId id="274" r:id="rId32"/>
    <p:sldId id="302" r:id="rId33"/>
    <p:sldId id="418" r:id="rId34"/>
    <p:sldId id="363" r:id="rId35"/>
    <p:sldId id="301" r:id="rId36"/>
    <p:sldId id="281" r:id="rId37"/>
    <p:sldId id="316" r:id="rId38"/>
    <p:sldId id="317" r:id="rId39"/>
    <p:sldId id="377" r:id="rId40"/>
    <p:sldId id="282" r:id="rId41"/>
    <p:sldId id="343" r:id="rId42"/>
    <p:sldId id="407" r:id="rId43"/>
    <p:sldId id="336" r:id="rId44"/>
    <p:sldId id="328" r:id="rId45"/>
    <p:sldId id="329" r:id="rId46"/>
    <p:sldId id="330" r:id="rId47"/>
    <p:sldId id="383" r:id="rId48"/>
    <p:sldId id="371" r:id="rId49"/>
    <p:sldId id="370" r:id="rId50"/>
    <p:sldId id="412" r:id="rId51"/>
    <p:sldId id="333" r:id="rId52"/>
    <p:sldId id="372" r:id="rId53"/>
    <p:sldId id="334" r:id="rId54"/>
    <p:sldId id="335" r:id="rId55"/>
    <p:sldId id="283" r:id="rId56"/>
    <p:sldId id="284" r:id="rId57"/>
    <p:sldId id="420" r:id="rId58"/>
    <p:sldId id="332" r:id="rId59"/>
    <p:sldId id="315" r:id="rId60"/>
    <p:sldId id="376" r:id="rId61"/>
    <p:sldId id="408" r:id="rId62"/>
    <p:sldId id="293" r:id="rId63"/>
    <p:sldId id="294" r:id="rId64"/>
    <p:sldId id="292" r:id="rId65"/>
    <p:sldId id="342" r:id="rId66"/>
    <p:sldId id="279" r:id="rId67"/>
    <p:sldId id="386" r:id="rId68"/>
    <p:sldId id="319" r:id="rId69"/>
    <p:sldId id="300" r:id="rId70"/>
    <p:sldId id="409" r:id="rId71"/>
    <p:sldId id="285" r:id="rId72"/>
    <p:sldId id="359" r:id="rId73"/>
    <p:sldId id="381" r:id="rId74"/>
    <p:sldId id="361" r:id="rId75"/>
    <p:sldId id="286" r:id="rId76"/>
    <p:sldId id="287" r:id="rId77"/>
    <p:sldId id="288" r:id="rId78"/>
    <p:sldId id="410" r:id="rId79"/>
    <p:sldId id="311" r:id="rId80"/>
    <p:sldId id="312" r:id="rId81"/>
    <p:sldId id="368" r:id="rId82"/>
    <p:sldId id="416" r:id="rId83"/>
    <p:sldId id="289" r:id="rId84"/>
    <p:sldId id="320" r:id="rId85"/>
    <p:sldId id="411" r:id="rId86"/>
    <p:sldId id="310" r:id="rId87"/>
    <p:sldId id="346" r:id="rId88"/>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FF00FF"/>
    <a:srgbClr val="000099"/>
    <a:srgbClr val="FF33CC"/>
    <a:srgbClr val="CC0066"/>
    <a:srgbClr val="0000CC"/>
    <a:srgbClr val="002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9429" autoAdjust="0"/>
  </p:normalViewPr>
  <p:slideViewPr>
    <p:cSldViewPr>
      <p:cViewPr>
        <p:scale>
          <a:sx n="101" d="100"/>
          <a:sy n="101"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notesViewPr>
    <p:cSldViewPr>
      <p:cViewPr varScale="1">
        <p:scale>
          <a:sx n="42" d="100"/>
          <a:sy n="42" d="100"/>
        </p:scale>
        <p:origin x="-1452" y="-120"/>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pieChart>
        <c:varyColors val="1"/>
        <c:ser>
          <c:idx val="0"/>
          <c:order val="0"/>
          <c:tx>
            <c:strRef>
              <c:f>Sheet1!$B$1</c:f>
              <c:strCache>
                <c:ptCount val="1"/>
                <c:pt idx="0">
                  <c:v>Sales</c:v>
                </c:pt>
              </c:strCache>
            </c:strRef>
          </c:tx>
          <c:spPr>
            <a:ln>
              <a:solidFill>
                <a:srgbClr val="FFFF00"/>
              </a:solidFill>
            </a:ln>
          </c:spPr>
          <c:explosion val="25"/>
          <c:dPt>
            <c:idx val="0"/>
            <c:bubble3D val="0"/>
            <c:spPr>
              <a:solidFill>
                <a:srgbClr val="FF0000"/>
              </a:solidFill>
              <a:ln>
                <a:solidFill>
                  <a:srgbClr val="FFFF00"/>
                </a:solidFill>
              </a:ln>
            </c:spPr>
          </c:dPt>
          <c:dPt>
            <c:idx val="1"/>
            <c:bubble3D val="0"/>
            <c:spPr>
              <a:solidFill>
                <a:srgbClr val="00B050"/>
              </a:solidFill>
              <a:ln>
                <a:solidFill>
                  <a:srgbClr val="FFFF00"/>
                </a:solidFill>
              </a:ln>
            </c:spPr>
          </c:dPt>
          <c:dPt>
            <c:idx val="2"/>
            <c:bubble3D val="0"/>
            <c:spPr>
              <a:solidFill>
                <a:srgbClr val="FF33CC"/>
              </a:solidFill>
              <a:ln>
                <a:solidFill>
                  <a:srgbClr val="FFFF00"/>
                </a:solidFill>
              </a:ln>
            </c:spPr>
          </c:dPt>
          <c:dLbls>
            <c:dLbl>
              <c:idx val="2"/>
              <c:tx>
                <c:rich>
                  <a:bodyPr/>
                  <a:lstStyle/>
                  <a:p>
                    <a:pPr>
                      <a:defRPr/>
                    </a:pPr>
                    <a:r>
                      <a:rPr lang="en-US" dirty="0" smtClean="0"/>
                      <a:t>55%</a:t>
                    </a:r>
                    <a:endParaRPr lang="en-US" dirty="0"/>
                  </a:p>
                </c:rich>
              </c:tx>
              <c:spPr/>
              <c:showLegendKey val="0"/>
              <c:showVal val="0"/>
              <c:showCatName val="0"/>
              <c:showSerName val="0"/>
              <c:showPercent val="0"/>
              <c:showBubbleSize val="0"/>
            </c:dLbl>
            <c:dLbl>
              <c:idx val="3"/>
              <c:delete val="1"/>
            </c:dLbl>
            <c:showLegendKey val="0"/>
            <c:showVal val="0"/>
            <c:showCatName val="0"/>
            <c:showSerName val="0"/>
            <c:showPercent val="1"/>
            <c:showBubbleSize val="0"/>
            <c:showLeaderLines val="1"/>
          </c:dLbls>
          <c:cat>
            <c:strRef>
              <c:f>Sheet1!$A$2:$A$5</c:f>
              <c:strCache>
                <c:ptCount val="3"/>
                <c:pt idx="0">
                  <c:v>Words used</c:v>
                </c:pt>
                <c:pt idx="1">
                  <c:v>Tone of voice</c:v>
                </c:pt>
                <c:pt idx="2">
                  <c:v>Face/body</c:v>
                </c:pt>
              </c:strCache>
            </c:strRef>
          </c:cat>
          <c:val>
            <c:numRef>
              <c:f>Sheet1!$B$2:$B$5</c:f>
              <c:numCache>
                <c:formatCode>0%</c:formatCode>
                <c:ptCount val="4"/>
                <c:pt idx="0">
                  <c:v>7.0000000000000034E-2</c:v>
                </c:pt>
                <c:pt idx="1">
                  <c:v>0.38000000000000739</c:v>
                </c:pt>
                <c:pt idx="2">
                  <c:v>0.55000000000000004</c:v>
                </c:pt>
              </c:numCache>
            </c:numRef>
          </c:val>
        </c:ser>
        <c:dLbls>
          <c:showLegendKey val="0"/>
          <c:showVal val="0"/>
          <c:showCatName val="0"/>
          <c:showSerName val="0"/>
          <c:showPercent val="1"/>
          <c:showBubbleSize val="0"/>
          <c:showLeaderLines val="1"/>
        </c:dLbls>
        <c:firstSliceAng val="0"/>
      </c:pieChart>
      <c:spPr>
        <a:noFill/>
        <a:ln w="25392">
          <a:noFill/>
        </a:ln>
      </c:spPr>
    </c:plotArea>
    <c:legend>
      <c:legendPos val="r"/>
      <c:legendEntry>
        <c:idx val="3"/>
        <c:delete val="1"/>
      </c:legendEntry>
      <c:overlay val="0"/>
    </c:legend>
    <c:plotVisOnly val="1"/>
    <c:dispBlanksAs val="zero"/>
    <c:showDLblsOverMax val="0"/>
  </c:chart>
  <c:txPr>
    <a:bodyPr/>
    <a:lstStyle/>
    <a:p>
      <a:pPr>
        <a:defRPr sz="1787"/>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0.07207</cdr:x>
      <cdr:y>0.92754</cdr:y>
    </cdr:from>
    <cdr:to>
      <cdr:x>0.94595</cdr:x>
      <cdr:y>1</cdr:y>
    </cdr:to>
    <cdr:sp macro="" textlink="">
      <cdr:nvSpPr>
        <cdr:cNvPr id="2" name="TextBox 1"/>
        <cdr:cNvSpPr txBox="1"/>
      </cdr:nvSpPr>
      <cdr:spPr>
        <a:xfrm xmlns:a="http://schemas.openxmlformats.org/drawingml/2006/main">
          <a:off x="609600" y="4876800"/>
          <a:ext cx="7391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err="1" smtClean="0">
              <a:solidFill>
                <a:schemeClr val="tx2"/>
              </a:solidFill>
            </a:rPr>
            <a:t>Mehrabian</a:t>
          </a:r>
          <a:r>
            <a:rPr lang="en-US" sz="1200" b="1" dirty="0" smtClean="0">
              <a:solidFill>
                <a:schemeClr val="tx2"/>
              </a:solidFill>
            </a:rPr>
            <a:t>, A. (1971).  Nonverbal betrayal of feeling.  </a:t>
          </a:r>
          <a:r>
            <a:rPr lang="en-US" sz="1200" b="1" i="1" dirty="0" smtClean="0">
              <a:solidFill>
                <a:schemeClr val="tx2"/>
              </a:solidFill>
            </a:rPr>
            <a:t>Journal of Experimental Research in Personality, 5</a:t>
          </a:r>
          <a:r>
            <a:rPr lang="en-US" sz="1200" b="1" dirty="0" smtClean="0">
              <a:solidFill>
                <a:schemeClr val="tx2"/>
              </a:solidFill>
            </a:rPr>
            <a:t>, 64-73.</a:t>
          </a:r>
          <a:endParaRPr lang="en-US" sz="1200" b="1"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16" tIns="46657" rIns="93316" bIns="46657" numCol="1" anchor="t" anchorCtr="0" compatLnSpc="1">
            <a:prstTxWarp prst="textNoShape">
              <a:avLst/>
            </a:prstTxWarp>
          </a:bodyPr>
          <a:lstStyle>
            <a:lvl1pPr defTabSz="933450">
              <a:defRPr sz="1200">
                <a:cs typeface="+mn-cs"/>
              </a:defRPr>
            </a:lvl1pPr>
          </a:lstStyle>
          <a:p>
            <a:pPr>
              <a:defRPr/>
            </a:pPr>
            <a:endParaRPr lang="en-US"/>
          </a:p>
        </p:txBody>
      </p:sp>
      <p:sp>
        <p:nvSpPr>
          <p:cNvPr id="32771"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316" tIns="46657" rIns="93316" bIns="46657" numCol="1" anchor="t" anchorCtr="0" compatLnSpc="1">
            <a:prstTxWarp prst="textNoShape">
              <a:avLst/>
            </a:prstTxWarp>
          </a:bodyPr>
          <a:lstStyle>
            <a:lvl1pPr algn="r" defTabSz="933450">
              <a:defRPr sz="1200">
                <a:cs typeface="+mn-cs"/>
              </a:defRPr>
            </a:lvl1pPr>
          </a:lstStyle>
          <a:p>
            <a:pPr>
              <a:defRPr/>
            </a:pPr>
            <a:endParaRPr lang="en-US"/>
          </a:p>
        </p:txBody>
      </p:sp>
      <p:sp>
        <p:nvSpPr>
          <p:cNvPr id="32772"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316" tIns="46657" rIns="93316" bIns="46657" numCol="1" anchor="b" anchorCtr="0" compatLnSpc="1">
            <a:prstTxWarp prst="textNoShape">
              <a:avLst/>
            </a:prstTxWarp>
          </a:bodyPr>
          <a:lstStyle>
            <a:lvl1pPr defTabSz="933450">
              <a:defRPr sz="1200">
                <a:cs typeface="+mn-cs"/>
              </a:defRPr>
            </a:lvl1pPr>
          </a:lstStyle>
          <a:p>
            <a:pPr>
              <a:defRPr/>
            </a:pPr>
            <a:endParaRPr lang="en-US"/>
          </a:p>
        </p:txBody>
      </p:sp>
      <p:sp>
        <p:nvSpPr>
          <p:cNvPr id="32773"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316" tIns="46657" rIns="93316" bIns="46657" numCol="1" anchor="b" anchorCtr="0" compatLnSpc="1">
            <a:prstTxWarp prst="textNoShape">
              <a:avLst/>
            </a:prstTxWarp>
          </a:bodyPr>
          <a:lstStyle>
            <a:lvl1pPr algn="r" defTabSz="933450">
              <a:defRPr sz="1200">
                <a:cs typeface="+mn-cs"/>
              </a:defRPr>
            </a:lvl1pPr>
          </a:lstStyle>
          <a:p>
            <a:pPr>
              <a:defRPr/>
            </a:pPr>
            <a:fld id="{E0A01E94-B3E1-4501-998B-00ABFB371F94}" type="slidenum">
              <a:rPr lang="en-US"/>
              <a:pPr>
                <a:defRPr/>
              </a:pPr>
              <a:t>‹#›</a:t>
            </a:fld>
            <a:endParaRPr lang="en-US"/>
          </a:p>
        </p:txBody>
      </p:sp>
    </p:spTree>
    <p:extLst>
      <p:ext uri="{BB962C8B-B14F-4D97-AF65-F5344CB8AC3E}">
        <p14:creationId xmlns:p14="http://schemas.microsoft.com/office/powerpoint/2010/main" val="1748081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16" tIns="46657" rIns="93316" bIns="46657" numCol="1" anchor="t" anchorCtr="0" compatLnSpc="1">
            <a:prstTxWarp prst="textNoShape">
              <a:avLst/>
            </a:prstTxWarp>
          </a:bodyPr>
          <a:lstStyle>
            <a:lvl1pPr defTabSz="933450">
              <a:defRPr sz="1200">
                <a:cs typeface="+mn-cs"/>
              </a:defRPr>
            </a:lvl1pPr>
          </a:lstStyle>
          <a:p>
            <a:pPr>
              <a:defRPr/>
            </a:pPr>
            <a:endParaRPr lang="en-US"/>
          </a:p>
        </p:txBody>
      </p:sp>
      <p:sp>
        <p:nvSpPr>
          <p:cNvPr id="67587"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16" tIns="46657" rIns="93316" bIns="46657" numCol="1" anchor="t" anchorCtr="0" compatLnSpc="1">
            <a:prstTxWarp prst="textNoShape">
              <a:avLst/>
            </a:prstTxWarp>
          </a:bodyPr>
          <a:lstStyle>
            <a:lvl1pPr algn="r" defTabSz="933450">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3316" tIns="46657" rIns="93316"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16" tIns="46657" rIns="93316" bIns="46657" numCol="1" anchor="b" anchorCtr="0" compatLnSpc="1">
            <a:prstTxWarp prst="textNoShape">
              <a:avLst/>
            </a:prstTxWarp>
          </a:bodyPr>
          <a:lstStyle>
            <a:lvl1pPr defTabSz="933450">
              <a:defRPr sz="1200">
                <a:cs typeface="+mn-cs"/>
              </a:defRPr>
            </a:lvl1pPr>
          </a:lstStyle>
          <a:p>
            <a:pPr>
              <a:defRPr/>
            </a:pPr>
            <a:endParaRPr lang="en-US"/>
          </a:p>
        </p:txBody>
      </p:sp>
      <p:sp>
        <p:nvSpPr>
          <p:cNvPr id="67591"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16" tIns="46657" rIns="93316" bIns="46657" numCol="1" anchor="b" anchorCtr="0" compatLnSpc="1">
            <a:prstTxWarp prst="textNoShape">
              <a:avLst/>
            </a:prstTxWarp>
          </a:bodyPr>
          <a:lstStyle>
            <a:lvl1pPr algn="r" defTabSz="933450">
              <a:defRPr sz="1200">
                <a:cs typeface="+mn-cs"/>
              </a:defRPr>
            </a:lvl1pPr>
          </a:lstStyle>
          <a:p>
            <a:pPr>
              <a:defRPr/>
            </a:pPr>
            <a:fld id="{296EBC2F-699C-405B-8AFD-0CBC3DCF5AD3}" type="slidenum">
              <a:rPr lang="en-US"/>
              <a:pPr>
                <a:defRPr/>
              </a:pPr>
              <a:t>‹#›</a:t>
            </a:fld>
            <a:endParaRPr lang="en-US"/>
          </a:p>
        </p:txBody>
      </p:sp>
    </p:spTree>
    <p:extLst>
      <p:ext uri="{BB962C8B-B14F-4D97-AF65-F5344CB8AC3E}">
        <p14:creationId xmlns:p14="http://schemas.microsoft.com/office/powerpoint/2010/main" val="1408446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4C5B2FF7-60C2-4F99-A63A-015E7E779DB9}" type="slidenum">
              <a:rPr lang="en-US" smtClean="0">
                <a:cs typeface="Arial" charset="0"/>
              </a:rPr>
              <a:pPr/>
              <a:t>2</a:t>
            </a:fld>
            <a:endParaRPr lang="en-US"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endParaRPr lang="en-US" dirty="0" smtClean="0"/>
          </a:p>
        </p:txBody>
      </p:sp>
      <p:sp>
        <p:nvSpPr>
          <p:cNvPr id="45059" name="Slide Number Placeholder 3"/>
          <p:cNvSpPr>
            <a:spLocks noGrp="1"/>
          </p:cNvSpPr>
          <p:nvPr>
            <p:ph type="sldNum" sz="quarter" idx="5"/>
          </p:nvPr>
        </p:nvSpPr>
        <p:spPr>
          <a:noFill/>
        </p:spPr>
        <p:txBody>
          <a:bodyPr/>
          <a:lstStyle/>
          <a:p>
            <a:fld id="{0872515A-2FA6-43DF-94AD-D4BCE25882AB}" type="slidenum">
              <a:rPr lang="en-US" smtClean="0">
                <a:cs typeface="Arial" charset="0"/>
              </a:rPr>
              <a:pPr/>
              <a:t>20</a:t>
            </a:fld>
            <a:endParaRPr lang="en-US" dirty="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endParaRPr lang="en-US" dirty="0" smtClean="0"/>
          </a:p>
        </p:txBody>
      </p:sp>
      <p:sp>
        <p:nvSpPr>
          <p:cNvPr id="47107" name="Slide Number Placeholder 3"/>
          <p:cNvSpPr>
            <a:spLocks noGrp="1"/>
          </p:cNvSpPr>
          <p:nvPr>
            <p:ph type="sldNum" sz="quarter" idx="5"/>
          </p:nvPr>
        </p:nvSpPr>
        <p:spPr>
          <a:noFill/>
        </p:spPr>
        <p:txBody>
          <a:bodyPr/>
          <a:lstStyle/>
          <a:p>
            <a:fld id="{258C2E60-B2E9-48FD-B646-EF47E32D04A2}" type="slidenum">
              <a:rPr lang="en-US" smtClean="0">
                <a:cs typeface="Arial" charset="0"/>
              </a:rPr>
              <a:pPr/>
              <a:t>21</a:t>
            </a:fld>
            <a:endParaRPr lang="en-US" dirty="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endParaRPr lang="en-US" dirty="0" smtClean="0"/>
          </a:p>
        </p:txBody>
      </p:sp>
      <p:sp>
        <p:nvSpPr>
          <p:cNvPr id="49155" name="Slide Number Placeholder 3"/>
          <p:cNvSpPr>
            <a:spLocks noGrp="1"/>
          </p:cNvSpPr>
          <p:nvPr>
            <p:ph type="sldNum" sz="quarter" idx="5"/>
          </p:nvPr>
        </p:nvSpPr>
        <p:spPr>
          <a:noFill/>
        </p:spPr>
        <p:txBody>
          <a:bodyPr/>
          <a:lstStyle/>
          <a:p>
            <a:fld id="{BE3CBA50-232D-4B14-9F37-994AC7646F21}" type="slidenum">
              <a:rPr lang="en-US" smtClean="0">
                <a:cs typeface="Arial" charset="0"/>
              </a:rPr>
              <a:pPr/>
              <a:t>22</a:t>
            </a:fld>
            <a:endParaRPr lang="en-US" dirty="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dirty="0" smtClean="0"/>
          </a:p>
        </p:txBody>
      </p:sp>
      <p:sp>
        <p:nvSpPr>
          <p:cNvPr id="52227" name="Slide Number Placeholder 3"/>
          <p:cNvSpPr>
            <a:spLocks noGrp="1"/>
          </p:cNvSpPr>
          <p:nvPr>
            <p:ph type="sldNum" sz="quarter" idx="5"/>
          </p:nvPr>
        </p:nvSpPr>
        <p:spPr>
          <a:noFill/>
        </p:spPr>
        <p:txBody>
          <a:bodyPr/>
          <a:lstStyle/>
          <a:p>
            <a:fld id="{745B1AFB-5B41-4F25-89E1-56B745E1D35B}" type="slidenum">
              <a:rPr lang="en-US" smtClean="0">
                <a:cs typeface="Arial" charset="0"/>
              </a:rPr>
              <a:pPr/>
              <a:t>25</a:t>
            </a:fld>
            <a:endParaRPr lang="en-US" dirty="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endParaRPr lang="en-US" smtClean="0"/>
          </a:p>
        </p:txBody>
      </p:sp>
      <p:sp>
        <p:nvSpPr>
          <p:cNvPr id="57347" name="Slide Number Placeholder 3"/>
          <p:cNvSpPr>
            <a:spLocks noGrp="1"/>
          </p:cNvSpPr>
          <p:nvPr>
            <p:ph type="sldNum" sz="quarter" idx="5"/>
          </p:nvPr>
        </p:nvSpPr>
        <p:spPr>
          <a:noFill/>
        </p:spPr>
        <p:txBody>
          <a:bodyPr/>
          <a:lstStyle/>
          <a:p>
            <a:fld id="{84C202A5-5594-4B81-B9F5-61A74E72C58F}" type="slidenum">
              <a:rPr lang="en-US" smtClean="0">
                <a:cs typeface="Arial" charset="0"/>
              </a:rPr>
              <a:pPr/>
              <a:t>31</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endParaRPr lang="en-US" smtClean="0"/>
          </a:p>
        </p:txBody>
      </p:sp>
      <p:sp>
        <p:nvSpPr>
          <p:cNvPr id="59395" name="Slide Number Placeholder 3"/>
          <p:cNvSpPr>
            <a:spLocks noGrp="1"/>
          </p:cNvSpPr>
          <p:nvPr>
            <p:ph type="sldNum" sz="quarter" idx="5"/>
          </p:nvPr>
        </p:nvSpPr>
        <p:spPr>
          <a:noFill/>
        </p:spPr>
        <p:txBody>
          <a:bodyPr/>
          <a:lstStyle/>
          <a:p>
            <a:fld id="{F2A8D039-4E38-4E8C-9F1C-F662F9B15E16}" type="slidenum">
              <a:rPr lang="en-US" smtClean="0">
                <a:cs typeface="Arial" charset="0"/>
              </a:rPr>
              <a:pPr/>
              <a:t>32</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8E4EE501-0BD7-4F6B-8C5D-39762A51E3B9}" type="slidenum">
              <a:rPr lang="en-US" smtClean="0">
                <a:cs typeface="Arial" charset="0"/>
              </a:rPr>
              <a:pPr/>
              <a:t>35</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A7BE23D5-6591-4743-813C-82C4820926A2}" type="slidenum">
              <a:rPr lang="en-US" smtClean="0">
                <a:cs typeface="Arial" charset="0"/>
              </a:rPr>
              <a:pPr/>
              <a:t>36</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B2387137-2D25-4325-A4E1-E867EE840D90}" type="slidenum">
              <a:rPr lang="en-US" smtClean="0">
                <a:cs typeface="Arial" charset="0"/>
              </a:rPr>
              <a:pPr/>
              <a:t>37</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endParaRPr lang="en-US" smtClean="0"/>
          </a:p>
        </p:txBody>
      </p:sp>
      <p:sp>
        <p:nvSpPr>
          <p:cNvPr id="70659" name="Slide Number Placeholder 3"/>
          <p:cNvSpPr>
            <a:spLocks noGrp="1"/>
          </p:cNvSpPr>
          <p:nvPr>
            <p:ph type="sldNum" sz="quarter" idx="5"/>
          </p:nvPr>
        </p:nvSpPr>
        <p:spPr>
          <a:noFill/>
        </p:spPr>
        <p:txBody>
          <a:bodyPr/>
          <a:lstStyle/>
          <a:p>
            <a:fld id="{3DD4DAB0-B11F-447B-9FD4-1E6E3EFF57E1}" type="slidenum">
              <a:rPr lang="en-US" smtClean="0">
                <a:cs typeface="Arial" charset="0"/>
              </a:rPr>
              <a:pPr/>
              <a:t>38</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fld id="{EA1AF5D6-7F7F-41C2-BB3F-990F7BC54879}" type="slidenum">
              <a:rPr lang="en-US" smtClean="0">
                <a:cs typeface="Arial" charset="0"/>
              </a:rPr>
              <a:pPr/>
              <a:t>3</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p:spPr>
        <p:txBody>
          <a:bodyPr/>
          <a:lstStyle/>
          <a:p>
            <a:endParaRPr lang="en-US" smtClean="0"/>
          </a:p>
        </p:txBody>
      </p:sp>
      <p:sp>
        <p:nvSpPr>
          <p:cNvPr id="73731" name="Slide Number Placeholder 3"/>
          <p:cNvSpPr>
            <a:spLocks noGrp="1"/>
          </p:cNvSpPr>
          <p:nvPr>
            <p:ph type="sldNum" sz="quarter" idx="5"/>
          </p:nvPr>
        </p:nvSpPr>
        <p:spPr>
          <a:noFill/>
        </p:spPr>
        <p:txBody>
          <a:bodyPr/>
          <a:lstStyle/>
          <a:p>
            <a:fld id="{7268A608-9F98-4089-A6B7-EE8323D686A4}" type="slidenum">
              <a:rPr lang="en-US" smtClean="0">
                <a:cs typeface="Arial" charset="0"/>
              </a:rPr>
              <a:pPr/>
              <a:t>40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p:spPr>
        <p:txBody>
          <a:bodyPr/>
          <a:lstStyle/>
          <a:p>
            <a:endParaRPr lang="en-US" smtClean="0"/>
          </a:p>
        </p:txBody>
      </p:sp>
      <p:sp>
        <p:nvSpPr>
          <p:cNvPr id="77827" name="Slide Number Placeholder 3"/>
          <p:cNvSpPr>
            <a:spLocks noGrp="1"/>
          </p:cNvSpPr>
          <p:nvPr>
            <p:ph type="sldNum" sz="quarter" idx="5"/>
          </p:nvPr>
        </p:nvSpPr>
        <p:spPr>
          <a:noFill/>
        </p:spPr>
        <p:txBody>
          <a:bodyPr/>
          <a:lstStyle/>
          <a:p>
            <a:fld id="{FE9F0684-E9BD-4B39-8ABF-0F75DB6C5947}" type="slidenum">
              <a:rPr lang="en-US" smtClean="0">
                <a:cs typeface="Arial" charset="0"/>
              </a:rPr>
              <a:pPr/>
              <a:t>44</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endParaRPr lang="en-US" smtClean="0"/>
          </a:p>
        </p:txBody>
      </p:sp>
      <p:sp>
        <p:nvSpPr>
          <p:cNvPr id="79875" name="Slide Number Placeholder 3"/>
          <p:cNvSpPr>
            <a:spLocks noGrp="1"/>
          </p:cNvSpPr>
          <p:nvPr>
            <p:ph type="sldNum" sz="quarter" idx="5"/>
          </p:nvPr>
        </p:nvSpPr>
        <p:spPr>
          <a:noFill/>
        </p:spPr>
        <p:txBody>
          <a:bodyPr/>
          <a:lstStyle/>
          <a:p>
            <a:fld id="{C0849AF6-47E0-42EE-B5A2-4141AE77A75B}" type="slidenum">
              <a:rPr lang="en-US" smtClean="0">
                <a:cs typeface="Arial" charset="0"/>
              </a:rPr>
              <a:pPr/>
              <a:t>45</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p:spPr>
        <p:txBody>
          <a:bodyPr/>
          <a:lstStyle/>
          <a:p>
            <a:endParaRPr lang="en-US" smtClean="0"/>
          </a:p>
        </p:txBody>
      </p:sp>
      <p:sp>
        <p:nvSpPr>
          <p:cNvPr id="81923" name="Slide Number Placeholder 3"/>
          <p:cNvSpPr>
            <a:spLocks noGrp="1"/>
          </p:cNvSpPr>
          <p:nvPr>
            <p:ph type="sldNum" sz="quarter" idx="5"/>
          </p:nvPr>
        </p:nvSpPr>
        <p:spPr>
          <a:noFill/>
        </p:spPr>
        <p:txBody>
          <a:bodyPr/>
          <a:lstStyle/>
          <a:p>
            <a:fld id="{4CC0E35E-8E3C-4289-A15F-DB36666A3A7E}" type="slidenum">
              <a:rPr lang="en-US" smtClean="0">
                <a:cs typeface="Arial" charset="0"/>
              </a:rPr>
              <a:pPr/>
              <a:t>46</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endParaRPr lang="en-US" smtClean="0"/>
          </a:p>
        </p:txBody>
      </p:sp>
      <p:sp>
        <p:nvSpPr>
          <p:cNvPr id="86019" name="Slide Number Placeholder 3"/>
          <p:cNvSpPr>
            <a:spLocks noGrp="1"/>
          </p:cNvSpPr>
          <p:nvPr>
            <p:ph type="sldNum" sz="quarter" idx="5"/>
          </p:nvPr>
        </p:nvSpPr>
        <p:spPr>
          <a:noFill/>
        </p:spPr>
        <p:txBody>
          <a:bodyPr/>
          <a:lstStyle/>
          <a:p>
            <a:fld id="{5B15179A-3C48-4951-BBBE-F1D6D30B4845}" type="slidenum">
              <a:rPr lang="en-US" smtClean="0">
                <a:cs typeface="Arial" charset="0"/>
              </a:rPr>
              <a:pPr/>
              <a:t>51</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p:spPr>
        <p:txBody>
          <a:bodyPr/>
          <a:lstStyle/>
          <a:p>
            <a:endParaRPr lang="en-US" smtClean="0"/>
          </a:p>
        </p:txBody>
      </p:sp>
      <p:sp>
        <p:nvSpPr>
          <p:cNvPr id="88067" name="Slide Number Placeholder 3"/>
          <p:cNvSpPr>
            <a:spLocks noGrp="1"/>
          </p:cNvSpPr>
          <p:nvPr>
            <p:ph type="sldNum" sz="quarter" idx="5"/>
          </p:nvPr>
        </p:nvSpPr>
        <p:spPr>
          <a:noFill/>
        </p:spPr>
        <p:txBody>
          <a:bodyPr/>
          <a:lstStyle/>
          <a:p>
            <a:fld id="{ADCE8410-1821-4BC5-93BB-03AA6F034A5A}" type="slidenum">
              <a:rPr lang="en-US" smtClean="0">
                <a:cs typeface="Arial" charset="0"/>
              </a:rPr>
              <a:pPr/>
              <a:t>52</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p:spPr>
        <p:txBody>
          <a:bodyPr/>
          <a:lstStyle/>
          <a:p>
            <a:endParaRPr lang="en-US" smtClean="0"/>
          </a:p>
        </p:txBody>
      </p:sp>
      <p:sp>
        <p:nvSpPr>
          <p:cNvPr id="90115" name="Slide Number Placeholder 3"/>
          <p:cNvSpPr>
            <a:spLocks noGrp="1"/>
          </p:cNvSpPr>
          <p:nvPr>
            <p:ph type="sldNum" sz="quarter" idx="5"/>
          </p:nvPr>
        </p:nvSpPr>
        <p:spPr>
          <a:noFill/>
        </p:spPr>
        <p:txBody>
          <a:bodyPr/>
          <a:lstStyle/>
          <a:p>
            <a:fld id="{5C76B8BC-D5AB-4C8D-B40E-7D83B5A54AE2}" type="slidenum">
              <a:rPr lang="en-US" smtClean="0">
                <a:cs typeface="Arial" charset="0"/>
              </a:rPr>
              <a:pPr/>
              <a:t>53</a:t>
            </a:fld>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p:spPr>
        <p:txBody>
          <a:bodyPr/>
          <a:lstStyle/>
          <a:p>
            <a:endParaRPr lang="en-US" smtClean="0"/>
          </a:p>
        </p:txBody>
      </p:sp>
      <p:sp>
        <p:nvSpPr>
          <p:cNvPr id="92163" name="Slide Number Placeholder 3"/>
          <p:cNvSpPr>
            <a:spLocks noGrp="1"/>
          </p:cNvSpPr>
          <p:nvPr>
            <p:ph type="sldNum" sz="quarter" idx="5"/>
          </p:nvPr>
        </p:nvSpPr>
        <p:spPr>
          <a:noFill/>
        </p:spPr>
        <p:txBody>
          <a:bodyPr/>
          <a:lstStyle/>
          <a:p>
            <a:fld id="{9093DC4A-925B-4563-BE3A-23A8C9B2D5D1}" type="slidenum">
              <a:rPr lang="en-US" smtClean="0">
                <a:cs typeface="Arial" charset="0"/>
              </a:rPr>
              <a:pPr/>
              <a:t>54</a:t>
            </a:fld>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p:spPr>
        <p:txBody>
          <a:bodyPr/>
          <a:lstStyle/>
          <a:p>
            <a:endParaRPr lang="en-US" smtClean="0"/>
          </a:p>
        </p:txBody>
      </p:sp>
      <p:sp>
        <p:nvSpPr>
          <p:cNvPr id="94211" name="Slide Number Placeholder 3"/>
          <p:cNvSpPr>
            <a:spLocks noGrp="1"/>
          </p:cNvSpPr>
          <p:nvPr>
            <p:ph type="sldNum" sz="quarter" idx="5"/>
          </p:nvPr>
        </p:nvSpPr>
        <p:spPr>
          <a:noFill/>
        </p:spPr>
        <p:txBody>
          <a:bodyPr/>
          <a:lstStyle/>
          <a:p>
            <a:fld id="{507BDF28-A9B1-4C93-9951-4B295DE7494D}" type="slidenum">
              <a:rPr lang="en-US" smtClean="0">
                <a:cs typeface="Arial" charset="0"/>
              </a:rPr>
              <a:pPr/>
              <a:t>55</a:t>
            </a:fld>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p:spPr>
        <p:txBody>
          <a:bodyPr/>
          <a:lstStyle/>
          <a:p>
            <a:endParaRPr lang="en-US" smtClean="0"/>
          </a:p>
        </p:txBody>
      </p:sp>
      <p:sp>
        <p:nvSpPr>
          <p:cNvPr id="96259" name="Slide Number Placeholder 3"/>
          <p:cNvSpPr>
            <a:spLocks noGrp="1"/>
          </p:cNvSpPr>
          <p:nvPr>
            <p:ph type="sldNum" sz="quarter" idx="5"/>
          </p:nvPr>
        </p:nvSpPr>
        <p:spPr>
          <a:noFill/>
        </p:spPr>
        <p:txBody>
          <a:bodyPr/>
          <a:lstStyle/>
          <a:p>
            <a:fld id="{6AFCBA1E-192F-485D-B591-BA154AB759AC}" type="slidenum">
              <a:rPr lang="en-US" smtClean="0">
                <a:cs typeface="Arial" charset="0"/>
              </a:rPr>
              <a:pPr/>
              <a:t>56</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a:spLocks noGrp="1"/>
          </p:cNvSpPr>
          <p:nvPr>
            <p:ph type="sldNum" sz="quarter" idx="5"/>
          </p:nvPr>
        </p:nvSpPr>
        <p:spPr>
          <a:noFill/>
        </p:spPr>
        <p:txBody>
          <a:bodyPr/>
          <a:lstStyle/>
          <a:p>
            <a:fld id="{3A0936DF-6531-4C7A-BB99-5B8FF5515572}" type="slidenum">
              <a:rPr lang="en-US" smtClean="0">
                <a:cs typeface="Arial" charset="0"/>
              </a:rPr>
              <a:pPr/>
              <a:t>6</a:t>
            </a:fld>
            <a:endParaRPr 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p:spPr>
        <p:txBody>
          <a:bodyPr/>
          <a:lstStyle/>
          <a:p>
            <a:endParaRPr lang="en-US" smtClean="0"/>
          </a:p>
        </p:txBody>
      </p:sp>
      <p:sp>
        <p:nvSpPr>
          <p:cNvPr id="100355" name="Slide Number Placeholder 3"/>
          <p:cNvSpPr>
            <a:spLocks noGrp="1"/>
          </p:cNvSpPr>
          <p:nvPr>
            <p:ph type="sldNum" sz="quarter" idx="5"/>
          </p:nvPr>
        </p:nvSpPr>
        <p:spPr>
          <a:noFill/>
        </p:spPr>
        <p:txBody>
          <a:bodyPr/>
          <a:lstStyle/>
          <a:p>
            <a:fld id="{06B27013-933C-4B89-9976-C4B8E77DF3D4}" type="slidenum">
              <a:rPr lang="en-US" smtClean="0">
                <a:cs typeface="Arial" charset="0"/>
              </a:rPr>
              <a:pPr/>
              <a:t>58</a:t>
            </a:fld>
            <a:endParaRPr 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p:spPr>
        <p:txBody>
          <a:bodyPr/>
          <a:lstStyle/>
          <a:p>
            <a:endParaRPr lang="en-US" smtClean="0"/>
          </a:p>
        </p:txBody>
      </p:sp>
      <p:sp>
        <p:nvSpPr>
          <p:cNvPr id="102403" name="Slide Number Placeholder 3"/>
          <p:cNvSpPr>
            <a:spLocks noGrp="1"/>
          </p:cNvSpPr>
          <p:nvPr>
            <p:ph type="sldNum" sz="quarter" idx="5"/>
          </p:nvPr>
        </p:nvSpPr>
        <p:spPr>
          <a:noFill/>
        </p:spPr>
        <p:txBody>
          <a:bodyPr/>
          <a:lstStyle/>
          <a:p>
            <a:fld id="{5DD26D01-367E-4842-9C6E-F00E243FE077}" type="slidenum">
              <a:rPr lang="en-US" smtClean="0">
                <a:cs typeface="Arial" charset="0"/>
              </a:rPr>
              <a:pPr/>
              <a:t>59</a:t>
            </a:fld>
            <a:endParaRPr lang="en-US"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p:spPr>
        <p:txBody>
          <a:bodyPr/>
          <a:lstStyle/>
          <a:p>
            <a:endParaRPr lang="en-US" smtClean="0"/>
          </a:p>
        </p:txBody>
      </p:sp>
      <p:sp>
        <p:nvSpPr>
          <p:cNvPr id="98307" name="Slide Number Placeholder 3"/>
          <p:cNvSpPr txBox="1">
            <a:spLocks noGrp="1"/>
          </p:cNvSpPr>
          <p:nvPr/>
        </p:nvSpPr>
        <p:spPr bwMode="auto">
          <a:xfrm>
            <a:off x="3978275" y="8842375"/>
            <a:ext cx="3043238" cy="465138"/>
          </a:xfrm>
          <a:prstGeom prst="rect">
            <a:avLst/>
          </a:prstGeom>
          <a:noFill/>
          <a:ln w="9525">
            <a:noFill/>
            <a:miter lim="800000"/>
            <a:headEnd/>
            <a:tailEnd/>
          </a:ln>
        </p:spPr>
        <p:txBody>
          <a:bodyPr lIns="93316" tIns="46657" rIns="93316" bIns="46657" anchor="b"/>
          <a:lstStyle/>
          <a:p>
            <a:pPr algn="r" defTabSz="933450"/>
            <a:fld id="{633557C1-2DF9-437A-AE01-8CF903E36B04}" type="slidenum">
              <a:rPr lang="en-US" sz="1200"/>
              <a:pPr algn="r" defTabSz="933450"/>
              <a:t>60</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endParaRPr lang="en-US" smtClean="0"/>
          </a:p>
        </p:txBody>
      </p:sp>
      <p:sp>
        <p:nvSpPr>
          <p:cNvPr id="104451" name="Slide Number Placeholder 3"/>
          <p:cNvSpPr>
            <a:spLocks noGrp="1"/>
          </p:cNvSpPr>
          <p:nvPr>
            <p:ph type="sldNum" sz="quarter" idx="5"/>
          </p:nvPr>
        </p:nvSpPr>
        <p:spPr>
          <a:noFill/>
        </p:spPr>
        <p:txBody>
          <a:bodyPr/>
          <a:lstStyle/>
          <a:p>
            <a:fld id="{E4F97DB2-9D8A-4493-8B5F-DDFC31B92E26}" type="slidenum">
              <a:rPr lang="en-US" smtClean="0">
                <a:cs typeface="Arial" charset="0"/>
              </a:rPr>
              <a:pPr/>
              <a:t>62</a:t>
            </a:fld>
            <a:endParaRPr lang="en-US"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p:spPr>
        <p:txBody>
          <a:bodyPr/>
          <a:lstStyle/>
          <a:p>
            <a:endParaRPr lang="en-US" smtClean="0"/>
          </a:p>
        </p:txBody>
      </p:sp>
      <p:sp>
        <p:nvSpPr>
          <p:cNvPr id="106499" name="Slide Number Placeholder 3"/>
          <p:cNvSpPr>
            <a:spLocks noGrp="1"/>
          </p:cNvSpPr>
          <p:nvPr>
            <p:ph type="sldNum" sz="quarter" idx="5"/>
          </p:nvPr>
        </p:nvSpPr>
        <p:spPr>
          <a:noFill/>
        </p:spPr>
        <p:txBody>
          <a:bodyPr/>
          <a:lstStyle/>
          <a:p>
            <a:fld id="{9A81B99A-C54C-4B2F-8762-F53D15277298}" type="slidenum">
              <a:rPr lang="en-US" smtClean="0">
                <a:cs typeface="Arial" charset="0"/>
              </a:rPr>
              <a:pPr/>
              <a:t>63</a:t>
            </a:fld>
            <a:endParaRPr lang="en-US"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en-US" smtClean="0"/>
          </a:p>
        </p:txBody>
      </p:sp>
      <p:sp>
        <p:nvSpPr>
          <p:cNvPr id="108547" name="Slide Number Placeholder 3"/>
          <p:cNvSpPr>
            <a:spLocks noGrp="1"/>
          </p:cNvSpPr>
          <p:nvPr>
            <p:ph type="sldNum" sz="quarter" idx="5"/>
          </p:nvPr>
        </p:nvSpPr>
        <p:spPr>
          <a:noFill/>
        </p:spPr>
        <p:txBody>
          <a:bodyPr/>
          <a:lstStyle/>
          <a:p>
            <a:fld id="{866F6146-B8F8-4A39-A5FA-2FCA97043A2F}" type="slidenum">
              <a:rPr lang="en-US" smtClean="0">
                <a:cs typeface="Arial" charset="0"/>
              </a:rPr>
              <a:pPr/>
              <a:t>64</a:t>
            </a:fld>
            <a:endParaRPr lang="en-US"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p:spPr>
        <p:txBody>
          <a:bodyPr/>
          <a:lstStyle/>
          <a:p>
            <a:endParaRPr lang="en-US" smtClean="0"/>
          </a:p>
        </p:txBody>
      </p:sp>
      <p:sp>
        <p:nvSpPr>
          <p:cNvPr id="112643" name="Slide Number Placeholder 3"/>
          <p:cNvSpPr>
            <a:spLocks noGrp="1"/>
          </p:cNvSpPr>
          <p:nvPr>
            <p:ph type="sldNum" sz="quarter" idx="5"/>
          </p:nvPr>
        </p:nvSpPr>
        <p:spPr>
          <a:noFill/>
        </p:spPr>
        <p:txBody>
          <a:bodyPr/>
          <a:lstStyle/>
          <a:p>
            <a:fld id="{478C9BD0-98C1-48AD-9A1E-CEEF7682A005}" type="slidenum">
              <a:rPr lang="en-US" smtClean="0">
                <a:cs typeface="Arial" charset="0"/>
              </a:rPr>
              <a:pPr/>
              <a:t>66</a:t>
            </a:fld>
            <a:endParaRPr lang="en-US"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endParaRPr lang="en-US" smtClean="0"/>
          </a:p>
        </p:txBody>
      </p:sp>
      <p:sp>
        <p:nvSpPr>
          <p:cNvPr id="114691" name="Slide Number Placeholder 3"/>
          <p:cNvSpPr>
            <a:spLocks noGrp="1"/>
          </p:cNvSpPr>
          <p:nvPr>
            <p:ph type="sldNum" sz="quarter" idx="5"/>
          </p:nvPr>
        </p:nvSpPr>
        <p:spPr>
          <a:noFill/>
        </p:spPr>
        <p:txBody>
          <a:bodyPr/>
          <a:lstStyle/>
          <a:p>
            <a:fld id="{306B5D94-328F-4B9F-A2E8-9BB2FBF500C3}" type="slidenum">
              <a:rPr lang="en-US" smtClean="0">
                <a:cs typeface="Arial" charset="0"/>
              </a:rPr>
              <a:pPr/>
              <a:t>67</a:t>
            </a:fld>
            <a:endParaRPr lang="en-US"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endParaRPr lang="en-US" smtClean="0"/>
          </a:p>
        </p:txBody>
      </p:sp>
      <p:sp>
        <p:nvSpPr>
          <p:cNvPr id="116739" name="Slide Number Placeholder 3"/>
          <p:cNvSpPr>
            <a:spLocks noGrp="1"/>
          </p:cNvSpPr>
          <p:nvPr>
            <p:ph type="sldNum" sz="quarter" idx="5"/>
          </p:nvPr>
        </p:nvSpPr>
        <p:spPr>
          <a:noFill/>
        </p:spPr>
        <p:txBody>
          <a:bodyPr/>
          <a:lstStyle/>
          <a:p>
            <a:fld id="{367154AA-A996-4C29-BD5E-0B8A3B659B1A}" type="slidenum">
              <a:rPr lang="en-US" smtClean="0">
                <a:cs typeface="Arial" charset="0"/>
              </a:rPr>
              <a:pPr/>
              <a:t>68</a:t>
            </a:fld>
            <a:endParaRPr lang="en-US"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endParaRPr lang="en-US" smtClean="0"/>
          </a:p>
        </p:txBody>
      </p:sp>
      <p:sp>
        <p:nvSpPr>
          <p:cNvPr id="118787" name="Slide Number Placeholder 3"/>
          <p:cNvSpPr>
            <a:spLocks noGrp="1"/>
          </p:cNvSpPr>
          <p:nvPr>
            <p:ph type="sldNum" sz="quarter" idx="5"/>
          </p:nvPr>
        </p:nvSpPr>
        <p:spPr>
          <a:noFill/>
        </p:spPr>
        <p:txBody>
          <a:bodyPr/>
          <a:lstStyle/>
          <a:p>
            <a:fld id="{658D2D04-D4F8-4BB5-85EB-FE1C05320A94}" type="slidenum">
              <a:rPr lang="en-US" smtClean="0">
                <a:cs typeface="Arial" charset="0"/>
              </a:rPr>
              <a:pPr/>
              <a:t>69</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25603" name="Slide Number Placeholder 3"/>
          <p:cNvSpPr>
            <a:spLocks noGrp="1"/>
          </p:cNvSpPr>
          <p:nvPr>
            <p:ph type="sldNum" sz="quarter" idx="5"/>
          </p:nvPr>
        </p:nvSpPr>
        <p:spPr>
          <a:noFill/>
        </p:spPr>
        <p:txBody>
          <a:bodyPr/>
          <a:lstStyle/>
          <a:p>
            <a:fld id="{4F38F929-8C03-4D66-B5C2-67C32C1032C2}" type="slidenum">
              <a:rPr lang="en-US" smtClean="0">
                <a:cs typeface="Arial" charset="0"/>
              </a:rPr>
              <a:pPr/>
              <a:t>7</a:t>
            </a:fld>
            <a:endParaRPr lang="en-US"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endParaRPr lang="en-US" smtClean="0"/>
          </a:p>
        </p:txBody>
      </p:sp>
      <p:sp>
        <p:nvSpPr>
          <p:cNvPr id="120835" name="Slide Number Placeholder 3"/>
          <p:cNvSpPr>
            <a:spLocks noGrp="1"/>
          </p:cNvSpPr>
          <p:nvPr>
            <p:ph type="sldNum" sz="quarter" idx="5"/>
          </p:nvPr>
        </p:nvSpPr>
        <p:spPr>
          <a:noFill/>
        </p:spPr>
        <p:txBody>
          <a:bodyPr/>
          <a:lstStyle/>
          <a:p>
            <a:fld id="{3FB80594-652F-48BF-8398-35A8DC7005BF}" type="slidenum">
              <a:rPr lang="en-US" smtClean="0">
                <a:cs typeface="Arial" charset="0"/>
              </a:rPr>
              <a:pPr/>
              <a:t>71</a:t>
            </a:fld>
            <a:endParaRPr lang="en-US"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endParaRPr lang="en-US" smtClean="0"/>
          </a:p>
        </p:txBody>
      </p:sp>
      <p:sp>
        <p:nvSpPr>
          <p:cNvPr id="125955" name="Slide Number Placeholder 3"/>
          <p:cNvSpPr>
            <a:spLocks noGrp="1"/>
          </p:cNvSpPr>
          <p:nvPr>
            <p:ph type="sldNum" sz="quarter" idx="5"/>
          </p:nvPr>
        </p:nvSpPr>
        <p:spPr>
          <a:noFill/>
        </p:spPr>
        <p:txBody>
          <a:bodyPr/>
          <a:lstStyle/>
          <a:p>
            <a:fld id="{42E20B41-80EC-4F14-838C-D3A9AF2541E7}" type="slidenum">
              <a:rPr lang="en-US" smtClean="0">
                <a:cs typeface="Arial" charset="0"/>
              </a:rPr>
              <a:pPr/>
              <a:t>75</a:t>
            </a:fld>
            <a:endParaRPr lang="en-US"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endParaRPr lang="en-US" smtClean="0"/>
          </a:p>
        </p:txBody>
      </p:sp>
      <p:sp>
        <p:nvSpPr>
          <p:cNvPr id="128003" name="Slide Number Placeholder 3"/>
          <p:cNvSpPr>
            <a:spLocks noGrp="1"/>
          </p:cNvSpPr>
          <p:nvPr>
            <p:ph type="sldNum" sz="quarter" idx="5"/>
          </p:nvPr>
        </p:nvSpPr>
        <p:spPr>
          <a:noFill/>
        </p:spPr>
        <p:txBody>
          <a:bodyPr/>
          <a:lstStyle/>
          <a:p>
            <a:fld id="{60518965-6D3C-4B1A-A737-BA1D8325F5DA}" type="slidenum">
              <a:rPr lang="en-US" smtClean="0">
                <a:cs typeface="Arial" charset="0"/>
              </a:rPr>
              <a:pPr/>
              <a:t>76</a:t>
            </a:fld>
            <a:endParaRPr lang="en-US"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p:spPr>
        <p:txBody>
          <a:bodyPr/>
          <a:lstStyle/>
          <a:p>
            <a:endParaRPr lang="en-US" smtClean="0"/>
          </a:p>
        </p:txBody>
      </p:sp>
      <p:sp>
        <p:nvSpPr>
          <p:cNvPr id="130051" name="Slide Number Placeholder 3"/>
          <p:cNvSpPr>
            <a:spLocks noGrp="1"/>
          </p:cNvSpPr>
          <p:nvPr>
            <p:ph type="sldNum" sz="quarter" idx="5"/>
          </p:nvPr>
        </p:nvSpPr>
        <p:spPr>
          <a:noFill/>
        </p:spPr>
        <p:txBody>
          <a:bodyPr/>
          <a:lstStyle/>
          <a:p>
            <a:fld id="{AB1D059F-9E5A-4E14-9EE6-121748002A75}" type="slidenum">
              <a:rPr lang="en-US" smtClean="0">
                <a:cs typeface="Arial" charset="0"/>
              </a:rPr>
              <a:pPr/>
              <a:t>77</a:t>
            </a:fld>
            <a:endParaRPr lang="en-US"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smtClean="0"/>
          </a:p>
        </p:txBody>
      </p:sp>
      <p:sp>
        <p:nvSpPr>
          <p:cNvPr id="132099" name="Slide Number Placeholder 3"/>
          <p:cNvSpPr>
            <a:spLocks noGrp="1"/>
          </p:cNvSpPr>
          <p:nvPr>
            <p:ph type="sldNum" sz="quarter" idx="5"/>
          </p:nvPr>
        </p:nvSpPr>
        <p:spPr>
          <a:noFill/>
        </p:spPr>
        <p:txBody>
          <a:bodyPr/>
          <a:lstStyle/>
          <a:p>
            <a:fld id="{D68F0A5E-17A3-46C1-B369-C30171FD0F9A}" type="slidenum">
              <a:rPr lang="en-US" smtClean="0">
                <a:cs typeface="Arial" charset="0"/>
              </a:rPr>
              <a:pPr/>
              <a:t>79</a:t>
            </a:fld>
            <a:endParaRPr lang="en-US"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endParaRPr lang="en-US" smtClean="0"/>
          </a:p>
        </p:txBody>
      </p:sp>
      <p:sp>
        <p:nvSpPr>
          <p:cNvPr id="134147" name="Slide Number Placeholder 3"/>
          <p:cNvSpPr>
            <a:spLocks noGrp="1"/>
          </p:cNvSpPr>
          <p:nvPr>
            <p:ph type="sldNum" sz="quarter" idx="5"/>
          </p:nvPr>
        </p:nvSpPr>
        <p:spPr>
          <a:noFill/>
        </p:spPr>
        <p:txBody>
          <a:bodyPr/>
          <a:lstStyle/>
          <a:p>
            <a:fld id="{22C0587F-123F-4BDA-940C-6E21832D396B}" type="slidenum">
              <a:rPr lang="en-US" smtClean="0">
                <a:cs typeface="Arial" charset="0"/>
              </a:rPr>
              <a:pPr/>
              <a:t>80</a:t>
            </a:fld>
            <a:endParaRPr lang="en-US"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endParaRPr lang="en-US" smtClean="0"/>
          </a:p>
        </p:txBody>
      </p:sp>
      <p:sp>
        <p:nvSpPr>
          <p:cNvPr id="138243" name="Slide Number Placeholder 3"/>
          <p:cNvSpPr>
            <a:spLocks noGrp="1"/>
          </p:cNvSpPr>
          <p:nvPr>
            <p:ph type="sldNum" sz="quarter" idx="5"/>
          </p:nvPr>
        </p:nvSpPr>
        <p:spPr>
          <a:noFill/>
        </p:spPr>
        <p:txBody>
          <a:bodyPr/>
          <a:lstStyle/>
          <a:p>
            <a:fld id="{5A223AE6-9318-4285-AE30-366AC1A8E449}" type="slidenum">
              <a:rPr lang="en-US" smtClean="0">
                <a:cs typeface="Arial" charset="0"/>
              </a:rPr>
              <a:pPr/>
              <a:t>83</a:t>
            </a:fld>
            <a:endParaRPr lang="en-US"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smtClean="0"/>
          </a:p>
        </p:txBody>
      </p:sp>
      <p:sp>
        <p:nvSpPr>
          <p:cNvPr id="140291" name="Slide Number Placeholder 3"/>
          <p:cNvSpPr>
            <a:spLocks noGrp="1"/>
          </p:cNvSpPr>
          <p:nvPr>
            <p:ph type="sldNum" sz="quarter" idx="5"/>
          </p:nvPr>
        </p:nvSpPr>
        <p:spPr>
          <a:noFill/>
        </p:spPr>
        <p:txBody>
          <a:bodyPr/>
          <a:lstStyle/>
          <a:p>
            <a:fld id="{D4DF7D54-2900-414A-83D8-926D9C73174D}" type="slidenum">
              <a:rPr lang="en-US" smtClean="0">
                <a:cs typeface="Arial" charset="0"/>
              </a:rPr>
              <a:pPr/>
              <a:t>84</a:t>
            </a:fld>
            <a:endParaRPr lang="en-US"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a:lstStyle/>
          <a:p>
            <a:endParaRPr lang="en-US" smtClean="0"/>
          </a:p>
        </p:txBody>
      </p:sp>
      <p:sp>
        <p:nvSpPr>
          <p:cNvPr id="145411" name="Slide Number Placeholder 3"/>
          <p:cNvSpPr>
            <a:spLocks noGrp="1"/>
          </p:cNvSpPr>
          <p:nvPr>
            <p:ph type="sldNum" sz="quarter" idx="5"/>
          </p:nvPr>
        </p:nvSpPr>
        <p:spPr>
          <a:noFill/>
        </p:spPr>
        <p:txBody>
          <a:bodyPr/>
          <a:lstStyle/>
          <a:p>
            <a:fld id="{BECE924B-C381-4D54-AC03-90920276AB46}" type="slidenum">
              <a:rPr lang="en-US" smtClean="0">
                <a:cs typeface="Arial" charset="0"/>
              </a:rPr>
              <a:pPr/>
              <a:t>86</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en-US" smtClean="0"/>
          </a:p>
        </p:txBody>
      </p:sp>
      <p:sp>
        <p:nvSpPr>
          <p:cNvPr id="27651" name="Slide Number Placeholder 3"/>
          <p:cNvSpPr>
            <a:spLocks noGrp="1"/>
          </p:cNvSpPr>
          <p:nvPr>
            <p:ph type="sldNum" sz="quarter" idx="5"/>
          </p:nvPr>
        </p:nvSpPr>
        <p:spPr>
          <a:noFill/>
        </p:spPr>
        <p:txBody>
          <a:bodyPr/>
          <a:lstStyle/>
          <a:p>
            <a:fld id="{D91A0BD9-AE1E-436C-B699-4FCC281558B1}" type="slidenum">
              <a:rPr lang="en-US" smtClean="0">
                <a:cs typeface="Arial" charset="0"/>
              </a:rPr>
              <a:pPr/>
              <a:t>8</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1762F6D8-455C-4FA7-91A6-3F635BCBCB20}" type="slidenum">
              <a:rPr lang="en-US" smtClean="0">
                <a:cs typeface="Arial" charset="0"/>
              </a:rPr>
              <a:pPr/>
              <a:t>10</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30A6CD08-8AB5-46E1-AF7D-02FCF1B6A0E7}" type="slidenum">
              <a:rPr lang="en-US" smtClean="0">
                <a:cs typeface="Arial" charset="0"/>
              </a:rPr>
              <a:pPr/>
              <a:t>13</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37891" name="Slide Number Placeholder 3"/>
          <p:cNvSpPr>
            <a:spLocks noGrp="1"/>
          </p:cNvSpPr>
          <p:nvPr>
            <p:ph type="sldNum" sz="quarter" idx="5"/>
          </p:nvPr>
        </p:nvSpPr>
        <p:spPr>
          <a:noFill/>
        </p:spPr>
        <p:txBody>
          <a:bodyPr/>
          <a:lstStyle/>
          <a:p>
            <a:fld id="{99545048-E804-4D9D-ABE7-11199B566325}" type="slidenum">
              <a:rPr lang="en-US" smtClean="0">
                <a:cs typeface="Arial" charset="0"/>
              </a:rPr>
              <a:pPr/>
              <a:t>15</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dirty="0" smtClean="0"/>
          </a:p>
        </p:txBody>
      </p:sp>
      <p:sp>
        <p:nvSpPr>
          <p:cNvPr id="40963" name="Slide Number Placeholder 3"/>
          <p:cNvSpPr>
            <a:spLocks noGrp="1"/>
          </p:cNvSpPr>
          <p:nvPr>
            <p:ph type="sldNum" sz="quarter" idx="5"/>
          </p:nvPr>
        </p:nvSpPr>
        <p:spPr>
          <a:noFill/>
        </p:spPr>
        <p:txBody>
          <a:bodyPr/>
          <a:lstStyle/>
          <a:p>
            <a:fld id="{E7F3CE7D-2674-46FF-9437-93F3C3C86BCC}" type="slidenum">
              <a:rPr lang="en-US" smtClean="0">
                <a:cs typeface="Arial" charset="0"/>
              </a:rPr>
              <a:pPr/>
              <a:t>17</a:t>
            </a:fld>
            <a:endParaRPr lang="en-US"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B18DB-407A-47E4-A607-C0D1891688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CEDA54-6FD3-4682-AF23-A68ACF7340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C154CF-9949-4A67-B855-14CAF6215A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A86B01-6DF3-47F2-8904-3B8A9156CE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1F2E0-608B-4AAA-80B4-64ACAD005E3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C41330-5A46-483E-846F-88A0957F46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1D9D28-DDA4-4726-A8B6-77ADD81F3E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8EA16F-AA72-4C96-8C71-0C013A5A2B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4964F-A7F8-4C44-8572-4A88B99D0D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0C0C8C-1D0C-4CF9-B451-179B4D04C5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E85AA1-E53B-4092-BB89-DF076106A0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A24C1BE-9BFE-42B9-A45C-B2FC9603BA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unning.competitor.com/2012/08/photos/photos-2012-olympic-marathon-women_56507/attachment/2012-london-olympic-games-4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PowerPoint_97-2003_Presentation1.ppt"/></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en/f/f4/The_Scream.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Microsoft_PowerPoint_97-2003_Presentation2.pp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http://media.hamptonroads.com/images/special/mental8.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running.competitor.com/2012/08/photos/photos-2012-olympic-marathon-women_56507/attachment/2012-london-olympic-games-42"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600199"/>
          </a:xfrm>
        </p:spPr>
        <p:txBody>
          <a:bodyPr/>
          <a:lstStyle/>
          <a:p>
            <a:r>
              <a:rPr lang="en-US" b="1" dirty="0" smtClean="0"/>
              <a:t>Verbal De-escalation Skills: </a:t>
            </a:r>
            <a:br>
              <a:rPr lang="en-US" b="1" dirty="0" smtClean="0"/>
            </a:br>
            <a:r>
              <a:rPr lang="en-US" b="1" dirty="0" smtClean="0"/>
              <a:t>The Basics</a:t>
            </a:r>
            <a:endParaRPr lang="en-US" dirty="0"/>
          </a:p>
        </p:txBody>
      </p:sp>
      <p:sp>
        <p:nvSpPr>
          <p:cNvPr id="3" name="Subtitle 2"/>
          <p:cNvSpPr>
            <a:spLocks noGrp="1"/>
          </p:cNvSpPr>
          <p:nvPr>
            <p:ph type="subTitle" idx="1"/>
          </p:nvPr>
        </p:nvSpPr>
        <p:spPr>
          <a:xfrm>
            <a:off x="1371600" y="3429000"/>
            <a:ext cx="6400800" cy="3048000"/>
          </a:xfrm>
        </p:spPr>
        <p:txBody>
          <a:bodyPr/>
          <a:lstStyle/>
          <a:p>
            <a:r>
              <a:rPr lang="en-US" sz="2800" b="1" dirty="0" smtClean="0">
                <a:solidFill>
                  <a:schemeClr val="tx1"/>
                </a:solidFill>
                <a:latin typeface="Arial" pitchFamily="34" charset="0"/>
                <a:cs typeface="Arial" pitchFamily="34" charset="0"/>
              </a:rPr>
              <a:t>Memphis Police Department</a:t>
            </a:r>
          </a:p>
          <a:p>
            <a:r>
              <a:rPr lang="en-US" sz="2400" b="1" dirty="0" smtClean="0">
                <a:solidFill>
                  <a:schemeClr val="tx1"/>
                </a:solidFill>
                <a:latin typeface="Arial" pitchFamily="34" charset="0"/>
                <a:cs typeface="Arial" pitchFamily="34" charset="0"/>
              </a:rPr>
              <a:t>Crisis </a:t>
            </a:r>
            <a:r>
              <a:rPr lang="en-US" sz="2400" b="1" dirty="0" smtClean="0">
                <a:solidFill>
                  <a:schemeClr val="tx1"/>
                </a:solidFill>
                <a:latin typeface="Arial" pitchFamily="34" charset="0"/>
                <a:cs typeface="Arial" pitchFamily="34" charset="0"/>
              </a:rPr>
              <a:t>Intervention Team</a:t>
            </a:r>
            <a:endParaRPr lang="en-US" sz="2400" b="1" dirty="0" smtClean="0">
              <a:solidFill>
                <a:schemeClr val="tx1"/>
              </a:solidFill>
              <a:latin typeface="Arial" pitchFamily="34" charset="0"/>
              <a:cs typeface="Arial" pitchFamily="34" charset="0"/>
            </a:endParaRPr>
          </a:p>
          <a:p>
            <a:r>
              <a:rPr lang="en-US" sz="2000" b="1" dirty="0" smtClean="0">
                <a:solidFill>
                  <a:schemeClr val="tx1"/>
                </a:solidFill>
                <a:latin typeface="Arial" pitchFamily="34" charset="0"/>
                <a:cs typeface="Arial" pitchFamily="34" charset="0"/>
              </a:rPr>
              <a:t>October 23, 2013</a:t>
            </a:r>
            <a:endParaRPr lang="en-US" sz="2000" b="1" dirty="0" smtClean="0">
              <a:solidFill>
                <a:schemeClr val="tx2"/>
              </a:solidFill>
              <a:latin typeface="+mj-lt"/>
              <a:cs typeface="Arial" pitchFamily="34" charset="0"/>
            </a:endParaRPr>
          </a:p>
          <a:p>
            <a:endParaRPr lang="en-US" sz="2000" b="1" dirty="0" smtClean="0">
              <a:solidFill>
                <a:schemeClr val="tx2"/>
              </a:solidFill>
              <a:latin typeface="+mj-lt"/>
              <a:cs typeface="Arial" pitchFamily="34" charset="0"/>
            </a:endParaRPr>
          </a:p>
          <a:p>
            <a:endParaRPr lang="en-US" sz="2000" b="1" dirty="0" smtClean="0">
              <a:solidFill>
                <a:schemeClr val="tx2"/>
              </a:solidFill>
              <a:latin typeface="+mj-lt"/>
              <a:cs typeface="Arial" pitchFamily="34" charset="0"/>
            </a:endParaRPr>
          </a:p>
          <a:p>
            <a:r>
              <a:rPr lang="en-US" sz="1800" b="1" dirty="0" smtClean="0">
                <a:solidFill>
                  <a:schemeClr val="tx2"/>
                </a:solidFill>
                <a:latin typeface="+mj-lt"/>
                <a:cs typeface="Arial" pitchFamily="34" charset="0"/>
              </a:rPr>
              <a:t>Thomas M. </a:t>
            </a:r>
            <a:r>
              <a:rPr lang="en-US" sz="1800" b="1" dirty="0" err="1" smtClean="0">
                <a:solidFill>
                  <a:schemeClr val="tx2"/>
                </a:solidFill>
                <a:latin typeface="+mj-lt"/>
                <a:cs typeface="Arial" pitchFamily="34" charset="0"/>
              </a:rPr>
              <a:t>Kirchberg</a:t>
            </a:r>
            <a:r>
              <a:rPr lang="en-US" sz="1800" b="1" dirty="0" smtClean="0">
                <a:solidFill>
                  <a:schemeClr val="tx2"/>
                </a:solidFill>
                <a:latin typeface="+mj-lt"/>
                <a:cs typeface="Arial" pitchFamily="34" charset="0"/>
              </a:rPr>
              <a:t>, Ph.D., ABPP</a:t>
            </a:r>
          </a:p>
          <a:p>
            <a:r>
              <a:rPr lang="en-US" sz="1800" b="1" dirty="0" smtClean="0">
                <a:solidFill>
                  <a:schemeClr val="tx2"/>
                </a:solidFill>
                <a:latin typeface="+mj-lt"/>
                <a:cs typeface="Arial" pitchFamily="34" charset="0"/>
              </a:rPr>
              <a:t>Chief Psychologist</a:t>
            </a:r>
          </a:p>
          <a:p>
            <a:r>
              <a:rPr lang="en-US" sz="1800" b="1" dirty="0" smtClean="0">
                <a:solidFill>
                  <a:schemeClr val="tx2"/>
                </a:solidFill>
                <a:latin typeface="+mj-lt"/>
                <a:cs typeface="Arial" pitchFamily="34" charset="0"/>
              </a:rPr>
              <a:t>V A Medical  Center, Memphis</a:t>
            </a:r>
          </a:p>
          <a:p>
            <a:endParaRPr lang="en-US"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533400"/>
            <a:ext cx="7772400" cy="914400"/>
          </a:xfrm>
        </p:spPr>
        <p:txBody>
          <a:bodyPr/>
          <a:lstStyle/>
          <a:p>
            <a:pPr eaLnBrk="1" hangingPunct="1"/>
            <a:r>
              <a:rPr lang="en-US" sz="3800" b="1" dirty="0" smtClean="0"/>
              <a:t>Crisis</a:t>
            </a:r>
          </a:p>
        </p:txBody>
      </p:sp>
      <p:sp>
        <p:nvSpPr>
          <p:cNvPr id="9219" name="Rectangle 3"/>
          <p:cNvSpPr>
            <a:spLocks noGrp="1" noChangeArrowheads="1"/>
          </p:cNvSpPr>
          <p:nvPr>
            <p:ph type="body" idx="1"/>
          </p:nvPr>
        </p:nvSpPr>
        <p:spPr>
          <a:xfrm>
            <a:off x="381000" y="1524000"/>
            <a:ext cx="8382000" cy="5105400"/>
          </a:xfrm>
        </p:spPr>
        <p:txBody>
          <a:bodyPr>
            <a:normAutofit fontScale="92500" lnSpcReduction="20000"/>
          </a:bodyPr>
          <a:lstStyle/>
          <a:p>
            <a:pPr eaLnBrk="1" hangingPunct="1">
              <a:lnSpc>
                <a:spcPct val="90000"/>
              </a:lnSpc>
              <a:buClr>
                <a:srgbClr val="FFFF00"/>
              </a:buClr>
            </a:pPr>
            <a:r>
              <a:rPr lang="en-US" b="1" dirty="0" smtClean="0">
                <a:solidFill>
                  <a:schemeClr val="tx1"/>
                </a:solidFill>
                <a:latin typeface="Arial" charset="0"/>
              </a:rPr>
              <a:t>People are in crisis when they: </a:t>
            </a:r>
          </a:p>
          <a:p>
            <a:pPr eaLnBrk="1" hangingPunct="1">
              <a:lnSpc>
                <a:spcPct val="90000"/>
              </a:lnSpc>
              <a:buClr>
                <a:srgbClr val="FFFF00"/>
              </a:buClr>
              <a:buNone/>
            </a:pPr>
            <a:endParaRPr lang="en-US" sz="3000" b="1" dirty="0" smtClean="0">
              <a:solidFill>
                <a:schemeClr val="tx1"/>
              </a:solidFill>
              <a:latin typeface="Arial" charset="0"/>
            </a:endParaRPr>
          </a:p>
          <a:p>
            <a:pPr lvl="1" eaLnBrk="1" hangingPunct="1">
              <a:lnSpc>
                <a:spcPct val="90000"/>
              </a:lnSpc>
              <a:buClr>
                <a:srgbClr val="FFFF00"/>
              </a:buClr>
              <a:buFont typeface="Wingdings" pitchFamily="2" charset="2"/>
              <a:buChar char="ü"/>
            </a:pPr>
            <a:r>
              <a:rPr lang="en-US" sz="2600" b="1" dirty="0" smtClean="0">
                <a:solidFill>
                  <a:schemeClr val="tx1"/>
                </a:solidFill>
                <a:latin typeface="Arial" charset="0"/>
              </a:rPr>
              <a:t>perceive an event or situation as an intolerable difficulty that exceeds their resources and coping mechanisms.</a:t>
            </a:r>
          </a:p>
          <a:p>
            <a:pPr eaLnBrk="1" hangingPunct="1">
              <a:lnSpc>
                <a:spcPct val="90000"/>
              </a:lnSpc>
              <a:buClr>
                <a:srgbClr val="FFFF00"/>
              </a:buClr>
              <a:buFont typeface="Wingdings" pitchFamily="2" charset="2"/>
              <a:buChar char="ü"/>
            </a:pPr>
            <a:endParaRPr lang="en-US" sz="3000" b="1" dirty="0" smtClean="0">
              <a:solidFill>
                <a:schemeClr val="tx1"/>
              </a:solidFill>
              <a:latin typeface="Arial" charset="0"/>
            </a:endParaRPr>
          </a:p>
          <a:p>
            <a:pPr lvl="1" eaLnBrk="1" hangingPunct="1">
              <a:lnSpc>
                <a:spcPct val="90000"/>
              </a:lnSpc>
              <a:buClr>
                <a:srgbClr val="FFFF00"/>
              </a:buClr>
              <a:buFont typeface="Wingdings" pitchFamily="2" charset="2"/>
              <a:buChar char="ü"/>
            </a:pPr>
            <a:r>
              <a:rPr lang="en-US" sz="2600" b="1" dirty="0" smtClean="0">
                <a:solidFill>
                  <a:schemeClr val="tx1"/>
                </a:solidFill>
                <a:latin typeface="Arial" charset="0"/>
              </a:rPr>
              <a:t>face an obstacle to important life goals.</a:t>
            </a:r>
          </a:p>
          <a:p>
            <a:pPr eaLnBrk="1" hangingPunct="1">
              <a:lnSpc>
                <a:spcPct val="90000"/>
              </a:lnSpc>
              <a:buClr>
                <a:srgbClr val="FFFF00"/>
              </a:buClr>
            </a:pPr>
            <a:endParaRPr lang="en-US" sz="3000" b="1" dirty="0" smtClean="0">
              <a:solidFill>
                <a:schemeClr val="tx1"/>
              </a:solidFill>
              <a:latin typeface="Arial" charset="0"/>
            </a:endParaRPr>
          </a:p>
          <a:p>
            <a:pPr eaLnBrk="1" hangingPunct="1">
              <a:lnSpc>
                <a:spcPct val="90000"/>
              </a:lnSpc>
              <a:buClr>
                <a:srgbClr val="FFFF00"/>
              </a:buClr>
            </a:pPr>
            <a:r>
              <a:rPr lang="en-US" b="1" dirty="0" smtClean="0">
                <a:solidFill>
                  <a:schemeClr val="tx1"/>
                </a:solidFill>
                <a:latin typeface="Arial" charset="0"/>
              </a:rPr>
              <a:t>Crisis creates physiological arousal in the form of anxiety which disrupts a person’s capacity to think clearly—it hurts too much</a:t>
            </a:r>
            <a:endParaRPr lang="en-US" b="1" dirty="0" smtClean="0">
              <a:solidFill>
                <a:srgbClr val="FF0000"/>
              </a:solidFill>
              <a:latin typeface="Arial" charset="0"/>
            </a:endParaRPr>
          </a:p>
          <a:p>
            <a:pPr eaLnBrk="1" hangingPunct="1">
              <a:lnSpc>
                <a:spcPct val="90000"/>
              </a:lnSpc>
              <a:buClr>
                <a:srgbClr val="FFFF00"/>
              </a:buClr>
              <a:buFontTx/>
              <a:buNone/>
            </a:pPr>
            <a:r>
              <a:rPr lang="en-US" sz="3000" b="1" dirty="0" smtClean="0">
                <a:solidFill>
                  <a:schemeClr val="tx1"/>
                </a:solidFill>
                <a:latin typeface="Arial" charset="0"/>
              </a:rPr>
              <a:t>	</a:t>
            </a:r>
            <a:r>
              <a:rPr lang="en-US" sz="3000" b="1" dirty="0" smtClean="0">
                <a:latin typeface="Arial" charset="0"/>
              </a:rPr>
              <a:t>	</a:t>
            </a:r>
          </a:p>
          <a:p>
            <a:pPr algn="ctr" eaLnBrk="1" hangingPunct="1">
              <a:lnSpc>
                <a:spcPct val="90000"/>
              </a:lnSpc>
              <a:buClr>
                <a:srgbClr val="FFFF00"/>
              </a:buClr>
              <a:buFontTx/>
              <a:buNone/>
            </a:pPr>
            <a:endParaRPr lang="en-US" sz="1200" b="1" dirty="0" smtClean="0">
              <a:solidFill>
                <a:srgbClr val="FFFF00"/>
              </a:solidFill>
            </a:endParaRPr>
          </a:p>
          <a:p>
            <a:pPr algn="ctr" eaLnBrk="1" hangingPunct="1">
              <a:lnSpc>
                <a:spcPct val="90000"/>
              </a:lnSpc>
              <a:buClr>
                <a:srgbClr val="FFFF00"/>
              </a:buClr>
              <a:buFontTx/>
              <a:buNone/>
            </a:pPr>
            <a:endParaRPr lang="en-US" sz="1200" b="1" dirty="0" smtClean="0">
              <a:solidFill>
                <a:srgbClr val="FFFF00"/>
              </a:solidFill>
            </a:endParaRPr>
          </a:p>
          <a:p>
            <a:pPr algn="ctr" eaLnBrk="1" hangingPunct="1">
              <a:lnSpc>
                <a:spcPct val="90000"/>
              </a:lnSpc>
              <a:buClr>
                <a:srgbClr val="FFFF00"/>
              </a:buClr>
              <a:buFontTx/>
              <a:buNone/>
            </a:pPr>
            <a:r>
              <a:rPr lang="en-US" sz="1500" b="1" dirty="0" smtClean="0">
                <a:solidFill>
                  <a:srgbClr val="FFFF00"/>
                </a:solidFill>
              </a:rPr>
              <a:t>James, R.K. &amp; Gilliland, B.E. (2013). </a:t>
            </a:r>
            <a:r>
              <a:rPr lang="en-US" sz="1500" b="1" i="1" dirty="0" smtClean="0">
                <a:solidFill>
                  <a:srgbClr val="FFFF00"/>
                </a:solidFill>
              </a:rPr>
              <a:t>Crisis Intervention Strategies</a:t>
            </a:r>
            <a:r>
              <a:rPr lang="en-US" sz="1500" b="1" dirty="0" smtClean="0">
                <a:solidFill>
                  <a:srgbClr val="FFFF00"/>
                </a:solidFill>
              </a:rPr>
              <a:t> (7</a:t>
            </a:r>
            <a:r>
              <a:rPr lang="en-US" sz="1500" b="1" baseline="30000" dirty="0" smtClean="0">
                <a:solidFill>
                  <a:srgbClr val="FFFF00"/>
                </a:solidFill>
              </a:rPr>
              <a:t>th</a:t>
            </a:r>
            <a:r>
              <a:rPr lang="en-US" sz="1500" b="1" dirty="0" smtClean="0">
                <a:solidFill>
                  <a:srgbClr val="FFFF00"/>
                </a:solidFill>
              </a:rPr>
              <a:t> ed.) . Belmont, CA: Brooks/Cole </a:t>
            </a:r>
            <a:r>
              <a:rPr lang="en-US" sz="1200" b="1" dirty="0" smtClean="0"/>
              <a:t>	</a:t>
            </a:r>
            <a:r>
              <a:rPr lang="en-US" sz="1800" b="1" dirty="0" smtClean="0"/>
              <a:t>			</a:t>
            </a:r>
            <a:endParaRPr lang="en-US" sz="2000" b="1" i="1" dirty="0" smtClean="0">
              <a:solidFill>
                <a:srgbClr val="FFFF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 calcmode="lin" valueType="num">
                                      <p:cBhvr>
                                        <p:cTn id="7" dur="1000" fill="hold"/>
                                        <p:tgtEl>
                                          <p:spTgt spid="29697"/>
                                        </p:tgtEl>
                                        <p:attrNameLst>
                                          <p:attrName>ppt_w</p:attrName>
                                        </p:attrNameLst>
                                      </p:cBhvr>
                                      <p:tavLst>
                                        <p:tav tm="0">
                                          <p:val>
                                            <p:strVal val="#ppt_w*0.70"/>
                                          </p:val>
                                        </p:tav>
                                        <p:tav tm="100000">
                                          <p:val>
                                            <p:strVal val="#ppt_w"/>
                                          </p:val>
                                        </p:tav>
                                      </p:tavLst>
                                    </p:anim>
                                    <p:anim calcmode="lin" valueType="num">
                                      <p:cBhvr>
                                        <p:cTn id="8" dur="1000" fill="hold"/>
                                        <p:tgtEl>
                                          <p:spTgt spid="29697"/>
                                        </p:tgtEl>
                                        <p:attrNameLst>
                                          <p:attrName>ppt_h</p:attrName>
                                        </p:attrNameLst>
                                      </p:cBhvr>
                                      <p:tavLst>
                                        <p:tav tm="0">
                                          <p:val>
                                            <p:strVal val="#ppt_h"/>
                                          </p:val>
                                        </p:tav>
                                        <p:tav tm="100000">
                                          <p:val>
                                            <p:strVal val="#ppt_h"/>
                                          </p:val>
                                        </p:tav>
                                      </p:tavLst>
                                    </p:anim>
                                    <p:animEffect transition="in" filter="fade">
                                      <p:cBhvr>
                                        <p:cTn id="9" dur="1000"/>
                                        <p:tgtEl>
                                          <p:spTgt spid="2969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 calcmode="lin" valueType="num">
                                      <p:cBhvr>
                                        <p:cTn id="14"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20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Effect transition="in" filter="fade">
                                      <p:cBhvr>
                                        <p:cTn id="26" dur="2000"/>
                                        <p:tgtEl>
                                          <p:spTgt spid="92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p:cTn id="31" dur="1000" fill="hold"/>
                                        <p:tgtEl>
                                          <p:spTgt spid="9219">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9219">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921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219">
                                            <p:txEl>
                                              <p:pRg st="10" end="10"/>
                                            </p:txEl>
                                          </p:spTgt>
                                        </p:tgtEl>
                                        <p:attrNameLst>
                                          <p:attrName>style.visibility</p:attrName>
                                        </p:attrNameLst>
                                      </p:cBhvr>
                                      <p:to>
                                        <p:strVal val="visible"/>
                                      </p:to>
                                    </p:set>
                                    <p:animEffect transition="in" filter="fade">
                                      <p:cBhvr>
                                        <p:cTn id="38" dur="2000"/>
                                        <p:tgtEl>
                                          <p:spTgt spid="92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533400"/>
          </a:xfrm>
        </p:spPr>
        <p:txBody>
          <a:bodyPr/>
          <a:lstStyle/>
          <a:p>
            <a:endParaRPr lang="en-US" dirty="0"/>
          </a:p>
        </p:txBody>
      </p:sp>
      <p:pic>
        <p:nvPicPr>
          <p:cNvPr id="4" name="Content Placeholder 3" descr="photo.JPG"/>
          <p:cNvPicPr>
            <a:picLocks noGrp="1" noChangeAspect="1"/>
          </p:cNvPicPr>
          <p:nvPr>
            <p:ph idx="1"/>
          </p:nvPr>
        </p:nvPicPr>
        <p:blipFill>
          <a:blip r:embed="rId2" cstate="print"/>
          <a:srcRect r="-1149" b="14286"/>
          <a:stretch>
            <a:fillRect/>
          </a:stretch>
        </p:blipFill>
        <p:spPr>
          <a:xfrm rot="5400000">
            <a:off x="1333499" y="1333503"/>
            <a:ext cx="6629402" cy="44195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BigBenWestminister-OlyGame12.jpg"/>
          <p:cNvPicPr>
            <a:picLocks noGrp="1" noChangeAspect="1"/>
          </p:cNvPicPr>
          <p:nvPr>
            <p:ph idx="1"/>
          </p:nvPr>
        </p:nvPicPr>
        <p:blipFill>
          <a:blip r:embed="rId2" cstate="print"/>
          <a:srcRect/>
          <a:stretch>
            <a:fillRect/>
          </a:stretch>
        </p:blipFill>
        <p:spPr>
          <a:xfrm>
            <a:off x="533400" y="609600"/>
            <a:ext cx="8077200" cy="5715000"/>
          </a:xfrm>
        </p:spPr>
      </p:pic>
      <p:sp>
        <p:nvSpPr>
          <p:cNvPr id="3" name="TextBox 2"/>
          <p:cNvSpPr txBox="1"/>
          <p:nvPr/>
        </p:nvSpPr>
        <p:spPr>
          <a:xfrm>
            <a:off x="6172200" y="6400800"/>
            <a:ext cx="2362200" cy="338554"/>
          </a:xfrm>
          <a:prstGeom prst="rect">
            <a:avLst/>
          </a:prstGeom>
          <a:noFill/>
        </p:spPr>
        <p:txBody>
          <a:bodyPr wrap="square" rtlCol="0">
            <a:spAutoFit/>
          </a:bodyPr>
          <a:lstStyle/>
          <a:p>
            <a:r>
              <a:rPr lang="en-US" sz="1600" i="1" dirty="0" smtClean="0">
                <a:latin typeface="Arial Narrow" pitchFamily="34" charset="0"/>
              </a:rPr>
              <a:t>Photo Run </a:t>
            </a:r>
            <a:r>
              <a:rPr lang="en-US" sz="1600" dirty="0" smtClean="0">
                <a:latin typeface="Arial Narrow" pitchFamily="34" charset="0"/>
              </a:rPr>
              <a:t>with permission</a:t>
            </a:r>
            <a:endParaRPr lang="en-US" sz="1600" dirty="0">
              <a:latin typeface="Arial Narrow"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z="3800" b="1" dirty="0" smtClean="0"/>
              <a:t>Crisis</a:t>
            </a:r>
            <a:r>
              <a:rPr lang="en-US" sz="2400" b="1" dirty="0" smtClean="0"/>
              <a:t>…</a:t>
            </a:r>
            <a:r>
              <a:rPr lang="en-US" sz="2000" b="1" dirty="0" smtClean="0"/>
              <a:t>continued</a:t>
            </a:r>
            <a:r>
              <a:rPr lang="en-US" sz="2000" dirty="0" smtClean="0"/>
              <a:t> </a:t>
            </a:r>
          </a:p>
        </p:txBody>
      </p:sp>
      <p:sp>
        <p:nvSpPr>
          <p:cNvPr id="11267" name="Rectangle 3"/>
          <p:cNvSpPr>
            <a:spLocks noGrp="1" noChangeArrowheads="1"/>
          </p:cNvSpPr>
          <p:nvPr>
            <p:ph type="body" idx="1"/>
          </p:nvPr>
        </p:nvSpPr>
        <p:spPr>
          <a:xfrm>
            <a:off x="457200" y="1981200"/>
            <a:ext cx="8153400" cy="4114800"/>
          </a:xfrm>
        </p:spPr>
        <p:txBody>
          <a:bodyPr/>
          <a:lstStyle/>
          <a:p>
            <a:pPr eaLnBrk="1" hangingPunct="1">
              <a:buClr>
                <a:schemeClr val="tx1"/>
              </a:buClr>
            </a:pPr>
            <a:r>
              <a:rPr lang="en-US" sz="3000" b="1" dirty="0" smtClean="0">
                <a:solidFill>
                  <a:schemeClr val="tx1"/>
                </a:solidFill>
                <a:latin typeface="Arial" charset="0"/>
              </a:rPr>
              <a:t>My body struggles to maintain  physical homeostasis, equilibrium or balance—on a hot day, I need water and shade </a:t>
            </a:r>
          </a:p>
          <a:p>
            <a:pPr eaLnBrk="1" hangingPunct="1">
              <a:buFontTx/>
              <a:buNone/>
            </a:pPr>
            <a:r>
              <a:rPr lang="en-US" sz="3000" b="1" dirty="0" smtClean="0">
                <a:solidFill>
                  <a:schemeClr val="tx1"/>
                </a:solidFill>
                <a:latin typeface="Arial" charset="0"/>
              </a:rPr>
              <a:t>	</a:t>
            </a:r>
          </a:p>
          <a:p>
            <a:pPr eaLnBrk="1" hangingPunct="1">
              <a:buClr>
                <a:schemeClr val="tx1"/>
              </a:buClr>
            </a:pPr>
            <a:r>
              <a:rPr lang="en-US" sz="3000" b="1" dirty="0" smtClean="0">
                <a:solidFill>
                  <a:schemeClr val="tx1"/>
                </a:solidFill>
                <a:latin typeface="Arial" charset="0"/>
              </a:rPr>
              <a:t>My mind also struggles to maintain a similar balance—a steady state of psychological functioning</a:t>
            </a:r>
          </a:p>
          <a:p>
            <a:pPr eaLnBrk="1" hangingPunct="1">
              <a:buClr>
                <a:schemeClr val="tx1"/>
              </a:buClr>
            </a:pPr>
            <a:endParaRPr lang="en-US" sz="1200" b="1" dirty="0" smtClean="0">
              <a:solidFill>
                <a:schemeClr val="tx1"/>
              </a:solidFill>
              <a:latin typeface="Arial" charset="0"/>
            </a:endParaRPr>
          </a:p>
          <a:p>
            <a:pPr marL="342900" lvl="2" indent="-342900" eaLnBrk="1" hangingPunct="1">
              <a:buClr>
                <a:schemeClr val="tx1"/>
              </a:buClr>
              <a:buNone/>
            </a:pPr>
            <a:endParaRPr lang="en-US" sz="1200" b="1" dirty="0" smtClean="0">
              <a:solidFill>
                <a:srgbClr val="FFFF00"/>
              </a:solidFill>
            </a:endParaRPr>
          </a:p>
          <a:p>
            <a:pPr marL="342900" lvl="2" indent="-342900" algn="ctr" eaLnBrk="1" hangingPunct="1">
              <a:buClr>
                <a:schemeClr val="tx1"/>
              </a:buClr>
              <a:buNone/>
            </a:pPr>
            <a:r>
              <a:rPr lang="en-US" sz="1200" b="1" dirty="0" smtClean="0">
                <a:solidFill>
                  <a:srgbClr val="FFFF00"/>
                </a:solidFill>
              </a:rPr>
              <a:t>	James, R.K. &amp; Gilliland, B.E. (2001). </a:t>
            </a:r>
            <a:r>
              <a:rPr lang="en-US" sz="1200" b="1" i="1" dirty="0" smtClean="0">
                <a:solidFill>
                  <a:srgbClr val="FFFF00"/>
                </a:solidFill>
              </a:rPr>
              <a:t>Crisis intervention  strategies</a:t>
            </a:r>
            <a:r>
              <a:rPr lang="en-US" sz="1200" b="1" dirty="0" smtClean="0">
                <a:solidFill>
                  <a:srgbClr val="FFFF00"/>
                </a:solidFill>
              </a:rPr>
              <a:t> (4</a:t>
            </a:r>
            <a:r>
              <a:rPr lang="en-US" sz="1200" b="1" baseline="30000" dirty="0" smtClean="0">
                <a:solidFill>
                  <a:srgbClr val="FFFF00"/>
                </a:solidFill>
              </a:rPr>
              <a:t>th</a:t>
            </a:r>
            <a:r>
              <a:rPr lang="en-US" sz="1200" b="1" dirty="0" smtClean="0">
                <a:solidFill>
                  <a:srgbClr val="FFFF00"/>
                </a:solidFill>
              </a:rPr>
              <a:t> ed.) . Belmont, CA: Brooks/Cole</a:t>
            </a:r>
          </a:p>
          <a:p>
            <a:pPr eaLnBrk="1" hangingPunct="1">
              <a:buClr>
                <a:schemeClr val="tx1"/>
              </a:buClr>
              <a:buNone/>
            </a:pPr>
            <a:endParaRPr lang="en-US" sz="1200" b="1" dirty="0" smtClean="0">
              <a:solidFill>
                <a:schemeClr val="tx1"/>
              </a:solidFill>
              <a:latin typeface="Arial" charset="0"/>
            </a:endParaRPr>
          </a:p>
          <a:p>
            <a:pPr eaLnBrk="1" hangingPunct="1">
              <a:buClr>
                <a:schemeClr val="tx1"/>
              </a:buClr>
              <a:buNone/>
            </a:pPr>
            <a:endParaRPr lang="en-US" sz="1200" b="1" dirty="0" smtClean="0">
              <a:solidFill>
                <a:schemeClr val="tx1"/>
              </a:solidFill>
              <a:latin typeface="Arial" charset="0"/>
            </a:endParaRPr>
          </a:p>
          <a:p>
            <a:pPr eaLnBrk="1" hangingPunct="1">
              <a:buClr>
                <a:schemeClr val="tx1"/>
              </a:buClr>
              <a:buNone/>
            </a:pPr>
            <a:endParaRPr lang="en-US" sz="1200" b="1" dirty="0" smtClean="0">
              <a:solidFill>
                <a:schemeClr val="tx1"/>
              </a:solidFill>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20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animEffect transition="in" filter="fade">
                                      <p:cBhvr>
                                        <p:cTn id="17" dur="2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981200"/>
            <a:ext cx="8534400" cy="4724400"/>
          </a:xfrm>
        </p:spPr>
        <p:txBody>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pPr lvl="2"/>
            <a:endParaRPr lang="en-US" sz="400" dirty="0" smtClean="0"/>
          </a:p>
          <a:p>
            <a:endParaRPr lang="en-US" sz="1200" dirty="0"/>
          </a:p>
        </p:txBody>
      </p:sp>
      <p:pic>
        <p:nvPicPr>
          <p:cNvPr id="3074" name="Picture 2" descr="C:\Users\vhamemkircht\AppData\Local\Microsoft\Windows\Temporary Internet Files\Content.Outlook\QSHX6PO1\AP983054506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199" y="304800"/>
            <a:ext cx="3886201" cy="617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0" y="6248400"/>
            <a:ext cx="1981200" cy="276999"/>
          </a:xfrm>
          <a:prstGeom prst="rect">
            <a:avLst/>
          </a:prstGeom>
          <a:noFill/>
        </p:spPr>
        <p:txBody>
          <a:bodyPr wrap="square" rtlCol="0">
            <a:spAutoFit/>
          </a:bodyPr>
          <a:lstStyle/>
          <a:p>
            <a:r>
              <a:rPr lang="en-US" sz="1200" b="1" dirty="0" smtClean="0">
                <a:solidFill>
                  <a:schemeClr val="tx2"/>
                </a:solidFill>
                <a:latin typeface="Arial Narrow" pitchFamily="34" charset="0"/>
                <a:cs typeface="Arial" pitchFamily="34" charset="0"/>
              </a:rPr>
              <a:t>Licensed for use by AP </a:t>
            </a:r>
            <a:endParaRPr lang="en-US" sz="1200" b="1" dirty="0">
              <a:solidFill>
                <a:schemeClr val="tx2"/>
              </a:solidFill>
              <a:latin typeface="Arial Narrow" pitchFamily="34" charset="0"/>
              <a:cs typeface="Arial" pitchFamily="34" charset="0"/>
            </a:endParaRPr>
          </a:p>
        </p:txBody>
      </p:sp>
    </p:spTree>
    <p:extLst>
      <p:ext uri="{BB962C8B-B14F-4D97-AF65-F5344CB8AC3E}">
        <p14:creationId xmlns:p14="http://schemas.microsoft.com/office/powerpoint/2010/main" val="100685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609600"/>
            <a:ext cx="7772400" cy="990600"/>
          </a:xfrm>
        </p:spPr>
        <p:txBody>
          <a:bodyPr/>
          <a:lstStyle/>
          <a:p>
            <a:pPr eaLnBrk="1" hangingPunct="1"/>
            <a:r>
              <a:rPr lang="en-US" sz="3800" b="1" dirty="0" smtClean="0"/>
              <a:t>Crisis Intervention</a:t>
            </a:r>
            <a:endParaRPr lang="en-US" sz="2000" b="1" dirty="0" smtClean="0"/>
          </a:p>
        </p:txBody>
      </p:sp>
      <p:sp>
        <p:nvSpPr>
          <p:cNvPr id="14339" name="Rectangle 3"/>
          <p:cNvSpPr>
            <a:spLocks noGrp="1" noChangeArrowheads="1"/>
          </p:cNvSpPr>
          <p:nvPr>
            <p:ph type="body" idx="1"/>
          </p:nvPr>
        </p:nvSpPr>
        <p:spPr>
          <a:xfrm>
            <a:off x="685800" y="1752600"/>
            <a:ext cx="7772400" cy="4800600"/>
          </a:xfrm>
        </p:spPr>
        <p:txBody>
          <a:bodyPr/>
          <a:lstStyle/>
          <a:p>
            <a:pPr eaLnBrk="1" hangingPunct="1">
              <a:lnSpc>
                <a:spcPct val="90000"/>
              </a:lnSpc>
              <a:buClr>
                <a:schemeClr val="tx2"/>
              </a:buClr>
              <a:buFont typeface="Arial" pitchFamily="34" charset="0"/>
              <a:buChar char="•"/>
            </a:pPr>
            <a:r>
              <a:rPr lang="en-US" sz="3000" b="1" dirty="0" smtClean="0">
                <a:solidFill>
                  <a:schemeClr val="tx1"/>
                </a:solidFill>
                <a:latin typeface="Arial" charset="0"/>
              </a:rPr>
              <a:t>The focus of crisis intervention is </a:t>
            </a:r>
            <a:r>
              <a:rPr lang="en-US" sz="3000" b="1" u="sng" dirty="0" smtClean="0">
                <a:solidFill>
                  <a:schemeClr val="tx1"/>
                </a:solidFill>
                <a:latin typeface="Arial" charset="0"/>
              </a:rPr>
              <a:t>not</a:t>
            </a:r>
            <a:r>
              <a:rPr lang="en-US" sz="3000" b="1" dirty="0" smtClean="0">
                <a:solidFill>
                  <a:schemeClr val="tx1"/>
                </a:solidFill>
                <a:latin typeface="Arial" charset="0"/>
              </a:rPr>
              <a:t> on past crises and </a:t>
            </a:r>
            <a:r>
              <a:rPr lang="en-US" sz="3000" b="1" u="sng" dirty="0" smtClean="0">
                <a:solidFill>
                  <a:schemeClr val="tx1"/>
                </a:solidFill>
                <a:latin typeface="Arial" charset="0"/>
              </a:rPr>
              <a:t>not</a:t>
            </a:r>
            <a:r>
              <a:rPr lang="en-US" sz="3000" b="1" dirty="0" smtClean="0">
                <a:solidFill>
                  <a:schemeClr val="tx1"/>
                </a:solidFill>
                <a:latin typeface="Arial" charset="0"/>
              </a:rPr>
              <a:t> on chronic factors contributing to crisis.</a:t>
            </a:r>
          </a:p>
          <a:p>
            <a:pPr eaLnBrk="1" hangingPunct="1">
              <a:lnSpc>
                <a:spcPct val="90000"/>
              </a:lnSpc>
              <a:buClr>
                <a:schemeClr val="tx2"/>
              </a:buClr>
              <a:buFontTx/>
              <a:buNone/>
            </a:pPr>
            <a:endParaRPr lang="en-US" sz="3000" b="1" dirty="0" smtClean="0">
              <a:solidFill>
                <a:schemeClr val="tx1"/>
              </a:solidFill>
              <a:latin typeface="Arial" charset="0"/>
            </a:endParaRPr>
          </a:p>
          <a:p>
            <a:pPr eaLnBrk="1" hangingPunct="1">
              <a:lnSpc>
                <a:spcPct val="90000"/>
              </a:lnSpc>
              <a:buClr>
                <a:schemeClr val="tx2"/>
              </a:buClr>
            </a:pPr>
            <a:r>
              <a:rPr lang="en-US" sz="3000" b="1" dirty="0" smtClean="0">
                <a:solidFill>
                  <a:schemeClr val="tx1"/>
                </a:solidFill>
                <a:latin typeface="Arial" charset="0"/>
              </a:rPr>
              <a:t>The focus of crisis intervention </a:t>
            </a:r>
            <a:r>
              <a:rPr lang="en-US" sz="3000" b="1" u="sng" dirty="0" smtClean="0">
                <a:solidFill>
                  <a:schemeClr val="tx1"/>
                </a:solidFill>
                <a:latin typeface="Arial" charset="0"/>
              </a:rPr>
              <a:t>is</a:t>
            </a:r>
            <a:r>
              <a:rPr lang="en-US" sz="3000" b="1" dirty="0" smtClean="0">
                <a:solidFill>
                  <a:schemeClr val="tx1"/>
                </a:solidFill>
                <a:latin typeface="Arial" charset="0"/>
              </a:rPr>
              <a:t> on what is happening </a:t>
            </a:r>
            <a:r>
              <a:rPr lang="en-US" sz="3000" b="1" i="1" u="sng" dirty="0" smtClean="0">
                <a:solidFill>
                  <a:schemeClr val="tx1"/>
                </a:solidFill>
                <a:latin typeface="Arial" charset="0"/>
              </a:rPr>
              <a:t>here and now</a:t>
            </a:r>
            <a:r>
              <a:rPr lang="en-US" sz="3000" b="1" i="1" dirty="0" smtClean="0">
                <a:solidFill>
                  <a:schemeClr val="tx1"/>
                </a:solidFill>
                <a:latin typeface="Arial" charset="0"/>
              </a:rPr>
              <a:t>.</a:t>
            </a:r>
          </a:p>
          <a:p>
            <a:pPr eaLnBrk="1" hangingPunct="1">
              <a:lnSpc>
                <a:spcPct val="90000"/>
              </a:lnSpc>
              <a:buClr>
                <a:schemeClr val="tx2"/>
              </a:buClr>
            </a:pPr>
            <a:endParaRPr lang="en-US" sz="3000" b="1" i="1" dirty="0" smtClean="0">
              <a:solidFill>
                <a:schemeClr val="tx1"/>
              </a:solidFill>
              <a:latin typeface="Arial" charset="0"/>
            </a:endParaRPr>
          </a:p>
          <a:p>
            <a:pPr eaLnBrk="1" hangingPunct="1">
              <a:lnSpc>
                <a:spcPct val="90000"/>
              </a:lnSpc>
              <a:buClr>
                <a:schemeClr val="tx2"/>
              </a:buClr>
            </a:pPr>
            <a:r>
              <a:rPr lang="en-US" sz="3000" b="1" dirty="0" smtClean="0">
                <a:solidFill>
                  <a:schemeClr val="tx1"/>
                </a:solidFill>
                <a:latin typeface="Arial" charset="0"/>
              </a:rPr>
              <a:t>Crisis intervention involves intense, immediate, and short-term effort.</a:t>
            </a:r>
          </a:p>
          <a:p>
            <a:pPr eaLnBrk="1" hangingPunct="1">
              <a:lnSpc>
                <a:spcPct val="90000"/>
              </a:lnSpc>
              <a:buFontTx/>
              <a:buNone/>
            </a:pPr>
            <a:r>
              <a:rPr lang="en-US" sz="2400" b="1" dirty="0" smtClean="0">
                <a:solidFill>
                  <a:srgbClr val="FFFF66"/>
                </a:solidFill>
                <a:latin typeface="Arial" charset="0"/>
              </a:rPr>
              <a:t>	</a:t>
            </a:r>
          </a:p>
          <a:p>
            <a:pPr algn="ctr" eaLnBrk="1" hangingPunct="1">
              <a:lnSpc>
                <a:spcPct val="90000"/>
              </a:lnSpc>
              <a:buFontTx/>
              <a:buNone/>
            </a:pPr>
            <a:r>
              <a:rPr lang="en-US" sz="1200" b="1" dirty="0" smtClean="0">
                <a:solidFill>
                  <a:srgbClr val="FFFF00"/>
                </a:solidFill>
              </a:rPr>
              <a:t> James, R.K. &amp; Gilliland, B.E. (2013). </a:t>
            </a:r>
            <a:r>
              <a:rPr lang="en-US" sz="1200" b="1" i="1" dirty="0" smtClean="0">
                <a:solidFill>
                  <a:srgbClr val="FFFF00"/>
                </a:solidFill>
              </a:rPr>
              <a:t>Crisis Intervention Strategies</a:t>
            </a:r>
            <a:r>
              <a:rPr lang="en-US" sz="1200" b="1" dirty="0" smtClean="0">
                <a:solidFill>
                  <a:srgbClr val="FFFF00"/>
                </a:solidFill>
              </a:rPr>
              <a:t> (7</a:t>
            </a:r>
            <a:r>
              <a:rPr lang="en-US" sz="1200" b="1" baseline="30000" dirty="0" smtClean="0">
                <a:solidFill>
                  <a:srgbClr val="FFFF00"/>
                </a:solidFill>
              </a:rPr>
              <a:t>th</a:t>
            </a:r>
            <a:r>
              <a:rPr lang="en-US" sz="1200" b="1" dirty="0" smtClean="0">
                <a:solidFill>
                  <a:srgbClr val="FFFF00"/>
                </a:solidFill>
              </a:rPr>
              <a:t> ed.) . Belmont, CA: Brooks/Cole </a:t>
            </a:r>
            <a:endParaRPr lang="en-US" sz="1200" b="1" dirty="0" smtClean="0">
              <a:solidFill>
                <a:srgbClr val="FFFF66"/>
              </a:solidFill>
              <a:latin typeface="Arial" charset="0"/>
            </a:endParaRPr>
          </a:p>
          <a:p>
            <a:pPr eaLnBrk="1" hangingPunct="1">
              <a:lnSpc>
                <a:spcPct val="90000"/>
              </a:lnSpc>
              <a:buFontTx/>
              <a:buNone/>
            </a:pPr>
            <a:r>
              <a:rPr lang="en-US" sz="2400" b="1" dirty="0" smtClean="0">
                <a:solidFill>
                  <a:srgbClr val="FFFF66"/>
                </a:solidFill>
                <a:latin typeface="Arial" charset="0"/>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anim calcmode="lin" valueType="num">
                                      <p:cBhvr additive="base">
                                        <p:cTn id="25"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t> </a:t>
            </a:r>
          </a:p>
        </p:txBody>
      </p:sp>
      <p:sp>
        <p:nvSpPr>
          <p:cNvPr id="35842" name="Content Placeholder 2"/>
          <p:cNvSpPr>
            <a:spLocks noGrp="1"/>
          </p:cNvSpPr>
          <p:nvPr>
            <p:ph idx="1"/>
          </p:nvPr>
        </p:nvSpPr>
        <p:spPr/>
        <p:txBody>
          <a:bodyPr/>
          <a:lstStyle/>
          <a:p>
            <a:endParaRPr lang="en-US" smtClean="0"/>
          </a:p>
        </p:txBody>
      </p:sp>
      <p:pic>
        <p:nvPicPr>
          <p:cNvPr id="12292" name="Picture 2" descr="http://running.competitor.com/files/2012/08/Gelana_Tiki-OlyGame12-280x421.jpg">
            <a:hlinkClick r:id="rId2"/>
          </p:cNvPr>
          <p:cNvPicPr>
            <a:picLocks noChangeAspect="1" noChangeArrowheads="1"/>
          </p:cNvPicPr>
          <p:nvPr/>
        </p:nvPicPr>
        <p:blipFill>
          <a:blip r:embed="rId3" cstate="print"/>
          <a:srcRect/>
          <a:stretch>
            <a:fillRect/>
          </a:stretch>
        </p:blipFill>
        <p:spPr bwMode="auto">
          <a:xfrm>
            <a:off x="2286000" y="533400"/>
            <a:ext cx="4343400" cy="5562600"/>
          </a:xfrm>
          <a:prstGeom prst="rect">
            <a:avLst/>
          </a:prstGeom>
          <a:noFill/>
          <a:ln w="9525">
            <a:noFill/>
            <a:miter lim="800000"/>
            <a:headEnd/>
            <a:tailEnd/>
          </a:ln>
        </p:spPr>
      </p:pic>
      <p:sp>
        <p:nvSpPr>
          <p:cNvPr id="6" name="TextBox 5"/>
          <p:cNvSpPr txBox="1"/>
          <p:nvPr/>
        </p:nvSpPr>
        <p:spPr>
          <a:xfrm>
            <a:off x="6400800" y="6324600"/>
            <a:ext cx="2590800" cy="338554"/>
          </a:xfrm>
          <a:prstGeom prst="rect">
            <a:avLst/>
          </a:prstGeom>
          <a:noFill/>
        </p:spPr>
        <p:txBody>
          <a:bodyPr wrap="square" rtlCol="0">
            <a:spAutoFit/>
          </a:bodyPr>
          <a:lstStyle/>
          <a:p>
            <a:r>
              <a:rPr lang="en-US" sz="1600" i="1" dirty="0" smtClean="0">
                <a:latin typeface="Arial Narrow" pitchFamily="34" charset="0"/>
              </a:rPr>
              <a:t>Photo Run </a:t>
            </a:r>
            <a:r>
              <a:rPr lang="en-US" sz="1600" dirty="0" smtClean="0">
                <a:latin typeface="Arial Narrow" pitchFamily="34" charset="0"/>
              </a:rPr>
              <a:t>with permission</a:t>
            </a:r>
            <a:endParaRPr lang="en-US" sz="1600" dirty="0">
              <a:latin typeface="Arial Narrow"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609600"/>
            <a:ext cx="7772400" cy="533400"/>
          </a:xfrm>
        </p:spPr>
        <p:txBody>
          <a:bodyPr/>
          <a:lstStyle/>
          <a:p>
            <a:pPr eaLnBrk="1" hangingPunct="1"/>
            <a:r>
              <a:rPr lang="en-US" sz="3800" b="1" dirty="0" smtClean="0"/>
              <a:t>Crisis Intervention</a:t>
            </a:r>
            <a:r>
              <a:rPr lang="en-US" sz="2000" b="1" dirty="0" smtClean="0"/>
              <a:t>…continued</a:t>
            </a:r>
          </a:p>
        </p:txBody>
      </p:sp>
      <p:sp>
        <p:nvSpPr>
          <p:cNvPr id="13315" name="Rectangle 3"/>
          <p:cNvSpPr>
            <a:spLocks noGrp="1" noChangeArrowheads="1"/>
          </p:cNvSpPr>
          <p:nvPr>
            <p:ph type="body" idx="1"/>
          </p:nvPr>
        </p:nvSpPr>
        <p:spPr>
          <a:xfrm>
            <a:off x="228600" y="1447800"/>
            <a:ext cx="8686800" cy="5181600"/>
          </a:xfrm>
        </p:spPr>
        <p:txBody>
          <a:bodyPr>
            <a:normAutofit fontScale="85000" lnSpcReduction="20000"/>
          </a:bodyPr>
          <a:lstStyle/>
          <a:p>
            <a:pPr eaLnBrk="1" hangingPunct="1">
              <a:buClr>
                <a:srgbClr val="FFFF00"/>
              </a:buClr>
            </a:pPr>
            <a:r>
              <a:rPr lang="en-US" sz="3000" b="1" dirty="0" smtClean="0">
                <a:solidFill>
                  <a:schemeClr val="tx1"/>
                </a:solidFill>
                <a:latin typeface="Arial" charset="0"/>
              </a:rPr>
              <a:t>Crisis intervention is psychological “first aid”.</a:t>
            </a:r>
          </a:p>
          <a:p>
            <a:pPr eaLnBrk="1" hangingPunct="1">
              <a:buClr>
                <a:srgbClr val="FFFF00"/>
              </a:buClr>
            </a:pPr>
            <a:endParaRPr lang="en-US" sz="2200" b="1" dirty="0" smtClean="0">
              <a:solidFill>
                <a:schemeClr val="tx1"/>
              </a:solidFill>
              <a:latin typeface="Arial" charset="0"/>
            </a:endParaRPr>
          </a:p>
          <a:p>
            <a:pPr lvl="2" eaLnBrk="1" hangingPunct="1">
              <a:buClr>
                <a:srgbClr val="FFFF00"/>
              </a:buClr>
              <a:buFont typeface="Wingdings" pitchFamily="2" charset="2"/>
              <a:buChar char="ü"/>
            </a:pPr>
            <a:r>
              <a:rPr lang="en-US" b="1" dirty="0" smtClean="0">
                <a:solidFill>
                  <a:schemeClr val="tx1"/>
                </a:solidFill>
                <a:latin typeface="Arial" charset="0"/>
              </a:rPr>
              <a:t>Crisis intervention is </a:t>
            </a:r>
            <a:r>
              <a:rPr lang="en-US" b="1" u="sng" dirty="0" smtClean="0">
                <a:solidFill>
                  <a:schemeClr val="tx1"/>
                </a:solidFill>
                <a:latin typeface="Arial" charset="0"/>
              </a:rPr>
              <a:t>not</a:t>
            </a:r>
            <a:r>
              <a:rPr lang="en-US" b="1" dirty="0" smtClean="0">
                <a:solidFill>
                  <a:schemeClr val="tx1"/>
                </a:solidFill>
                <a:latin typeface="Arial" charset="0"/>
              </a:rPr>
              <a:t> psychotherapy.</a:t>
            </a:r>
          </a:p>
          <a:p>
            <a:pPr lvl="2" eaLnBrk="1" hangingPunct="1">
              <a:buClr>
                <a:srgbClr val="FFFF00"/>
              </a:buClr>
              <a:buNone/>
            </a:pPr>
            <a:endParaRPr lang="en-US" sz="2000" b="1" dirty="0" smtClean="0">
              <a:latin typeface="Arial" charset="0"/>
            </a:endParaRPr>
          </a:p>
          <a:p>
            <a:pPr eaLnBrk="1" hangingPunct="1">
              <a:buClr>
                <a:srgbClr val="FFFF00"/>
              </a:buClr>
            </a:pPr>
            <a:r>
              <a:rPr lang="en-US" sz="3000" b="1" dirty="0" smtClean="0">
                <a:solidFill>
                  <a:schemeClr val="tx1"/>
                </a:solidFill>
                <a:latin typeface="Arial" charset="0"/>
              </a:rPr>
              <a:t>The </a:t>
            </a:r>
            <a:r>
              <a:rPr lang="en-US" sz="3000" b="1" dirty="0" smtClean="0">
                <a:solidFill>
                  <a:schemeClr val="tx2"/>
                </a:solidFill>
                <a:latin typeface="Arial" charset="0"/>
              </a:rPr>
              <a:t>C</a:t>
            </a:r>
            <a:r>
              <a:rPr lang="en-US" sz="3000" b="1" dirty="0" smtClean="0">
                <a:solidFill>
                  <a:schemeClr val="tx1"/>
                </a:solidFill>
                <a:latin typeface="Arial" charset="0"/>
              </a:rPr>
              <a:t>risis </a:t>
            </a:r>
            <a:r>
              <a:rPr lang="en-US" sz="3000" b="1" dirty="0" smtClean="0">
                <a:solidFill>
                  <a:schemeClr val="tx2"/>
                </a:solidFill>
                <a:latin typeface="Arial" charset="0"/>
              </a:rPr>
              <a:t>I</a:t>
            </a:r>
            <a:r>
              <a:rPr lang="en-US" sz="3000" b="1" dirty="0" smtClean="0">
                <a:solidFill>
                  <a:schemeClr val="tx1"/>
                </a:solidFill>
                <a:latin typeface="Arial" charset="0"/>
              </a:rPr>
              <a:t>ntervention </a:t>
            </a:r>
            <a:r>
              <a:rPr lang="en-US" sz="3000" b="1" dirty="0" smtClean="0">
                <a:solidFill>
                  <a:schemeClr val="tx2"/>
                </a:solidFill>
                <a:latin typeface="Arial" charset="0"/>
              </a:rPr>
              <a:t>T</a:t>
            </a:r>
            <a:r>
              <a:rPr lang="en-US" sz="3000" b="1" dirty="0" smtClean="0">
                <a:solidFill>
                  <a:schemeClr val="tx1"/>
                </a:solidFill>
                <a:latin typeface="Arial" charset="0"/>
              </a:rPr>
              <a:t>eam Officer assists people in crisis to begin returning to baseline functioning </a:t>
            </a:r>
            <a:r>
              <a:rPr lang="en-US" sz="3000" b="1" u="sng" dirty="0" smtClean="0">
                <a:solidFill>
                  <a:schemeClr val="tx1"/>
                </a:solidFill>
                <a:latin typeface="Arial" charset="0"/>
              </a:rPr>
              <a:t>without acting out</a:t>
            </a:r>
            <a:r>
              <a:rPr lang="en-US" sz="3000" b="1" dirty="0" smtClean="0">
                <a:solidFill>
                  <a:schemeClr val="tx1"/>
                </a:solidFill>
                <a:latin typeface="Arial" charset="0"/>
              </a:rPr>
              <a:t>.</a:t>
            </a:r>
          </a:p>
          <a:p>
            <a:pPr eaLnBrk="1" hangingPunct="1">
              <a:buClr>
                <a:srgbClr val="FFFF00"/>
              </a:buClr>
              <a:buNone/>
            </a:pPr>
            <a:endParaRPr lang="en-US" sz="2200" b="1" dirty="0" smtClean="0">
              <a:solidFill>
                <a:schemeClr val="tx1"/>
              </a:solidFill>
              <a:latin typeface="Arial" charset="0"/>
            </a:endParaRPr>
          </a:p>
          <a:p>
            <a:pPr lvl="2" eaLnBrk="1" hangingPunct="1">
              <a:buClr>
                <a:srgbClr val="FFFF00"/>
              </a:buClr>
              <a:buFont typeface="Wingdings" pitchFamily="2" charset="2"/>
              <a:buChar char="ü"/>
            </a:pPr>
            <a:r>
              <a:rPr lang="en-US" b="1" dirty="0" smtClean="0">
                <a:solidFill>
                  <a:schemeClr val="tx1"/>
                </a:solidFill>
                <a:latin typeface="Arial" charset="0"/>
              </a:rPr>
              <a:t>Crisis intervention is </a:t>
            </a:r>
            <a:r>
              <a:rPr lang="en-US" b="1" u="sng" dirty="0" smtClean="0">
                <a:solidFill>
                  <a:schemeClr val="tx1"/>
                </a:solidFill>
                <a:latin typeface="Arial" charset="0"/>
              </a:rPr>
              <a:t>not</a:t>
            </a:r>
            <a:r>
              <a:rPr lang="en-US" b="1" dirty="0" smtClean="0">
                <a:solidFill>
                  <a:schemeClr val="tx1"/>
                </a:solidFill>
                <a:latin typeface="Arial" charset="0"/>
              </a:rPr>
              <a:t> solving the person’ s problems.</a:t>
            </a:r>
          </a:p>
          <a:p>
            <a:pPr lvl="2" eaLnBrk="1" hangingPunct="1">
              <a:buClr>
                <a:srgbClr val="FFFF00"/>
              </a:buClr>
              <a:buNone/>
            </a:pPr>
            <a:endParaRPr lang="en-US" sz="2000" b="1" dirty="0" smtClean="0">
              <a:solidFill>
                <a:schemeClr val="tx1"/>
              </a:solidFill>
              <a:latin typeface="Arial" charset="0"/>
            </a:endParaRPr>
          </a:p>
          <a:p>
            <a:pPr lvl="2" eaLnBrk="1" hangingPunct="1">
              <a:buClr>
                <a:srgbClr val="FFFF00"/>
              </a:buClr>
              <a:buFont typeface="Wingdings" pitchFamily="2" charset="2"/>
              <a:buChar char="ü"/>
            </a:pPr>
            <a:r>
              <a:rPr lang="en-US" b="1" dirty="0" smtClean="0">
                <a:solidFill>
                  <a:schemeClr val="tx1"/>
                </a:solidFill>
                <a:latin typeface="Arial" charset="0"/>
              </a:rPr>
              <a:t>Human beings have the will to solve their own problems.</a:t>
            </a:r>
          </a:p>
          <a:p>
            <a:pPr lvl="2" eaLnBrk="1" hangingPunct="1">
              <a:buClr>
                <a:srgbClr val="FFFF00"/>
              </a:buClr>
              <a:buNone/>
            </a:pPr>
            <a:endParaRPr lang="en-US" sz="2000" b="1" dirty="0" smtClean="0">
              <a:solidFill>
                <a:schemeClr val="tx1"/>
              </a:solidFill>
              <a:latin typeface="Arial" charset="0"/>
            </a:endParaRPr>
          </a:p>
          <a:p>
            <a:pPr lvl="2" eaLnBrk="1" hangingPunct="1">
              <a:buClr>
                <a:srgbClr val="FFFF00"/>
              </a:buClr>
              <a:buNone/>
            </a:pPr>
            <a:endParaRPr lang="en-US" sz="1200" b="1" dirty="0" smtClean="0">
              <a:solidFill>
                <a:srgbClr val="FFFF00"/>
              </a:solidFill>
              <a:latin typeface="+mj-lt"/>
            </a:endParaRPr>
          </a:p>
          <a:p>
            <a:pPr lvl="2" eaLnBrk="1" hangingPunct="1">
              <a:buClr>
                <a:srgbClr val="FFFF00"/>
              </a:buClr>
              <a:buNone/>
            </a:pPr>
            <a:endParaRPr lang="en-US" sz="1200" b="1" dirty="0" smtClean="0">
              <a:solidFill>
                <a:srgbClr val="FFFF00"/>
              </a:solidFill>
              <a:latin typeface="+mj-lt"/>
            </a:endParaRPr>
          </a:p>
          <a:p>
            <a:pPr lvl="2" algn="just" eaLnBrk="1" hangingPunct="1">
              <a:buClr>
                <a:srgbClr val="FFFF00"/>
              </a:buClr>
              <a:buNone/>
            </a:pPr>
            <a:endParaRPr lang="en-US" sz="1500" b="1" dirty="0" smtClean="0">
              <a:solidFill>
                <a:srgbClr val="FFFF00"/>
              </a:solidFill>
              <a:latin typeface="+mj-lt"/>
            </a:endParaRPr>
          </a:p>
          <a:p>
            <a:pPr lvl="2" algn="just" eaLnBrk="1" hangingPunct="1">
              <a:buClr>
                <a:srgbClr val="FFFF00"/>
              </a:buClr>
              <a:buNone/>
            </a:pPr>
            <a:endParaRPr lang="en-US" sz="1500" b="1" dirty="0" smtClean="0">
              <a:solidFill>
                <a:srgbClr val="FFFF00"/>
              </a:solidFill>
              <a:latin typeface="+mj-lt"/>
            </a:endParaRPr>
          </a:p>
          <a:p>
            <a:pPr lvl="2" algn="just" eaLnBrk="1" hangingPunct="1">
              <a:buClr>
                <a:srgbClr val="FFFF00"/>
              </a:buClr>
              <a:buNone/>
            </a:pPr>
            <a:r>
              <a:rPr lang="en-US" sz="1500" b="1" dirty="0" smtClean="0">
                <a:solidFill>
                  <a:srgbClr val="FFFF00"/>
                </a:solidFill>
                <a:latin typeface="+mj-lt"/>
              </a:rPr>
              <a:t>James, R.K. &amp; Gilliland, B.E. (2001). </a:t>
            </a:r>
            <a:r>
              <a:rPr lang="en-US" sz="1500" b="1" i="1" dirty="0" smtClean="0">
                <a:solidFill>
                  <a:srgbClr val="FFFF00"/>
                </a:solidFill>
                <a:latin typeface="+mj-lt"/>
              </a:rPr>
              <a:t>Crisis intervention  strategies</a:t>
            </a:r>
            <a:r>
              <a:rPr lang="en-US" sz="1500" b="1" dirty="0" smtClean="0">
                <a:solidFill>
                  <a:srgbClr val="FFFF00"/>
                </a:solidFill>
                <a:latin typeface="+mj-lt"/>
              </a:rPr>
              <a:t> (4</a:t>
            </a:r>
            <a:r>
              <a:rPr lang="en-US" sz="1500" b="1" baseline="30000" dirty="0" smtClean="0">
                <a:solidFill>
                  <a:srgbClr val="FFFF00"/>
                </a:solidFill>
                <a:latin typeface="+mj-lt"/>
              </a:rPr>
              <a:t>th</a:t>
            </a:r>
            <a:r>
              <a:rPr lang="en-US" sz="1500" b="1" dirty="0" smtClean="0">
                <a:solidFill>
                  <a:srgbClr val="FFFF00"/>
                </a:solidFill>
                <a:latin typeface="+mj-lt"/>
              </a:rPr>
              <a:t> ed.) . Belmont, CA: Brooks/Cole</a:t>
            </a:r>
          </a:p>
          <a:p>
            <a:pPr lvl="2" algn="just" eaLnBrk="1" hangingPunct="1">
              <a:buClr>
                <a:srgbClr val="FFFF00"/>
              </a:buClr>
              <a:buNone/>
            </a:pPr>
            <a:r>
              <a:rPr lang="en-US" sz="1500" b="1" dirty="0" smtClean="0">
                <a:solidFill>
                  <a:srgbClr val="FFFF00"/>
                </a:solidFill>
                <a:latin typeface="+mj-lt"/>
              </a:rPr>
              <a:t>Brown, L. (2008). </a:t>
            </a:r>
            <a:r>
              <a:rPr lang="en-US" sz="1500" b="1" i="1" dirty="0" smtClean="0">
                <a:solidFill>
                  <a:srgbClr val="FFFF00"/>
                </a:solidFill>
                <a:latin typeface="+mj-lt"/>
              </a:rPr>
              <a:t>Cultural competence  in trauma therapy: Beyond the flashback.</a:t>
            </a:r>
            <a:r>
              <a:rPr lang="en-US" sz="1500" b="1" dirty="0" smtClean="0">
                <a:solidFill>
                  <a:srgbClr val="FFFF00"/>
                </a:solidFill>
                <a:latin typeface="+mj-lt"/>
              </a:rPr>
              <a:t> Washington, DC: American Psychological  Association.</a:t>
            </a:r>
            <a:endParaRPr lang="en-US" sz="1500" b="1" dirty="0" smtClean="0">
              <a:solidFill>
                <a:schemeClr val="tx1"/>
              </a:solidFill>
              <a:latin typeface="+mj-lt"/>
            </a:endParaRPr>
          </a:p>
          <a:p>
            <a:pPr eaLnBrk="1" hangingPunct="1">
              <a:buFontTx/>
              <a:buNone/>
            </a:pPr>
            <a:endParaRPr lang="en-US" sz="1200" b="1" dirty="0" smtClean="0">
              <a:latin typeface="Arial" charset="0"/>
            </a:endParaRPr>
          </a:p>
          <a:p>
            <a:pPr eaLnBrk="1" hangingPunct="1">
              <a:buFontTx/>
              <a:buNone/>
            </a:pPr>
            <a:endParaRPr lang="en-US" sz="1200" b="1" dirty="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 calcmode="lin" valueType="num">
                                      <p:cBhvr>
                                        <p:cTn id="14"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 calcmode="lin" valueType="num">
                                      <p:cBhvr>
                                        <p:cTn id="21" dur="1000" fill="hold"/>
                                        <p:tgtEl>
                                          <p:spTgt spid="13315">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13315">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331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3315">
                                            <p:txEl>
                                              <p:pRg st="6" end="6"/>
                                            </p:txEl>
                                          </p:spTgt>
                                        </p:tgtEl>
                                        <p:attrNameLst>
                                          <p:attrName>style.visibility</p:attrName>
                                        </p:attrNameLst>
                                      </p:cBhvr>
                                      <p:to>
                                        <p:strVal val="visible"/>
                                      </p:to>
                                    </p:set>
                                    <p:anim calcmode="lin" valueType="num">
                                      <p:cBhvr>
                                        <p:cTn id="28" dur="1000" fill="hold"/>
                                        <p:tgtEl>
                                          <p:spTgt spid="13315">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13315">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1331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anim calcmode="lin" valueType="num">
                                      <p:cBhvr>
                                        <p:cTn id="35" dur="1000" fill="hold"/>
                                        <p:tgtEl>
                                          <p:spTgt spid="13315">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13315">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1331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15">
                                            <p:txEl>
                                              <p:pRg st="14" end="14"/>
                                            </p:txEl>
                                          </p:spTgt>
                                        </p:tgtEl>
                                        <p:attrNameLst>
                                          <p:attrName>style.visibility</p:attrName>
                                        </p:attrNameLst>
                                      </p:cBhvr>
                                      <p:to>
                                        <p:strVal val="visible"/>
                                      </p:to>
                                    </p:set>
                                    <p:animEffect transition="in" filter="fade">
                                      <p:cBhvr>
                                        <p:cTn id="42" dur="2000"/>
                                        <p:tgtEl>
                                          <p:spTgt spid="13315">
                                            <p:txEl>
                                              <p:pRg st="14" end="1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3315">
                                            <p:txEl>
                                              <p:pRg st="15" end="15"/>
                                            </p:txEl>
                                          </p:spTgt>
                                        </p:tgtEl>
                                        <p:attrNameLst>
                                          <p:attrName>style.visibility</p:attrName>
                                        </p:attrNameLst>
                                      </p:cBhvr>
                                      <p:to>
                                        <p:strVal val="visible"/>
                                      </p:to>
                                    </p:set>
                                    <p:animEffect transition="in" filter="fade">
                                      <p:cBhvr>
                                        <p:cTn id="45" dur="2000"/>
                                        <p:tgtEl>
                                          <p:spTgt spid="133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429000" y="6248400"/>
            <a:ext cx="1981200" cy="533400"/>
          </a:xfrm>
        </p:spPr>
        <p:txBody>
          <a:bodyPr/>
          <a:lstStyle/>
          <a:p>
            <a:r>
              <a:rPr lang="en-US" sz="2800" b="1" dirty="0" smtClean="0"/>
              <a:t>2:23:07</a:t>
            </a:r>
            <a:endParaRPr lang="en-US" sz="2800" dirty="0" smtClean="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304800"/>
            <a:ext cx="4343400" cy="5943600"/>
          </a:xfrm>
        </p:spPr>
      </p:pic>
      <p:sp>
        <p:nvSpPr>
          <p:cNvPr id="4" name="Rectangle 3"/>
          <p:cNvSpPr/>
          <p:nvPr/>
        </p:nvSpPr>
        <p:spPr>
          <a:xfrm>
            <a:off x="6781800" y="5943600"/>
            <a:ext cx="2209800" cy="338554"/>
          </a:xfrm>
          <a:prstGeom prst="rect">
            <a:avLst/>
          </a:prstGeom>
        </p:spPr>
        <p:txBody>
          <a:bodyPr wrap="square">
            <a:spAutoFit/>
          </a:bodyPr>
          <a:lstStyle/>
          <a:p>
            <a:r>
              <a:rPr lang="en-US" sz="1600" i="1" dirty="0" smtClean="0">
                <a:latin typeface="Arial Narrow" pitchFamily="34" charset="0"/>
              </a:rPr>
              <a:t>Photo Run </a:t>
            </a:r>
            <a:r>
              <a:rPr lang="en-US" sz="1600" dirty="0" smtClean="0">
                <a:latin typeface="Arial Narrow" pitchFamily="34" charset="0"/>
              </a:rPr>
              <a:t>with permission</a:t>
            </a:r>
            <a:endParaRPr lang="en-US" sz="16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985"/>
                                        </p:tgtEl>
                                        <p:attrNameLst>
                                          <p:attrName>style.visibility</p:attrName>
                                        </p:attrNameLst>
                                      </p:cBhvr>
                                      <p:to>
                                        <p:strVal val="visible"/>
                                      </p:to>
                                    </p:set>
                                    <p:animEffect transition="in" filter="fade">
                                      <p:cBhvr>
                                        <p:cTn id="15" dur="2000"/>
                                        <p:tgtEl>
                                          <p:spTgt spid="41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381000"/>
            <a:ext cx="4495800" cy="6172200"/>
          </a:xfrm>
        </p:spPr>
      </p:pic>
      <p:sp>
        <p:nvSpPr>
          <p:cNvPr id="5" name="Rectangle 4"/>
          <p:cNvSpPr/>
          <p:nvPr/>
        </p:nvSpPr>
        <p:spPr>
          <a:xfrm>
            <a:off x="6781800" y="6248400"/>
            <a:ext cx="2209800" cy="338554"/>
          </a:xfrm>
          <a:prstGeom prst="rect">
            <a:avLst/>
          </a:prstGeom>
        </p:spPr>
        <p:txBody>
          <a:bodyPr wrap="square">
            <a:spAutoFit/>
          </a:bodyPr>
          <a:lstStyle/>
          <a:p>
            <a:r>
              <a:rPr lang="en-US" sz="1600" i="1" dirty="0" smtClean="0">
                <a:latin typeface="Arial Narrow" pitchFamily="34" charset="0"/>
              </a:rPr>
              <a:t>Photo Run </a:t>
            </a:r>
            <a:r>
              <a:rPr lang="en-US" sz="1600" dirty="0" smtClean="0">
                <a:latin typeface="Arial Narrow" pitchFamily="34" charset="0"/>
              </a:rPr>
              <a:t>with permission</a:t>
            </a:r>
            <a:endParaRPr lang="en-US" sz="1600" dirty="0">
              <a:latin typeface="Arial Narrow" pitchFamily="34" charset="0"/>
            </a:endParaRPr>
          </a:p>
        </p:txBody>
      </p:sp>
    </p:spTree>
    <p:extLst>
      <p:ext uri="{BB962C8B-B14F-4D97-AF65-F5344CB8AC3E}">
        <p14:creationId xmlns:p14="http://schemas.microsoft.com/office/powerpoint/2010/main" val="25184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noChangeAspect="1"/>
          </p:cNvGraphicFramePr>
          <p:nvPr>
            <p:extLst>
              <p:ext uri="{D42A27DB-BD31-4B8C-83A1-F6EECF244321}">
                <p14:modId xmlns:p14="http://schemas.microsoft.com/office/powerpoint/2010/main" val="88924404"/>
              </p:ext>
            </p:extLst>
          </p:nvPr>
        </p:nvGraphicFramePr>
        <p:xfrm>
          <a:off x="0" y="0"/>
          <a:ext cx="9145588" cy="7162800"/>
        </p:xfrm>
        <a:graphic>
          <a:graphicData uri="http://schemas.openxmlformats.org/presentationml/2006/ole">
            <mc:AlternateContent xmlns:mc="http://schemas.openxmlformats.org/markup-compatibility/2006">
              <mc:Choice xmlns:v="urn:schemas-microsoft-com:vml" Requires="v">
                <p:oleObj spid="_x0000_s1032" name="Presentation" r:id="rId4" imgW="2945914" imgH="2209856" progId="PowerPoint.Show.8">
                  <p:embed/>
                </p:oleObj>
              </mc:Choice>
              <mc:Fallback>
                <p:oleObj name="Presentation" r:id="rId4" imgW="2945914" imgH="2209856" progId="PowerPoint.Show.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5588" cy="716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381000"/>
            <a:ext cx="7772400" cy="1143000"/>
          </a:xfrm>
        </p:spPr>
        <p:txBody>
          <a:bodyPr>
            <a:normAutofit fontScale="90000"/>
          </a:bodyPr>
          <a:lstStyle/>
          <a:p>
            <a:pPr eaLnBrk="1" hangingPunct="1"/>
            <a:r>
              <a:rPr lang="en-US" sz="3800" b="1" dirty="0" smtClean="0"/>
              <a:t>Crisis Intervention Team: </a:t>
            </a:r>
            <a:br>
              <a:rPr lang="en-US" sz="3800" b="1" dirty="0" smtClean="0"/>
            </a:br>
            <a:r>
              <a:rPr lang="en-US" sz="3800" b="1" dirty="0" smtClean="0"/>
              <a:t>A Community Partnership</a:t>
            </a:r>
          </a:p>
        </p:txBody>
      </p:sp>
      <p:sp>
        <p:nvSpPr>
          <p:cNvPr id="15363" name="Rectangle 3"/>
          <p:cNvSpPr>
            <a:spLocks noGrp="1" noChangeArrowheads="1"/>
          </p:cNvSpPr>
          <p:nvPr>
            <p:ph type="body" idx="1"/>
          </p:nvPr>
        </p:nvSpPr>
        <p:spPr>
          <a:xfrm>
            <a:off x="533400" y="1752600"/>
            <a:ext cx="8077200" cy="4876800"/>
          </a:xfrm>
        </p:spPr>
        <p:txBody>
          <a:bodyPr>
            <a:normAutofit fontScale="92500" lnSpcReduction="20000"/>
          </a:bodyPr>
          <a:lstStyle/>
          <a:p>
            <a:pPr eaLnBrk="1" hangingPunct="1">
              <a:buClr>
                <a:srgbClr val="FFFF00"/>
              </a:buClr>
              <a:buNone/>
            </a:pPr>
            <a:r>
              <a:rPr lang="en-US" sz="2800" b="1" dirty="0" smtClean="0">
                <a:solidFill>
                  <a:schemeClr val="tx1"/>
                </a:solidFill>
                <a:latin typeface="Arial" charset="0"/>
              </a:rPr>
              <a:t>	</a:t>
            </a:r>
            <a:r>
              <a:rPr lang="en-US" b="1" dirty="0" smtClean="0">
                <a:solidFill>
                  <a:schemeClr val="tx1"/>
                </a:solidFill>
                <a:latin typeface="Arial" charset="0"/>
              </a:rPr>
              <a:t>CIT Officers belong to a larger team</a:t>
            </a:r>
          </a:p>
          <a:p>
            <a:pPr lvl="1" eaLnBrk="1" hangingPunct="1">
              <a:buClr>
                <a:srgbClr val="FFFF00"/>
              </a:buClr>
              <a:buFont typeface="Wingdings" pitchFamily="2" charset="2"/>
              <a:buChar char="Ø"/>
            </a:pPr>
            <a:endParaRPr lang="en-US" sz="2400" b="1" dirty="0" smtClean="0">
              <a:solidFill>
                <a:schemeClr val="tx1"/>
              </a:solidFill>
              <a:latin typeface="Arial" charset="0"/>
            </a:endParaRPr>
          </a:p>
          <a:p>
            <a:pPr lvl="1" eaLnBrk="1" hangingPunct="1">
              <a:buClr>
                <a:srgbClr val="FFFF00"/>
              </a:buClr>
              <a:buFont typeface="Wingdings" pitchFamily="2" charset="2"/>
              <a:buChar char="Ø"/>
            </a:pPr>
            <a:r>
              <a:rPr lang="en-US" sz="2400" b="1" dirty="0" smtClean="0">
                <a:solidFill>
                  <a:schemeClr val="tx1"/>
                </a:solidFill>
                <a:latin typeface="Arial" charset="0"/>
              </a:rPr>
              <a:t>other law enforcement officers</a:t>
            </a:r>
          </a:p>
          <a:p>
            <a:pPr lvl="1" eaLnBrk="1" hangingPunct="1">
              <a:buClr>
                <a:srgbClr val="FFFF00"/>
              </a:buClr>
              <a:buFont typeface="Wingdings" pitchFamily="2" charset="2"/>
              <a:buChar char="Ø"/>
            </a:pPr>
            <a:r>
              <a:rPr lang="en-US" sz="2400" b="1" dirty="0" smtClean="0">
                <a:solidFill>
                  <a:schemeClr val="tx1"/>
                </a:solidFill>
                <a:latin typeface="Arial" charset="0"/>
              </a:rPr>
              <a:t>mental health providers</a:t>
            </a:r>
          </a:p>
          <a:p>
            <a:pPr lvl="1" eaLnBrk="1" hangingPunct="1">
              <a:buClr>
                <a:srgbClr val="FFFF00"/>
              </a:buClr>
              <a:buFont typeface="Wingdings" pitchFamily="2" charset="2"/>
              <a:buChar char="Ø"/>
            </a:pPr>
            <a:r>
              <a:rPr lang="en-US" sz="2400" b="1" dirty="0" smtClean="0">
                <a:solidFill>
                  <a:schemeClr val="tx1"/>
                </a:solidFill>
                <a:latin typeface="Arial" charset="0"/>
              </a:rPr>
              <a:t>National Alliance on Mental Illness (NAMI)</a:t>
            </a:r>
          </a:p>
          <a:p>
            <a:pPr lvl="1" eaLnBrk="1" hangingPunct="1">
              <a:buClr>
                <a:srgbClr val="FFFF00"/>
              </a:buClr>
              <a:buFont typeface="Wingdings" pitchFamily="2" charset="2"/>
              <a:buChar char="Ø"/>
            </a:pPr>
            <a:r>
              <a:rPr lang="en-US" sz="2400" b="1" dirty="0" smtClean="0">
                <a:solidFill>
                  <a:schemeClr val="tx1"/>
                </a:solidFill>
                <a:latin typeface="Arial" charset="0"/>
              </a:rPr>
              <a:t>consumers and family members</a:t>
            </a:r>
          </a:p>
          <a:p>
            <a:pPr lvl="1" eaLnBrk="1" hangingPunct="1">
              <a:buClr>
                <a:srgbClr val="FFFF00"/>
              </a:buClr>
              <a:buFont typeface="Wingdings" pitchFamily="2" charset="2"/>
              <a:buChar char="Ø"/>
            </a:pPr>
            <a:r>
              <a:rPr lang="en-US" sz="2400" b="1" dirty="0" smtClean="0">
                <a:solidFill>
                  <a:schemeClr val="tx1"/>
                </a:solidFill>
                <a:latin typeface="Arial" charset="0"/>
              </a:rPr>
              <a:t>hospital staff</a:t>
            </a:r>
          </a:p>
          <a:p>
            <a:pPr lvl="1" eaLnBrk="1" hangingPunct="1">
              <a:buClr>
                <a:srgbClr val="FFFF00"/>
              </a:buClr>
              <a:buFont typeface="Wingdings" pitchFamily="2" charset="2"/>
              <a:buChar char="Ø"/>
            </a:pPr>
            <a:r>
              <a:rPr lang="en-US" sz="2400" b="1" dirty="0" smtClean="0">
                <a:solidFill>
                  <a:schemeClr val="tx1"/>
                </a:solidFill>
                <a:latin typeface="Arial" charset="0"/>
              </a:rPr>
              <a:t>victim advocates for domestic violence &amp; sex abuse</a:t>
            </a:r>
          </a:p>
          <a:p>
            <a:pPr lvl="1" eaLnBrk="1" hangingPunct="1">
              <a:buClr>
                <a:srgbClr val="FFFF00"/>
              </a:buClr>
              <a:buFont typeface="Wingdings" pitchFamily="2" charset="2"/>
              <a:buChar char="Ø"/>
            </a:pPr>
            <a:r>
              <a:rPr lang="en-US" sz="2400" b="1" dirty="0" smtClean="0">
                <a:solidFill>
                  <a:schemeClr val="tx1"/>
                </a:solidFill>
                <a:latin typeface="Arial" charset="0"/>
              </a:rPr>
              <a:t>officers of the court</a:t>
            </a:r>
          </a:p>
          <a:p>
            <a:pPr lvl="1" eaLnBrk="1" hangingPunct="1">
              <a:buClr>
                <a:srgbClr val="FFFF00"/>
              </a:buClr>
              <a:buFont typeface="Wingdings" pitchFamily="2" charset="2"/>
              <a:buChar char="Ø"/>
            </a:pPr>
            <a:r>
              <a:rPr lang="en-US" sz="2400" b="1" dirty="0" smtClean="0">
                <a:solidFill>
                  <a:schemeClr val="tx1"/>
                </a:solidFill>
                <a:latin typeface="Arial" charset="0"/>
              </a:rPr>
              <a:t>clergy</a:t>
            </a:r>
          </a:p>
          <a:p>
            <a:pPr eaLnBrk="1" hangingPunct="1">
              <a:buNone/>
            </a:pPr>
            <a:endParaRPr lang="en-US" sz="2400" b="1" dirty="0" smtClean="0">
              <a:solidFill>
                <a:schemeClr val="tx1"/>
              </a:solidFill>
              <a:latin typeface="Arial" charset="0"/>
            </a:endParaRPr>
          </a:p>
          <a:p>
            <a:pPr eaLnBrk="1" hangingPunct="1">
              <a:buNone/>
            </a:pPr>
            <a:r>
              <a:rPr lang="en-US" sz="1200" b="1" dirty="0" smtClean="0">
                <a:solidFill>
                  <a:srgbClr val="FFFF66"/>
                </a:solidFill>
                <a:latin typeface="+mj-lt"/>
              </a:rPr>
              <a:t>	</a:t>
            </a:r>
          </a:p>
          <a:p>
            <a:pPr eaLnBrk="1" hangingPunct="1">
              <a:buNone/>
            </a:pPr>
            <a:r>
              <a:rPr lang="en-US" sz="1200" b="1" dirty="0" smtClean="0">
                <a:solidFill>
                  <a:srgbClr val="FFFF66"/>
                </a:solidFill>
                <a:latin typeface="+mj-lt"/>
              </a:rPr>
              <a:t>	</a:t>
            </a:r>
          </a:p>
          <a:p>
            <a:pPr eaLnBrk="1" hangingPunct="1">
              <a:buNone/>
            </a:pPr>
            <a:r>
              <a:rPr lang="en-US" sz="1200" b="1" dirty="0" smtClean="0">
                <a:solidFill>
                  <a:srgbClr val="FFFF66"/>
                </a:solidFill>
                <a:latin typeface="+mj-lt"/>
              </a:rPr>
              <a:t>	McCutcheon, J., Roland, J., Mann, M.P., </a:t>
            </a:r>
            <a:r>
              <a:rPr lang="en-US" sz="1200" b="1" dirty="0" err="1" smtClean="0">
                <a:solidFill>
                  <a:srgbClr val="FFFF66"/>
                </a:solidFill>
                <a:latin typeface="+mj-lt"/>
              </a:rPr>
              <a:t>Schneidmiller</a:t>
            </a:r>
            <a:r>
              <a:rPr lang="en-US" sz="1200" b="1" dirty="0" smtClean="0">
                <a:solidFill>
                  <a:srgbClr val="FFFF66"/>
                </a:solidFill>
                <a:latin typeface="+mj-lt"/>
              </a:rPr>
              <a:t>, D., &amp; Jones, E. (2013). Responding to calls with suicidal  suspects: Practical command and psychological considerations. </a:t>
            </a:r>
            <a:r>
              <a:rPr lang="en-US" sz="1200" b="1" i="1" dirty="0" smtClean="0">
                <a:solidFill>
                  <a:srgbClr val="FFFF66"/>
                </a:solidFill>
              </a:rPr>
              <a:t>The Police Chief, 80, 5</a:t>
            </a:r>
            <a:r>
              <a:rPr lang="en-US" sz="1200" b="1" dirty="0" smtClean="0">
                <a:solidFill>
                  <a:srgbClr val="FFFF66"/>
                </a:solidFill>
              </a:rPr>
              <a:t>,  32-35; Tucker, A.S., Van Hasselt, V., </a:t>
            </a:r>
            <a:r>
              <a:rPr lang="en-US" sz="1200" b="1" dirty="0" err="1" smtClean="0">
                <a:solidFill>
                  <a:srgbClr val="FFFF66"/>
                </a:solidFill>
              </a:rPr>
              <a:t>Vecchi</a:t>
            </a:r>
            <a:r>
              <a:rPr lang="en-US" sz="1200" b="1" dirty="0" smtClean="0">
                <a:solidFill>
                  <a:srgbClr val="FFFF66"/>
                </a:solidFill>
              </a:rPr>
              <a:t>, G.M., Browning, S.L.  (2011).  Responding to persons with mental illness. </a:t>
            </a:r>
            <a:r>
              <a:rPr lang="en-US" sz="1200" b="1" i="1" dirty="0" smtClean="0">
                <a:solidFill>
                  <a:srgbClr val="FFFF66"/>
                </a:solidFill>
              </a:rPr>
              <a:t>FBI  Law Enforcement Bulletin,  80</a:t>
            </a:r>
            <a:r>
              <a:rPr lang="en-US" sz="1200" b="1" dirty="0" smtClean="0">
                <a:solidFill>
                  <a:srgbClr val="FFFF66"/>
                </a:solidFill>
              </a:rPr>
              <a:t>, 10, 1-6.</a:t>
            </a:r>
            <a:endParaRPr lang="en-US" sz="1200" b="1" dirty="0" smtClean="0">
              <a:solidFill>
                <a:srgbClr val="FFFF66"/>
              </a:solidFill>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fade">
                                      <p:cBhvr>
                                        <p:cTn id="7" dur="2000"/>
                                        <p:tgtEl>
                                          <p:spTgt spid="440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down)">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down)">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down)">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down)">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wipe(down)">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wipe(down)">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wipe(down)">
                                      <p:cBhvr>
                                        <p:cTn id="42" dur="5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wipe(down)">
                                      <p:cBhvr>
                                        <p:cTn id="47" dur="500"/>
                                        <p:tgtEl>
                                          <p:spTgt spid="153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Effect transition="in" filter="wipe(down)">
                                      <p:cBhvr>
                                        <p:cTn id="52" dur="500"/>
                                        <p:tgtEl>
                                          <p:spTgt spid="1536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363">
                                            <p:txEl>
                                              <p:pRg st="13" end="13"/>
                                            </p:txEl>
                                          </p:spTgt>
                                        </p:tgtEl>
                                        <p:attrNameLst>
                                          <p:attrName>style.visibility</p:attrName>
                                        </p:attrNameLst>
                                      </p:cBhvr>
                                      <p:to>
                                        <p:strVal val="visible"/>
                                      </p:to>
                                    </p:set>
                                    <p:animEffect transition="in" filter="wipe(down)">
                                      <p:cBhvr>
                                        <p:cTn id="57" dur="500"/>
                                        <p:tgtEl>
                                          <p:spTgt spid="153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P spid="1536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52400" y="457200"/>
            <a:ext cx="8839200" cy="1143000"/>
          </a:xfrm>
        </p:spPr>
        <p:txBody>
          <a:bodyPr/>
          <a:lstStyle/>
          <a:p>
            <a:pPr eaLnBrk="1" hangingPunct="1"/>
            <a:r>
              <a:rPr lang="en-US" sz="4000" b="1" dirty="0" smtClean="0"/>
              <a:t/>
            </a:r>
            <a:br>
              <a:rPr lang="en-US" sz="4000" b="1" dirty="0" smtClean="0"/>
            </a:br>
            <a:r>
              <a:rPr lang="en-US" sz="3200" b="1" dirty="0" smtClean="0"/>
              <a:t>Essential character strengths and skills </a:t>
            </a:r>
            <a:br>
              <a:rPr lang="en-US" sz="3200" b="1" dirty="0" smtClean="0"/>
            </a:br>
            <a:r>
              <a:rPr lang="en-US" sz="3200" b="1" dirty="0" smtClean="0"/>
              <a:t>for effective CIT performance</a:t>
            </a:r>
            <a:r>
              <a:rPr lang="en-US" sz="3200" b="1" dirty="0" smtClean="0">
                <a:solidFill>
                  <a:schemeClr val="tx1"/>
                </a:solidFill>
                <a:latin typeface="Arial" charset="0"/>
              </a:rPr>
              <a:t/>
            </a:r>
            <a:br>
              <a:rPr lang="en-US" sz="3200" b="1" dirty="0" smtClean="0">
                <a:solidFill>
                  <a:schemeClr val="tx1"/>
                </a:solidFill>
                <a:latin typeface="Arial" charset="0"/>
              </a:rPr>
            </a:br>
            <a:endParaRPr lang="en-US" sz="3200" b="1" dirty="0" smtClean="0">
              <a:latin typeface="Arial" charset="0"/>
            </a:endParaRPr>
          </a:p>
        </p:txBody>
      </p:sp>
      <p:sp>
        <p:nvSpPr>
          <p:cNvPr id="16387" name="Rectangle 3"/>
          <p:cNvSpPr>
            <a:spLocks noGrp="1" noChangeArrowheads="1"/>
          </p:cNvSpPr>
          <p:nvPr>
            <p:ph type="body" sz="half" idx="1"/>
          </p:nvPr>
        </p:nvSpPr>
        <p:spPr>
          <a:xfrm>
            <a:off x="685800" y="1828800"/>
            <a:ext cx="3810000" cy="4419600"/>
          </a:xfrm>
        </p:spPr>
        <p:txBody>
          <a:bodyPr/>
          <a:lstStyle/>
          <a:p>
            <a:pPr eaLnBrk="1" hangingPunct="1">
              <a:lnSpc>
                <a:spcPct val="90000"/>
              </a:lnSpc>
              <a:buClr>
                <a:srgbClr val="FFFF00"/>
              </a:buClr>
            </a:pPr>
            <a:r>
              <a:rPr lang="en-US" b="1" dirty="0" smtClean="0">
                <a:solidFill>
                  <a:schemeClr val="tx1"/>
                </a:solidFill>
                <a:latin typeface="Arial" charset="0"/>
              </a:rPr>
              <a:t>Professional experience</a:t>
            </a:r>
          </a:p>
          <a:p>
            <a:pPr eaLnBrk="1" hangingPunct="1">
              <a:lnSpc>
                <a:spcPct val="90000"/>
              </a:lnSpc>
              <a:buClr>
                <a:srgbClr val="FFFF00"/>
              </a:buClr>
            </a:pPr>
            <a:r>
              <a:rPr lang="en-US" b="1" dirty="0" smtClean="0">
                <a:solidFill>
                  <a:schemeClr val="tx1"/>
                </a:solidFill>
                <a:latin typeface="Arial" charset="0"/>
              </a:rPr>
              <a:t>Attention to safety</a:t>
            </a:r>
          </a:p>
          <a:p>
            <a:pPr eaLnBrk="1" hangingPunct="1">
              <a:lnSpc>
                <a:spcPct val="90000"/>
              </a:lnSpc>
              <a:buClr>
                <a:srgbClr val="FFFF00"/>
              </a:buClr>
            </a:pPr>
            <a:r>
              <a:rPr lang="en-US" b="1" dirty="0" smtClean="0">
                <a:solidFill>
                  <a:schemeClr val="tx1"/>
                </a:solidFill>
                <a:latin typeface="Arial" charset="0"/>
              </a:rPr>
              <a:t>Self-awareness</a:t>
            </a:r>
          </a:p>
          <a:p>
            <a:pPr eaLnBrk="1" hangingPunct="1">
              <a:lnSpc>
                <a:spcPct val="90000"/>
              </a:lnSpc>
              <a:buClr>
                <a:srgbClr val="FFFF00"/>
              </a:buClr>
            </a:pPr>
            <a:r>
              <a:rPr lang="en-US" b="1" dirty="0" smtClean="0">
                <a:solidFill>
                  <a:schemeClr val="tx1"/>
                </a:solidFill>
                <a:latin typeface="Arial" charset="0"/>
              </a:rPr>
              <a:t>Capacity to remain calm and in control</a:t>
            </a:r>
          </a:p>
          <a:p>
            <a:pPr eaLnBrk="1" hangingPunct="1">
              <a:lnSpc>
                <a:spcPct val="90000"/>
              </a:lnSpc>
              <a:buClr>
                <a:srgbClr val="FFFF00"/>
              </a:buClr>
            </a:pPr>
            <a:r>
              <a:rPr lang="en-US" b="1" dirty="0" smtClean="0">
                <a:solidFill>
                  <a:schemeClr val="tx1"/>
                </a:solidFill>
                <a:latin typeface="Arial" charset="0"/>
              </a:rPr>
              <a:t>Good Listening</a:t>
            </a:r>
          </a:p>
          <a:p>
            <a:pPr eaLnBrk="1" hangingPunct="1">
              <a:lnSpc>
                <a:spcPct val="90000"/>
              </a:lnSpc>
              <a:buClr>
                <a:srgbClr val="FFFF00"/>
              </a:buClr>
            </a:pPr>
            <a:r>
              <a:rPr lang="en-US" b="1" dirty="0" smtClean="0">
                <a:solidFill>
                  <a:schemeClr val="tx1"/>
                </a:solidFill>
                <a:latin typeface="Arial" charset="0"/>
              </a:rPr>
              <a:t>Supportive Skills</a:t>
            </a:r>
          </a:p>
          <a:p>
            <a:pPr eaLnBrk="1" hangingPunct="1">
              <a:lnSpc>
                <a:spcPct val="90000"/>
              </a:lnSpc>
              <a:buClr>
                <a:srgbClr val="FFFF00"/>
              </a:buClr>
            </a:pPr>
            <a:r>
              <a:rPr lang="en-US" b="1" dirty="0" smtClean="0">
                <a:solidFill>
                  <a:schemeClr val="tx1"/>
                </a:solidFill>
                <a:latin typeface="Arial" charset="0"/>
              </a:rPr>
              <a:t>Problem solving skills</a:t>
            </a:r>
          </a:p>
        </p:txBody>
      </p:sp>
      <p:sp>
        <p:nvSpPr>
          <p:cNvPr id="16388" name="Rectangle 4"/>
          <p:cNvSpPr>
            <a:spLocks noGrp="1" noChangeArrowheads="1"/>
          </p:cNvSpPr>
          <p:nvPr>
            <p:ph type="body" sz="half" idx="2"/>
          </p:nvPr>
        </p:nvSpPr>
        <p:spPr>
          <a:xfrm>
            <a:off x="4648200" y="1828800"/>
            <a:ext cx="4267200" cy="4419600"/>
          </a:xfrm>
        </p:spPr>
        <p:txBody>
          <a:bodyPr/>
          <a:lstStyle/>
          <a:p>
            <a:pPr eaLnBrk="1" hangingPunct="1">
              <a:lnSpc>
                <a:spcPct val="90000"/>
              </a:lnSpc>
              <a:buClr>
                <a:srgbClr val="FFFF00"/>
              </a:buClr>
            </a:pPr>
            <a:r>
              <a:rPr lang="en-US" b="1" dirty="0" smtClean="0">
                <a:solidFill>
                  <a:schemeClr val="tx1"/>
                </a:solidFill>
                <a:latin typeface="Arial" charset="0"/>
              </a:rPr>
              <a:t>Assertiveness</a:t>
            </a:r>
          </a:p>
          <a:p>
            <a:pPr eaLnBrk="1" hangingPunct="1">
              <a:lnSpc>
                <a:spcPct val="90000"/>
              </a:lnSpc>
              <a:buClr>
                <a:srgbClr val="FFFF00"/>
              </a:buClr>
            </a:pPr>
            <a:r>
              <a:rPr lang="en-US" b="1" dirty="0" smtClean="0">
                <a:solidFill>
                  <a:schemeClr val="tx1"/>
                </a:solidFill>
                <a:latin typeface="Arial" charset="0"/>
              </a:rPr>
              <a:t>Ability to analyze</a:t>
            </a:r>
          </a:p>
          <a:p>
            <a:pPr eaLnBrk="1" hangingPunct="1">
              <a:lnSpc>
                <a:spcPct val="90000"/>
              </a:lnSpc>
              <a:buClr>
                <a:srgbClr val="FFFF00"/>
              </a:buClr>
            </a:pPr>
            <a:r>
              <a:rPr lang="en-US" b="1" dirty="0" smtClean="0">
                <a:solidFill>
                  <a:schemeClr val="tx1"/>
                </a:solidFill>
                <a:latin typeface="Arial" charset="0"/>
              </a:rPr>
              <a:t>Commitment to training and knowledge</a:t>
            </a:r>
          </a:p>
          <a:p>
            <a:pPr eaLnBrk="1" hangingPunct="1">
              <a:lnSpc>
                <a:spcPct val="90000"/>
              </a:lnSpc>
              <a:buClr>
                <a:srgbClr val="FFFF00"/>
              </a:buClr>
            </a:pPr>
            <a:r>
              <a:rPr lang="en-US" b="1" dirty="0" smtClean="0">
                <a:solidFill>
                  <a:schemeClr val="tx1"/>
                </a:solidFill>
                <a:latin typeface="Arial" charset="0"/>
              </a:rPr>
              <a:t>Creativity &amp; flexibility</a:t>
            </a:r>
          </a:p>
          <a:p>
            <a:pPr eaLnBrk="1" hangingPunct="1">
              <a:lnSpc>
                <a:spcPct val="90000"/>
              </a:lnSpc>
              <a:buClr>
                <a:srgbClr val="FFFF00"/>
              </a:buClr>
            </a:pPr>
            <a:r>
              <a:rPr lang="en-US" b="1" dirty="0" smtClean="0">
                <a:solidFill>
                  <a:schemeClr val="tx1"/>
                </a:solidFill>
                <a:latin typeface="Arial" charset="0"/>
              </a:rPr>
              <a:t>Energy &amp; strength</a:t>
            </a:r>
          </a:p>
          <a:p>
            <a:pPr eaLnBrk="1" hangingPunct="1">
              <a:lnSpc>
                <a:spcPct val="90000"/>
              </a:lnSpc>
              <a:buClr>
                <a:srgbClr val="FFFF00"/>
              </a:buClr>
            </a:pPr>
            <a:r>
              <a:rPr lang="en-US" b="1" dirty="0" smtClean="0">
                <a:solidFill>
                  <a:schemeClr val="tx1"/>
                </a:solidFill>
                <a:latin typeface="Arial" charset="0"/>
              </a:rPr>
              <a:t>Engaged in life</a:t>
            </a:r>
          </a:p>
          <a:p>
            <a:pPr eaLnBrk="1" hangingPunct="1">
              <a:lnSpc>
                <a:spcPct val="90000"/>
              </a:lnSpc>
              <a:buClr>
                <a:srgbClr val="FFFF00"/>
              </a:buClr>
            </a:pPr>
            <a:r>
              <a:rPr lang="en-US" b="1" dirty="0" smtClean="0">
                <a:solidFill>
                  <a:schemeClr val="tx1"/>
                </a:solidFill>
                <a:latin typeface="Arial" charset="0"/>
              </a:rPr>
              <a:t>Resilience</a:t>
            </a:r>
          </a:p>
          <a:p>
            <a:pPr eaLnBrk="1" hangingPunct="1">
              <a:lnSpc>
                <a:spcPct val="90000"/>
              </a:lnSpc>
              <a:buClr>
                <a:srgbClr val="FFFF00"/>
              </a:buClr>
            </a:pPr>
            <a:r>
              <a:rPr lang="en-US" b="1" dirty="0" smtClean="0">
                <a:solidFill>
                  <a:srgbClr val="FF0000"/>
                </a:solidFill>
                <a:latin typeface="Arial" charset="0"/>
              </a:rPr>
              <a:t>Courage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fade">
                                      <p:cBhvr>
                                        <p:cTn id="7" dur="2000"/>
                                        <p:tgtEl>
                                          <p:spTgt spid="460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20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fade">
                                      <p:cBhvr>
                                        <p:cTn id="27" dur="2000"/>
                                        <p:tgtEl>
                                          <p:spTgt spid="16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fade">
                                      <p:cBhvr>
                                        <p:cTn id="32" dur="2000"/>
                                        <p:tgtEl>
                                          <p:spTgt spid="16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Effect transition="in" filter="fade">
                                      <p:cBhvr>
                                        <p:cTn id="37" dur="2000"/>
                                        <p:tgtEl>
                                          <p:spTgt spid="163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87">
                                            <p:txEl>
                                              <p:pRg st="6" end="6"/>
                                            </p:txEl>
                                          </p:spTgt>
                                        </p:tgtEl>
                                        <p:attrNameLst>
                                          <p:attrName>style.visibility</p:attrName>
                                        </p:attrNameLst>
                                      </p:cBhvr>
                                      <p:to>
                                        <p:strVal val="visible"/>
                                      </p:to>
                                    </p:set>
                                    <p:animEffect transition="in" filter="fade">
                                      <p:cBhvr>
                                        <p:cTn id="42" dur="2000"/>
                                        <p:tgtEl>
                                          <p:spTgt spid="1638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388">
                                            <p:txEl>
                                              <p:pRg st="0" end="0"/>
                                            </p:txEl>
                                          </p:spTgt>
                                        </p:tgtEl>
                                        <p:attrNameLst>
                                          <p:attrName>style.visibility</p:attrName>
                                        </p:attrNameLst>
                                      </p:cBhvr>
                                      <p:to>
                                        <p:strVal val="visible"/>
                                      </p:to>
                                    </p:set>
                                    <p:animEffect transition="in" filter="fade">
                                      <p:cBhvr>
                                        <p:cTn id="47" dur="2000"/>
                                        <p:tgtEl>
                                          <p:spTgt spid="1638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388">
                                            <p:txEl>
                                              <p:pRg st="1" end="1"/>
                                            </p:txEl>
                                          </p:spTgt>
                                        </p:tgtEl>
                                        <p:attrNameLst>
                                          <p:attrName>style.visibility</p:attrName>
                                        </p:attrNameLst>
                                      </p:cBhvr>
                                      <p:to>
                                        <p:strVal val="visible"/>
                                      </p:to>
                                    </p:set>
                                    <p:animEffect transition="in" filter="fade">
                                      <p:cBhvr>
                                        <p:cTn id="52" dur="2000"/>
                                        <p:tgtEl>
                                          <p:spTgt spid="1638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388">
                                            <p:txEl>
                                              <p:pRg st="2" end="2"/>
                                            </p:txEl>
                                          </p:spTgt>
                                        </p:tgtEl>
                                        <p:attrNameLst>
                                          <p:attrName>style.visibility</p:attrName>
                                        </p:attrNameLst>
                                      </p:cBhvr>
                                      <p:to>
                                        <p:strVal val="visible"/>
                                      </p:to>
                                    </p:set>
                                    <p:animEffect transition="in" filter="fade">
                                      <p:cBhvr>
                                        <p:cTn id="57" dur="2000"/>
                                        <p:tgtEl>
                                          <p:spTgt spid="1638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388">
                                            <p:txEl>
                                              <p:pRg st="3" end="3"/>
                                            </p:txEl>
                                          </p:spTgt>
                                        </p:tgtEl>
                                        <p:attrNameLst>
                                          <p:attrName>style.visibility</p:attrName>
                                        </p:attrNameLst>
                                      </p:cBhvr>
                                      <p:to>
                                        <p:strVal val="visible"/>
                                      </p:to>
                                    </p:set>
                                    <p:animEffect transition="in" filter="fade">
                                      <p:cBhvr>
                                        <p:cTn id="62" dur="2000"/>
                                        <p:tgtEl>
                                          <p:spTgt spid="1638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388">
                                            <p:txEl>
                                              <p:pRg st="4" end="4"/>
                                            </p:txEl>
                                          </p:spTgt>
                                        </p:tgtEl>
                                        <p:attrNameLst>
                                          <p:attrName>style.visibility</p:attrName>
                                        </p:attrNameLst>
                                      </p:cBhvr>
                                      <p:to>
                                        <p:strVal val="visible"/>
                                      </p:to>
                                    </p:set>
                                    <p:animEffect transition="in" filter="fade">
                                      <p:cBhvr>
                                        <p:cTn id="67" dur="2000"/>
                                        <p:tgtEl>
                                          <p:spTgt spid="16388">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388">
                                            <p:txEl>
                                              <p:pRg st="5" end="5"/>
                                            </p:txEl>
                                          </p:spTgt>
                                        </p:tgtEl>
                                        <p:attrNameLst>
                                          <p:attrName>style.visibility</p:attrName>
                                        </p:attrNameLst>
                                      </p:cBhvr>
                                      <p:to>
                                        <p:strVal val="visible"/>
                                      </p:to>
                                    </p:set>
                                    <p:animEffect transition="in" filter="fade">
                                      <p:cBhvr>
                                        <p:cTn id="72" dur="2000"/>
                                        <p:tgtEl>
                                          <p:spTgt spid="16388">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388">
                                            <p:txEl>
                                              <p:pRg st="6" end="6"/>
                                            </p:txEl>
                                          </p:spTgt>
                                        </p:tgtEl>
                                        <p:attrNameLst>
                                          <p:attrName>style.visibility</p:attrName>
                                        </p:attrNameLst>
                                      </p:cBhvr>
                                      <p:to>
                                        <p:strVal val="visible"/>
                                      </p:to>
                                    </p:set>
                                    <p:animEffect transition="in" filter="fade">
                                      <p:cBhvr>
                                        <p:cTn id="77" dur="2000"/>
                                        <p:tgtEl>
                                          <p:spTgt spid="16388">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388">
                                            <p:txEl>
                                              <p:pRg st="7" end="7"/>
                                            </p:txEl>
                                          </p:spTgt>
                                        </p:tgtEl>
                                        <p:attrNameLst>
                                          <p:attrName>style.visibility</p:attrName>
                                        </p:attrNameLst>
                                      </p:cBhvr>
                                      <p:to>
                                        <p:strVal val="visible"/>
                                      </p:to>
                                    </p:set>
                                    <p:animEffect transition="in" filter="fade">
                                      <p:cBhvr>
                                        <p:cTn id="82" dur="2000"/>
                                        <p:tgtEl>
                                          <p:spTgt spid="163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P spid="16387" grpId="0" build="p"/>
      <p:bldP spid="1638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3800" b="1" dirty="0" smtClean="0">
                <a:solidFill>
                  <a:srgbClr val="FFFF00"/>
                </a:solidFill>
              </a:rPr>
              <a:t>The Basics</a:t>
            </a:r>
          </a:p>
        </p:txBody>
      </p:sp>
      <p:sp>
        <p:nvSpPr>
          <p:cNvPr id="18435" name="Rectangle 3"/>
          <p:cNvSpPr>
            <a:spLocks noGrp="1" noChangeArrowheads="1"/>
          </p:cNvSpPr>
          <p:nvPr>
            <p:ph type="body" idx="1"/>
          </p:nvPr>
        </p:nvSpPr>
        <p:spPr/>
        <p:txBody>
          <a:bodyPr/>
          <a:lstStyle/>
          <a:p>
            <a:pPr eaLnBrk="1" hangingPunct="1">
              <a:lnSpc>
                <a:spcPct val="90000"/>
              </a:lnSpc>
              <a:buClr>
                <a:srgbClr val="FFFF00"/>
              </a:buClr>
            </a:pPr>
            <a:r>
              <a:rPr lang="en-US" sz="3000" b="1" dirty="0" smtClean="0">
                <a:solidFill>
                  <a:schemeClr val="tx2"/>
                </a:solidFill>
                <a:latin typeface="Arial" charset="0"/>
              </a:rPr>
              <a:t>C</a:t>
            </a:r>
            <a:r>
              <a:rPr lang="en-US" sz="3000" b="1" dirty="0" smtClean="0">
                <a:solidFill>
                  <a:schemeClr val="tx1"/>
                </a:solidFill>
                <a:latin typeface="Arial" charset="0"/>
              </a:rPr>
              <a:t>risis: Temporary</a:t>
            </a:r>
          </a:p>
          <a:p>
            <a:pPr eaLnBrk="1" hangingPunct="1">
              <a:lnSpc>
                <a:spcPct val="90000"/>
              </a:lnSpc>
              <a:buClr>
                <a:srgbClr val="FFFF00"/>
              </a:buClr>
              <a:buFontTx/>
              <a:buNone/>
            </a:pPr>
            <a:endParaRPr lang="en-US" sz="3000" b="1" dirty="0" smtClean="0">
              <a:solidFill>
                <a:schemeClr val="tx2"/>
              </a:solidFill>
            </a:endParaRPr>
          </a:p>
          <a:p>
            <a:pPr eaLnBrk="1" hangingPunct="1">
              <a:lnSpc>
                <a:spcPct val="90000"/>
              </a:lnSpc>
              <a:buClr>
                <a:srgbClr val="FFFF00"/>
              </a:buClr>
            </a:pPr>
            <a:r>
              <a:rPr lang="en-US" sz="3000" b="1" dirty="0" smtClean="0">
                <a:solidFill>
                  <a:schemeClr val="tx2"/>
                </a:solidFill>
                <a:latin typeface="Arial" charset="0"/>
              </a:rPr>
              <a:t>I</a:t>
            </a:r>
            <a:r>
              <a:rPr lang="en-US" sz="3000" b="1" dirty="0" smtClean="0">
                <a:solidFill>
                  <a:schemeClr val="tx1"/>
                </a:solidFill>
                <a:latin typeface="Arial" charset="0"/>
              </a:rPr>
              <a:t>ntervention: Skills to be learned</a:t>
            </a:r>
          </a:p>
          <a:p>
            <a:pPr eaLnBrk="1" hangingPunct="1">
              <a:lnSpc>
                <a:spcPct val="90000"/>
              </a:lnSpc>
              <a:buClr>
                <a:srgbClr val="FFFF00"/>
              </a:buClr>
              <a:buFontTx/>
              <a:buNone/>
            </a:pPr>
            <a:endParaRPr lang="en-US" sz="3000" b="1" dirty="0" smtClean="0">
              <a:solidFill>
                <a:schemeClr val="tx2"/>
              </a:solidFill>
            </a:endParaRPr>
          </a:p>
          <a:p>
            <a:pPr eaLnBrk="1" hangingPunct="1">
              <a:lnSpc>
                <a:spcPct val="90000"/>
              </a:lnSpc>
              <a:buClr>
                <a:srgbClr val="FFFF00"/>
              </a:buClr>
            </a:pPr>
            <a:r>
              <a:rPr lang="en-US" sz="3000" b="1" dirty="0" smtClean="0">
                <a:solidFill>
                  <a:schemeClr val="tx2"/>
                </a:solidFill>
                <a:latin typeface="Arial" charset="0"/>
              </a:rPr>
              <a:t>T</a:t>
            </a:r>
            <a:r>
              <a:rPr lang="en-US" sz="3000" b="1" dirty="0" smtClean="0">
                <a:solidFill>
                  <a:schemeClr val="tx1"/>
                </a:solidFill>
                <a:latin typeface="Arial" charset="0"/>
              </a:rPr>
              <a:t>eam: Provides safety / backup / consultation / support so the CIT Officer can use crisis intervention skills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20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2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endParaRPr lang="en-US" dirty="0" smtClean="0"/>
          </a:p>
        </p:txBody>
      </p:sp>
      <p:pic>
        <p:nvPicPr>
          <p:cNvPr id="18435" name="Content Placeholder 3" descr="CIT Photo 2"/>
          <p:cNvPicPr>
            <a:picLocks noGrp="1" noChangeAspect="1" noChangeArrowheads="1"/>
          </p:cNvPicPr>
          <p:nvPr>
            <p:ph idx="1"/>
          </p:nvPr>
        </p:nvPicPr>
        <p:blipFill>
          <a:blip r:embed="rId2" cstate="print"/>
          <a:srcRect/>
          <a:stretch>
            <a:fillRect/>
          </a:stretch>
        </p:blipFill>
        <p:spPr>
          <a:xfrm>
            <a:off x="533400" y="533400"/>
            <a:ext cx="8077200" cy="5638800"/>
          </a:xfrm>
          <a:ln w="92075" cmpd="thinThick">
            <a:solidFill>
              <a:srgbClr val="000080"/>
            </a:solidFill>
          </a:ln>
        </p:spPr>
      </p:pic>
      <p:sp>
        <p:nvSpPr>
          <p:cNvPr id="5" name="TextBox 4"/>
          <p:cNvSpPr txBox="1"/>
          <p:nvPr/>
        </p:nvSpPr>
        <p:spPr>
          <a:xfrm>
            <a:off x="4343400" y="6400800"/>
            <a:ext cx="4343400" cy="307777"/>
          </a:xfrm>
          <a:prstGeom prst="rect">
            <a:avLst/>
          </a:prstGeom>
          <a:noFill/>
        </p:spPr>
        <p:txBody>
          <a:bodyPr wrap="square" rtlCol="0">
            <a:spAutoFit/>
          </a:bodyPr>
          <a:lstStyle/>
          <a:p>
            <a:r>
              <a:rPr lang="en-US" sz="1400" dirty="0" smtClean="0">
                <a:latin typeface="Arial Narrow" pitchFamily="34" charset="0"/>
              </a:rPr>
              <a:t>	Photo: University of Memphis CIT Center</a:t>
            </a:r>
            <a:endParaRPr lang="en-US" sz="1400" dirty="0">
              <a:latin typeface="Arial Narrow"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00"/>
                                        <p:tgtEl>
                                          <p:spTgt spid="184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2"/>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&amp; Reflection</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Exercise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52400"/>
            <a:ext cx="8229600" cy="1295400"/>
          </a:xfrm>
        </p:spPr>
        <p:txBody>
          <a:bodyPr/>
          <a:lstStyle/>
          <a:p>
            <a:r>
              <a:rPr lang="en-US" sz="3800" b="1" dirty="0" smtClean="0">
                <a:solidFill>
                  <a:srgbClr val="FFFF00"/>
                </a:solidFill>
              </a:rPr>
              <a:t>Emotional crises impose suffering</a:t>
            </a:r>
          </a:p>
        </p:txBody>
      </p:sp>
      <p:sp>
        <p:nvSpPr>
          <p:cNvPr id="20483" name="Text Placeholder 3"/>
          <p:cNvSpPr>
            <a:spLocks noGrp="1"/>
          </p:cNvSpPr>
          <p:nvPr>
            <p:ph type="body" idx="1"/>
          </p:nvPr>
        </p:nvSpPr>
        <p:spPr>
          <a:xfrm>
            <a:off x="457200" y="1295400"/>
            <a:ext cx="4040188" cy="685800"/>
          </a:xfrm>
        </p:spPr>
        <p:txBody>
          <a:bodyPr/>
          <a:lstStyle/>
          <a:p>
            <a:r>
              <a:rPr lang="en-US" dirty="0" smtClean="0">
                <a:solidFill>
                  <a:srgbClr val="C00000"/>
                </a:solidFill>
                <a:latin typeface="Arial" charset="0"/>
                <a:cs typeface="Arial" charset="0"/>
              </a:rPr>
              <a:t>Depression</a:t>
            </a:r>
            <a:endParaRPr lang="en-US" dirty="0" smtClean="0">
              <a:solidFill>
                <a:srgbClr val="C00000"/>
              </a:solidFill>
            </a:endParaRPr>
          </a:p>
        </p:txBody>
      </p:sp>
      <p:sp>
        <p:nvSpPr>
          <p:cNvPr id="3" name="Content Placeholder 2"/>
          <p:cNvSpPr>
            <a:spLocks noGrp="1"/>
          </p:cNvSpPr>
          <p:nvPr>
            <p:ph sz="half" idx="2"/>
          </p:nvPr>
        </p:nvSpPr>
        <p:spPr>
          <a:xfrm>
            <a:off x="457200" y="2209800"/>
            <a:ext cx="4040188" cy="3886200"/>
          </a:xfrm>
        </p:spPr>
        <p:txBody>
          <a:bodyPr/>
          <a:lstStyle/>
          <a:p>
            <a:pPr>
              <a:buClr>
                <a:srgbClr val="FFFF00"/>
              </a:buClr>
              <a:defRPr/>
            </a:pPr>
            <a:r>
              <a:rPr lang="en-US" sz="2000" b="1" dirty="0" smtClean="0">
                <a:solidFill>
                  <a:schemeClr val="tx1"/>
                </a:solidFill>
                <a:latin typeface="Arial" pitchFamily="34" charset="0"/>
                <a:cs typeface="Arial" pitchFamily="34" charset="0"/>
              </a:rPr>
              <a:t>“gray drizzle of horror” </a:t>
            </a:r>
          </a:p>
          <a:p>
            <a:pPr>
              <a:buClr>
                <a:srgbClr val="FFFF00"/>
              </a:buClr>
              <a:defRPr/>
            </a:pPr>
            <a:r>
              <a:rPr lang="en-US" sz="2000" b="1" dirty="0" smtClean="0">
                <a:solidFill>
                  <a:schemeClr val="tx1"/>
                </a:solidFill>
                <a:latin typeface="Arial" pitchFamily="34" charset="0"/>
                <a:cs typeface="Arial" pitchFamily="34" charset="0"/>
              </a:rPr>
              <a:t>“a smothering confinement”</a:t>
            </a:r>
          </a:p>
          <a:p>
            <a:pPr>
              <a:buClr>
                <a:srgbClr val="FFFF00"/>
              </a:buClr>
              <a:defRPr/>
            </a:pPr>
            <a:r>
              <a:rPr lang="en-US" sz="2000" b="1" dirty="0" smtClean="0">
                <a:solidFill>
                  <a:schemeClr val="tx1"/>
                </a:solidFill>
                <a:latin typeface="Arial" pitchFamily="34" charset="0"/>
                <a:cs typeface="Arial" pitchFamily="34" charset="0"/>
              </a:rPr>
              <a:t>“a howling tempest in the brain”</a:t>
            </a:r>
          </a:p>
          <a:p>
            <a:pPr>
              <a:buClr>
                <a:srgbClr val="FFFF00"/>
              </a:buClr>
              <a:defRPr/>
            </a:pPr>
            <a:r>
              <a:rPr lang="en-US" sz="2000" b="1" dirty="0" smtClean="0">
                <a:solidFill>
                  <a:schemeClr val="tx1"/>
                </a:solidFill>
                <a:latin typeface="Arial" pitchFamily="34" charset="0"/>
                <a:cs typeface="Arial" pitchFamily="34" charset="0"/>
              </a:rPr>
              <a:t>suicidal and homicidal ideation</a:t>
            </a:r>
          </a:p>
          <a:p>
            <a:pPr>
              <a:buClr>
                <a:srgbClr val="FFFF00"/>
              </a:buClr>
              <a:buFontTx/>
              <a:buNone/>
              <a:defRPr/>
            </a:pPr>
            <a:endParaRPr lang="en-US" sz="1200" b="1" dirty="0" smtClean="0">
              <a:latin typeface="Arial" pitchFamily="34" charset="0"/>
              <a:cs typeface="Arial" pitchFamily="34" charset="0"/>
            </a:endParaRPr>
          </a:p>
          <a:p>
            <a:pPr>
              <a:buClr>
                <a:srgbClr val="FFFF00"/>
              </a:buClr>
              <a:buFontTx/>
              <a:buNone/>
              <a:defRPr/>
            </a:pPr>
            <a:endParaRPr lang="en-US" sz="1200" b="1" dirty="0" smtClean="0">
              <a:latin typeface="Arial" pitchFamily="34" charset="0"/>
              <a:cs typeface="Arial" pitchFamily="34" charset="0"/>
            </a:endParaRPr>
          </a:p>
          <a:p>
            <a:pPr>
              <a:buClr>
                <a:srgbClr val="FFFF00"/>
              </a:buClr>
              <a:buFontTx/>
              <a:buNone/>
              <a:defRPr/>
            </a:pPr>
            <a:endParaRPr lang="en-US" sz="1200" b="1" dirty="0" smtClean="0">
              <a:latin typeface="Arial" pitchFamily="34" charset="0"/>
              <a:cs typeface="Arial" pitchFamily="34" charset="0"/>
            </a:endParaRPr>
          </a:p>
          <a:p>
            <a:pPr>
              <a:buClr>
                <a:srgbClr val="FFFF00"/>
              </a:buClr>
              <a:buFontTx/>
              <a:buNone/>
              <a:defRPr/>
            </a:pPr>
            <a:endParaRPr lang="en-US" sz="1200" b="1" dirty="0" smtClean="0">
              <a:latin typeface="Arial" pitchFamily="34" charset="0"/>
              <a:cs typeface="Arial" pitchFamily="34" charset="0"/>
            </a:endParaRPr>
          </a:p>
          <a:p>
            <a:pPr>
              <a:buClr>
                <a:srgbClr val="FFFF00"/>
              </a:buClr>
              <a:buFontTx/>
              <a:buNone/>
              <a:defRPr/>
            </a:pPr>
            <a:endParaRPr lang="en-US" sz="1200" b="1" dirty="0" smtClean="0">
              <a:solidFill>
                <a:srgbClr val="FFFF00"/>
              </a:solidFill>
              <a:latin typeface="+mj-lt"/>
              <a:cs typeface="Arial" pitchFamily="34" charset="0"/>
            </a:endParaRPr>
          </a:p>
          <a:p>
            <a:pPr>
              <a:buClr>
                <a:srgbClr val="FFFF00"/>
              </a:buClr>
              <a:buFontTx/>
              <a:buNone/>
              <a:defRPr/>
            </a:pPr>
            <a:endParaRPr lang="en-US" sz="1200" b="1" dirty="0" smtClean="0">
              <a:solidFill>
                <a:srgbClr val="FFFF00"/>
              </a:solidFill>
              <a:latin typeface="+mj-lt"/>
              <a:cs typeface="Arial" pitchFamily="34" charset="0"/>
            </a:endParaRPr>
          </a:p>
          <a:p>
            <a:pPr>
              <a:buClr>
                <a:srgbClr val="FFFF00"/>
              </a:buClr>
              <a:buFontTx/>
              <a:buNone/>
              <a:defRPr/>
            </a:pPr>
            <a:r>
              <a:rPr lang="en-US" sz="1200" b="1" dirty="0" smtClean="0">
                <a:solidFill>
                  <a:srgbClr val="FFFF00"/>
                </a:solidFill>
                <a:latin typeface="+mj-lt"/>
                <a:cs typeface="Arial" pitchFamily="34" charset="0"/>
              </a:rPr>
              <a:t>	Styron, W. , (1990).  </a:t>
            </a:r>
            <a:r>
              <a:rPr lang="en-US" sz="1200" b="1" i="1" dirty="0" smtClean="0">
                <a:solidFill>
                  <a:srgbClr val="FFFF00"/>
                </a:solidFill>
                <a:latin typeface="+mj-lt"/>
                <a:cs typeface="Arial" pitchFamily="34" charset="0"/>
              </a:rPr>
              <a:t>Darkness Visible: A Memoir of 	Madness. New York: Random House</a:t>
            </a:r>
            <a:endParaRPr lang="en-US" sz="1200" b="1" i="1" dirty="0">
              <a:solidFill>
                <a:srgbClr val="FFFF00"/>
              </a:solidFill>
              <a:latin typeface="+mj-lt"/>
              <a:cs typeface="Arial" pitchFamily="34" charset="0"/>
            </a:endParaRPr>
          </a:p>
        </p:txBody>
      </p:sp>
      <p:sp>
        <p:nvSpPr>
          <p:cNvPr id="20485" name="Text Placeholder 4"/>
          <p:cNvSpPr>
            <a:spLocks noGrp="1"/>
          </p:cNvSpPr>
          <p:nvPr>
            <p:ph type="body" sz="quarter" idx="3"/>
          </p:nvPr>
        </p:nvSpPr>
        <p:spPr>
          <a:xfrm>
            <a:off x="4645025" y="1371600"/>
            <a:ext cx="4041775" cy="609600"/>
          </a:xfrm>
        </p:spPr>
        <p:txBody>
          <a:bodyPr/>
          <a:lstStyle/>
          <a:p>
            <a:r>
              <a:rPr lang="en-US" dirty="0" smtClean="0">
                <a:solidFill>
                  <a:srgbClr val="C00000"/>
                </a:solidFill>
                <a:latin typeface="Arial" charset="0"/>
                <a:cs typeface="Arial" charset="0"/>
              </a:rPr>
              <a:t>Psychotic Episode</a:t>
            </a:r>
          </a:p>
        </p:txBody>
      </p:sp>
      <p:sp>
        <p:nvSpPr>
          <p:cNvPr id="6" name="Content Placeholder 5"/>
          <p:cNvSpPr>
            <a:spLocks noGrp="1"/>
          </p:cNvSpPr>
          <p:nvPr>
            <p:ph sz="quarter" idx="4"/>
          </p:nvPr>
        </p:nvSpPr>
        <p:spPr>
          <a:xfrm>
            <a:off x="4645025" y="2209800"/>
            <a:ext cx="4041775" cy="4495800"/>
          </a:xfrm>
        </p:spPr>
        <p:txBody>
          <a:bodyPr/>
          <a:lstStyle/>
          <a:p>
            <a:pPr>
              <a:buClr>
                <a:schemeClr val="tx2"/>
              </a:buClr>
              <a:defRPr/>
            </a:pPr>
            <a:r>
              <a:rPr lang="en-US" sz="2000" b="1" dirty="0" smtClean="0">
                <a:solidFill>
                  <a:schemeClr val="tx1"/>
                </a:solidFill>
                <a:latin typeface="Arial" pitchFamily="34" charset="0"/>
                <a:cs typeface="Arial" pitchFamily="34" charset="0"/>
              </a:rPr>
              <a:t>delusions of guilt, persecution, physical decay, and impending death </a:t>
            </a:r>
          </a:p>
          <a:p>
            <a:pPr>
              <a:buClr>
                <a:schemeClr val="tx2"/>
              </a:buClr>
              <a:defRPr/>
            </a:pPr>
            <a:r>
              <a:rPr lang="en-US" sz="2000" b="1" dirty="0" smtClean="0">
                <a:solidFill>
                  <a:schemeClr val="tx1"/>
                </a:solidFill>
                <a:latin typeface="Arial" pitchFamily="34" charset="0"/>
                <a:cs typeface="Arial" pitchFamily="34" charset="0"/>
              </a:rPr>
              <a:t>visual hallucinations and perceptual distortions</a:t>
            </a:r>
          </a:p>
          <a:p>
            <a:pPr>
              <a:buClr>
                <a:schemeClr val="tx2"/>
              </a:buClr>
              <a:defRPr/>
            </a:pPr>
            <a:r>
              <a:rPr lang="en-US" sz="2000" b="1" dirty="0" smtClean="0">
                <a:solidFill>
                  <a:schemeClr val="tx1"/>
                </a:solidFill>
                <a:latin typeface="Arial" pitchFamily="34" charset="0"/>
                <a:cs typeface="Arial" pitchFamily="34" charset="0"/>
              </a:rPr>
              <a:t>auditory  hallucinations</a:t>
            </a:r>
          </a:p>
          <a:p>
            <a:pPr>
              <a:buClr>
                <a:schemeClr val="tx2"/>
              </a:buClr>
              <a:defRPr/>
            </a:pPr>
            <a:r>
              <a:rPr lang="en-US" sz="2000" b="1" dirty="0" smtClean="0">
                <a:solidFill>
                  <a:schemeClr val="tx1"/>
                </a:solidFill>
                <a:latin typeface="Arial" pitchFamily="34" charset="0"/>
                <a:cs typeface="Arial" pitchFamily="34" charset="0"/>
              </a:rPr>
              <a:t>rapid fluctuations of consciousness</a:t>
            </a:r>
          </a:p>
          <a:p>
            <a:pPr>
              <a:buClr>
                <a:schemeClr val="tx2"/>
              </a:buClr>
              <a:defRPr/>
            </a:pPr>
            <a:r>
              <a:rPr lang="en-US" sz="2000" b="1" dirty="0" smtClean="0">
                <a:solidFill>
                  <a:schemeClr val="tx1"/>
                </a:solidFill>
                <a:latin typeface="Arial" pitchFamily="34" charset="0"/>
                <a:cs typeface="Arial" pitchFamily="34" charset="0"/>
              </a:rPr>
              <a:t>increasing paranoia and intense panic</a:t>
            </a:r>
          </a:p>
          <a:p>
            <a:pPr>
              <a:buClr>
                <a:schemeClr val="tx1"/>
              </a:buClr>
              <a:buFontTx/>
              <a:buNone/>
              <a:defRPr/>
            </a:pPr>
            <a:r>
              <a:rPr lang="en-US" sz="1200" b="1" dirty="0" smtClean="0">
                <a:solidFill>
                  <a:srgbClr val="FFFF00"/>
                </a:solidFill>
                <a:latin typeface="+mj-lt"/>
                <a:cs typeface="Arial" pitchFamily="34" charset="0"/>
              </a:rPr>
              <a:t>Kiser, S. (2004). An existential case study of madness. Encounters with divine affliction. </a:t>
            </a:r>
            <a:r>
              <a:rPr lang="en-US" sz="1200" b="1" i="1" dirty="0" smtClean="0">
                <a:solidFill>
                  <a:srgbClr val="FFFF00"/>
                </a:solidFill>
                <a:latin typeface="+mj-lt"/>
                <a:cs typeface="Arial" pitchFamily="34" charset="0"/>
              </a:rPr>
              <a:t>Journal of Humanistic Psychology, 44</a:t>
            </a:r>
            <a:r>
              <a:rPr lang="en-US" sz="1200" b="1" dirty="0" smtClean="0">
                <a:solidFill>
                  <a:srgbClr val="FFFF00"/>
                </a:solidFill>
                <a:latin typeface="+mj-lt"/>
                <a:cs typeface="Arial" pitchFamily="34" charset="0"/>
              </a:rPr>
              <a:t>, 441.</a:t>
            </a:r>
          </a:p>
          <a:p>
            <a:pPr>
              <a:buClr>
                <a:schemeClr val="tx1"/>
              </a:buClr>
              <a:buFontTx/>
              <a:buNone/>
              <a:defRPr/>
            </a:pPr>
            <a:r>
              <a:rPr lang="en-US" sz="1200" b="1" dirty="0" smtClean="0">
                <a:solidFill>
                  <a:srgbClr val="FFFF00"/>
                </a:solidFill>
                <a:latin typeface="+mj-lt"/>
                <a:cs typeface="Arial" pitchFamily="34" charset="0"/>
              </a:rPr>
              <a:t>Saks, E. (2012). A tale  of mental  illness from the inside. www.ted.com/talks</a:t>
            </a:r>
          </a:p>
          <a:p>
            <a:pPr>
              <a:buClr>
                <a:schemeClr val="tx1"/>
              </a:buClr>
              <a:defRPr/>
            </a:pPr>
            <a:endParaRPr lang="en-US" sz="2000"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20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20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20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20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20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20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20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485">
                                            <p:txEl>
                                              <p:pRg st="0" end="0"/>
                                            </p:txEl>
                                          </p:spTgt>
                                        </p:tgtEl>
                                        <p:attrNameLst>
                                          <p:attrName>style.visibility</p:attrName>
                                        </p:attrNameLst>
                                      </p:cBhvr>
                                      <p:to>
                                        <p:strVal val="visible"/>
                                      </p:to>
                                    </p:set>
                                    <p:animEffect transition="in" filter="fade">
                                      <p:cBhvr>
                                        <p:cTn id="67" dur="2000"/>
                                        <p:tgtEl>
                                          <p:spTgt spid="2048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483">
                                            <p:txEl>
                                              <p:pRg st="0" end="0"/>
                                            </p:txEl>
                                          </p:spTgt>
                                        </p:tgtEl>
                                        <p:attrNameLst>
                                          <p:attrName>style.visibility</p:attrName>
                                        </p:attrNameLst>
                                      </p:cBhvr>
                                      <p:to>
                                        <p:strVal val="visible"/>
                                      </p:to>
                                    </p:set>
                                    <p:animEffect transition="in" filter="fade">
                                      <p:cBhvr>
                                        <p:cTn id="72" dur="20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3" grpId="0" build="p"/>
      <p:bldP spid="20485"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04800" y="6324600"/>
            <a:ext cx="8534400" cy="381000"/>
          </a:xfrm>
        </p:spPr>
        <p:txBody>
          <a:bodyPr/>
          <a:lstStyle/>
          <a:p>
            <a:r>
              <a:rPr lang="en-US" sz="2000" dirty="0" smtClean="0"/>
              <a:t>The Scream           </a:t>
            </a:r>
          </a:p>
        </p:txBody>
      </p:sp>
      <p:pic>
        <p:nvPicPr>
          <p:cNvPr id="21507" name="Picture 4" descr="File:The Scream.jpg">
            <a:hlinkClick r:id="rId2"/>
          </p:cNvPr>
          <p:cNvPicPr>
            <a:picLocks noGrp="1" noChangeAspect="1" noChangeArrowheads="1"/>
          </p:cNvPicPr>
          <p:nvPr>
            <p:ph idx="1"/>
          </p:nvPr>
        </p:nvPicPr>
        <p:blipFill>
          <a:blip r:embed="rId3" cstate="print"/>
          <a:srcRect/>
          <a:stretch>
            <a:fillRect/>
          </a:stretch>
        </p:blipFill>
        <p:spPr>
          <a:xfrm>
            <a:off x="1600200" y="228600"/>
            <a:ext cx="6019800" cy="60960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2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249"/>
                                        </p:tgtEl>
                                        <p:attrNameLst>
                                          <p:attrName>style.visibility</p:attrName>
                                        </p:attrNameLst>
                                      </p:cBhvr>
                                      <p:to>
                                        <p:strVal val="visible"/>
                                      </p:to>
                                    </p:set>
                                    <p:anim calcmode="lin" valueType="num">
                                      <p:cBhvr additive="base">
                                        <p:cTn id="12" dur="500" fill="hold"/>
                                        <p:tgtEl>
                                          <p:spTgt spid="53249"/>
                                        </p:tgtEl>
                                        <p:attrNameLst>
                                          <p:attrName>ppt_x</p:attrName>
                                        </p:attrNameLst>
                                      </p:cBhvr>
                                      <p:tavLst>
                                        <p:tav tm="0">
                                          <p:val>
                                            <p:strVal val="#ppt_x"/>
                                          </p:val>
                                        </p:tav>
                                        <p:tav tm="100000">
                                          <p:val>
                                            <p:strVal val="#ppt_x"/>
                                          </p:val>
                                        </p:tav>
                                      </p:tavLst>
                                    </p:anim>
                                    <p:anim calcmode="lin" valueType="num">
                                      <p:cBhvr additive="base">
                                        <p:cTn id="13" dur="500" fill="hold"/>
                                        <p:tgtEl>
                                          <p:spTgt spid="5324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215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7391400" cy="869950"/>
          </a:xfrm>
        </p:spPr>
        <p:txBody>
          <a:bodyPr/>
          <a:lstStyle/>
          <a:p>
            <a:r>
              <a:rPr lang="en-US" sz="3600" dirty="0" smtClean="0"/>
              <a:t>Psychological Anguish of War</a:t>
            </a:r>
          </a:p>
        </p:txBody>
      </p:sp>
      <p:pic>
        <p:nvPicPr>
          <p:cNvPr id="5" name="Content Placeholder 4" descr="hires_090127-A-000Eb.jpg"/>
          <p:cNvPicPr>
            <a:picLocks noGrp="1" noChangeAspect="1"/>
          </p:cNvPicPr>
          <p:nvPr>
            <p:ph idx="1"/>
          </p:nvPr>
        </p:nvPicPr>
        <p:blipFill>
          <a:blip r:embed="rId2" cstate="print"/>
          <a:srcRect/>
          <a:stretch>
            <a:fillRect/>
          </a:stretch>
        </p:blipFill>
        <p:spPr>
          <a:xfrm>
            <a:off x="4449763" y="1979613"/>
            <a:ext cx="4237037" cy="3049587"/>
          </a:xfrm>
        </p:spPr>
      </p:pic>
      <p:sp>
        <p:nvSpPr>
          <p:cNvPr id="8" name="Text Placeholder 7"/>
          <p:cNvSpPr>
            <a:spLocks noGrp="1"/>
          </p:cNvSpPr>
          <p:nvPr>
            <p:ph type="body" sz="half" idx="2"/>
          </p:nvPr>
        </p:nvSpPr>
        <p:spPr>
          <a:xfrm>
            <a:off x="457200" y="1435100"/>
            <a:ext cx="3581400" cy="4691063"/>
          </a:xfrm>
        </p:spPr>
        <p:txBody>
          <a:bodyPr/>
          <a:lstStyle/>
          <a:p>
            <a:pPr>
              <a:buClr>
                <a:schemeClr val="tx2"/>
              </a:buClr>
            </a:pPr>
            <a:endParaRPr lang="en-US" sz="2300" b="1" dirty="0" smtClean="0">
              <a:latin typeface="Arial" pitchFamily="34" charset="0"/>
              <a:cs typeface="Arial" pitchFamily="34" charset="0"/>
            </a:endParaRPr>
          </a:p>
          <a:p>
            <a:pPr>
              <a:buClr>
                <a:schemeClr val="tx1"/>
              </a:buClr>
              <a:buFontTx/>
              <a:buChar char="•"/>
            </a:pPr>
            <a:r>
              <a:rPr lang="en-US" sz="2300" b="1" dirty="0" smtClean="0">
                <a:latin typeface="Arial" pitchFamily="34" charset="0"/>
                <a:cs typeface="Arial" pitchFamily="34" charset="0"/>
              </a:rPr>
              <a:t> </a:t>
            </a:r>
            <a:r>
              <a:rPr lang="en-US" sz="2300" b="1" dirty="0" smtClean="0">
                <a:solidFill>
                  <a:schemeClr val="tx1"/>
                </a:solidFill>
                <a:latin typeface="Arial" pitchFamily="34" charset="0"/>
                <a:cs typeface="Arial" pitchFamily="34" charset="0"/>
              </a:rPr>
              <a:t>Sleep disturbance</a:t>
            </a:r>
          </a:p>
          <a:p>
            <a:pPr>
              <a:buClr>
                <a:schemeClr val="tx1"/>
              </a:buClr>
              <a:buFontTx/>
              <a:buChar char="•"/>
            </a:pPr>
            <a:r>
              <a:rPr lang="en-US" sz="2300" b="1" dirty="0" smtClean="0">
                <a:solidFill>
                  <a:schemeClr val="tx1"/>
                </a:solidFill>
                <a:latin typeface="Arial" pitchFamily="34" charset="0"/>
                <a:cs typeface="Arial" pitchFamily="34" charset="0"/>
              </a:rPr>
              <a:t> Nightmares </a:t>
            </a:r>
          </a:p>
          <a:p>
            <a:pPr>
              <a:buClr>
                <a:schemeClr val="tx1"/>
              </a:buClr>
              <a:buFontTx/>
              <a:buChar char="•"/>
            </a:pPr>
            <a:r>
              <a:rPr lang="en-US" sz="2300" b="1" dirty="0" smtClean="0">
                <a:solidFill>
                  <a:schemeClr val="tx1"/>
                </a:solidFill>
                <a:latin typeface="Arial" pitchFamily="34" charset="0"/>
                <a:cs typeface="Arial" pitchFamily="34" charset="0"/>
              </a:rPr>
              <a:t> Flashbacks </a:t>
            </a:r>
          </a:p>
          <a:p>
            <a:pPr>
              <a:buClr>
                <a:schemeClr val="tx1"/>
              </a:buClr>
              <a:buFontTx/>
              <a:buChar char="•"/>
            </a:pPr>
            <a:r>
              <a:rPr lang="en-US" sz="2300" b="1" dirty="0" smtClean="0">
                <a:solidFill>
                  <a:schemeClr val="tx1"/>
                </a:solidFill>
                <a:latin typeface="Arial" pitchFamily="34" charset="0"/>
                <a:cs typeface="Arial" pitchFamily="34" charset="0"/>
              </a:rPr>
              <a:t> Physiological distress</a:t>
            </a:r>
          </a:p>
          <a:p>
            <a:pPr>
              <a:buClr>
                <a:schemeClr val="tx1"/>
              </a:buClr>
              <a:buFontTx/>
              <a:buChar char="•"/>
            </a:pPr>
            <a:r>
              <a:rPr lang="en-US" sz="2300" b="1" dirty="0" smtClean="0">
                <a:solidFill>
                  <a:schemeClr val="tx1"/>
                </a:solidFill>
                <a:latin typeface="Arial" pitchFamily="34" charset="0"/>
                <a:cs typeface="Arial" pitchFamily="34" charset="0"/>
              </a:rPr>
              <a:t> Detached from people</a:t>
            </a:r>
          </a:p>
          <a:p>
            <a:pPr>
              <a:buClr>
                <a:schemeClr val="tx1"/>
              </a:buClr>
              <a:buFontTx/>
              <a:buChar char="•"/>
            </a:pPr>
            <a:r>
              <a:rPr lang="en-US" sz="2300" b="1" dirty="0" smtClean="0">
                <a:solidFill>
                  <a:schemeClr val="tx1"/>
                </a:solidFill>
                <a:latin typeface="Arial" pitchFamily="34" charset="0"/>
                <a:cs typeface="Arial" pitchFamily="34" charset="0"/>
              </a:rPr>
              <a:t> Loss of loving feelings</a:t>
            </a:r>
          </a:p>
          <a:p>
            <a:pPr>
              <a:buClr>
                <a:schemeClr val="tx1"/>
              </a:buClr>
              <a:buFontTx/>
              <a:buChar char="•"/>
            </a:pPr>
            <a:r>
              <a:rPr lang="en-US" sz="2300" b="1" dirty="0" smtClean="0">
                <a:solidFill>
                  <a:schemeClr val="tx1"/>
                </a:solidFill>
                <a:latin typeface="Arial" pitchFamily="34" charset="0"/>
                <a:cs typeface="Arial" pitchFamily="34" charset="0"/>
              </a:rPr>
              <a:t> Alcohol and drugs</a:t>
            </a:r>
          </a:p>
          <a:p>
            <a:pPr>
              <a:buClr>
                <a:schemeClr val="tx1"/>
              </a:buClr>
              <a:buFontTx/>
              <a:buChar char="•"/>
            </a:pPr>
            <a:r>
              <a:rPr lang="en-US" sz="2300" b="1" dirty="0" smtClean="0">
                <a:solidFill>
                  <a:schemeClr val="tx1"/>
                </a:solidFill>
                <a:latin typeface="Arial" pitchFamily="34" charset="0"/>
                <a:cs typeface="Arial" pitchFamily="34" charset="0"/>
              </a:rPr>
              <a:t> Irritability </a:t>
            </a:r>
          </a:p>
          <a:p>
            <a:pPr>
              <a:buClr>
                <a:schemeClr val="tx1"/>
              </a:buClr>
              <a:buFontTx/>
              <a:buChar char="•"/>
            </a:pPr>
            <a:r>
              <a:rPr lang="en-US" sz="2300" b="1" dirty="0" smtClean="0">
                <a:solidFill>
                  <a:schemeClr val="tx1"/>
                </a:solidFill>
                <a:latin typeface="Arial" pitchFamily="34" charset="0"/>
                <a:cs typeface="Arial" pitchFamily="34" charset="0"/>
              </a:rPr>
              <a:t> On guard</a:t>
            </a:r>
          </a:p>
          <a:p>
            <a:endParaRPr lang="en-US" dirty="0" smtClean="0"/>
          </a:p>
        </p:txBody>
      </p:sp>
      <p:pic>
        <p:nvPicPr>
          <p:cNvPr id="6" name="Content Placeholder 5" descr="hires_090124-M-0581G-013b.jpg"/>
          <p:cNvPicPr>
            <a:picLocks noGrp="1" noChangeAspect="1"/>
          </p:cNvPicPr>
          <p:nvPr>
            <p:ph sz="half" idx="4294967295"/>
          </p:nvPr>
        </p:nvPicPr>
        <p:blipFill>
          <a:blip r:embed="rId3" cstate="print"/>
          <a:srcRect/>
          <a:stretch>
            <a:fillRect/>
          </a:stretch>
        </p:blipFill>
        <p:spPr>
          <a:xfrm>
            <a:off x="4419600" y="2514600"/>
            <a:ext cx="4343400" cy="4114800"/>
          </a:xfrm>
        </p:spPr>
      </p:pic>
      <p:sp>
        <p:nvSpPr>
          <p:cNvPr id="10" name="TextBox 9"/>
          <p:cNvSpPr txBox="1"/>
          <p:nvPr/>
        </p:nvSpPr>
        <p:spPr>
          <a:xfrm>
            <a:off x="0" y="5867400"/>
            <a:ext cx="4038600" cy="900113"/>
          </a:xfrm>
          <a:prstGeom prst="rect">
            <a:avLst/>
          </a:prstGeom>
          <a:noFill/>
        </p:spPr>
        <p:txBody>
          <a:bodyPr>
            <a:spAutoFit/>
          </a:bodyPr>
          <a:lstStyle/>
          <a:p>
            <a:pPr>
              <a:buClr>
                <a:schemeClr val="tx1"/>
              </a:buClr>
              <a:defRPr/>
            </a:pPr>
            <a:r>
              <a:rPr lang="en-US" sz="1050" b="1" dirty="0">
                <a:solidFill>
                  <a:schemeClr val="tx2"/>
                </a:solidFill>
                <a:cs typeface="Arial" charset="0"/>
              </a:rPr>
              <a:t>American Psychiatric Association. (1994). </a:t>
            </a:r>
            <a:r>
              <a:rPr lang="en-US" sz="1050" b="1" i="1" dirty="0">
                <a:solidFill>
                  <a:schemeClr val="tx2"/>
                </a:solidFill>
                <a:cs typeface="Arial" charset="0"/>
              </a:rPr>
              <a:t>Diagnostic and statistical manual of mental disorders (4</a:t>
            </a:r>
            <a:r>
              <a:rPr lang="en-US" sz="1050" b="1" i="1" baseline="30000" dirty="0">
                <a:solidFill>
                  <a:schemeClr val="tx2"/>
                </a:solidFill>
                <a:cs typeface="Arial" charset="0"/>
              </a:rPr>
              <a:t>th</a:t>
            </a:r>
            <a:r>
              <a:rPr lang="en-US" sz="1050" b="1" i="1" dirty="0">
                <a:solidFill>
                  <a:schemeClr val="tx2"/>
                </a:solidFill>
                <a:cs typeface="Arial" charset="0"/>
              </a:rPr>
              <a:t> ed</a:t>
            </a:r>
            <a:r>
              <a:rPr lang="en-US" sz="1050" b="1" dirty="0">
                <a:solidFill>
                  <a:schemeClr val="tx2"/>
                </a:solidFill>
                <a:cs typeface="Arial" charset="0"/>
              </a:rPr>
              <a:t>.).  Washington, DC: Author.</a:t>
            </a:r>
          </a:p>
          <a:p>
            <a:pPr>
              <a:buClr>
                <a:schemeClr val="tx1"/>
              </a:buClr>
              <a:defRPr/>
            </a:pPr>
            <a:r>
              <a:rPr lang="en-US" sz="1050" b="1" dirty="0">
                <a:solidFill>
                  <a:schemeClr val="tx2"/>
                </a:solidFill>
                <a:cs typeface="Arial" charset="0"/>
              </a:rPr>
              <a:t>Photo: http://www.defense.gov/photos/ </a:t>
            </a:r>
            <a:r>
              <a:rPr lang="en-US" sz="1050" b="1" i="1" dirty="0">
                <a:solidFill>
                  <a:schemeClr val="tx2"/>
                </a:solidFill>
              </a:rPr>
              <a:t>U.S. Army photo by Sgt. Lynne Eickstedt </a:t>
            </a:r>
            <a:r>
              <a:rPr lang="en-US" sz="1050" b="1" dirty="0">
                <a:solidFill>
                  <a:schemeClr val="tx2"/>
                </a:solidFill>
              </a:rPr>
              <a:t>;  </a:t>
            </a:r>
            <a:r>
              <a:rPr lang="en-US" sz="1050" b="1" i="1" dirty="0">
                <a:solidFill>
                  <a:schemeClr val="tx2"/>
                </a:solidFill>
              </a:rPr>
              <a:t>U.S. Marine Corps photo by Lance Cpl. Kelsey J. Green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5"/>
                                        </p:tgtEl>
                                        <p:attrNameLst>
                                          <p:attrName>ppt_x</p:attrName>
                                          <p:attrName>ppt_y</p:attrName>
                                        </p:attrNameLst>
                                      </p:cBhvr>
                                    </p:animMotion>
                                    <p:animRot by="1500000">
                                      <p:cBhvr>
                                        <p:cTn id="17" dur="125" fill="hold">
                                          <p:stCondLst>
                                            <p:cond delay="0"/>
                                          </p:stCondLst>
                                        </p:cTn>
                                        <p:tgtEl>
                                          <p:spTgt spid="5"/>
                                        </p:tgtEl>
                                        <p:attrNameLst>
                                          <p:attrName>r</p:attrName>
                                        </p:attrNameLst>
                                      </p:cBhvr>
                                    </p:animRot>
                                    <p:animRot by="-1500000">
                                      <p:cBhvr>
                                        <p:cTn id="18" dur="125" fill="hold">
                                          <p:stCondLst>
                                            <p:cond delay="125"/>
                                          </p:stCondLst>
                                        </p:cTn>
                                        <p:tgtEl>
                                          <p:spTgt spid="5"/>
                                        </p:tgtEl>
                                        <p:attrNameLst>
                                          <p:attrName>r</p:attrName>
                                        </p:attrNameLst>
                                      </p:cBhvr>
                                    </p:animRot>
                                    <p:animRot by="-1500000">
                                      <p:cBhvr>
                                        <p:cTn id="19" dur="125" fill="hold">
                                          <p:stCondLst>
                                            <p:cond delay="250"/>
                                          </p:stCondLst>
                                        </p:cTn>
                                        <p:tgtEl>
                                          <p:spTgt spid="5"/>
                                        </p:tgtEl>
                                        <p:attrNameLst>
                                          <p:attrName>r</p:attrName>
                                        </p:attrNameLst>
                                      </p:cBhvr>
                                    </p:animRot>
                                    <p:animRot by="1500000">
                                      <p:cBhvr>
                                        <p:cTn id="20" dur="125" fill="hold">
                                          <p:stCondLst>
                                            <p:cond delay="375"/>
                                          </p:stCondLst>
                                        </p:cTn>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iterate type="lt">
                                    <p:tmPct val="0"/>
                                  </p:iterate>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additive="base">
                                        <p:cTn id="6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 calcmode="lin" valueType="num">
                                      <p:cBhvr additive="base">
                                        <p:cTn id="6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xEl>
                                              <p:pRg st="7" end="7"/>
                                            </p:txEl>
                                          </p:spTgt>
                                        </p:tgtEl>
                                        <p:attrNameLst>
                                          <p:attrName>style.visibility</p:attrName>
                                        </p:attrNameLst>
                                      </p:cBhvr>
                                      <p:to>
                                        <p:strVal val="visible"/>
                                      </p:to>
                                    </p:set>
                                    <p:anim calcmode="lin" valueType="num">
                                      <p:cBhvr additive="base">
                                        <p:cTn id="7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xEl>
                                              <p:pRg st="8" end="8"/>
                                            </p:txEl>
                                          </p:spTgt>
                                        </p:tgtEl>
                                        <p:attrNameLst>
                                          <p:attrName>style.visibility</p:attrName>
                                        </p:attrNameLst>
                                      </p:cBhvr>
                                      <p:to>
                                        <p:strVal val="visible"/>
                                      </p:to>
                                    </p:set>
                                    <p:anim calcmode="lin" valueType="num">
                                      <p:cBhvr additive="base">
                                        <p:cTn id="7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xEl>
                                              <p:pRg st="9" end="9"/>
                                            </p:txEl>
                                          </p:spTgt>
                                        </p:tgtEl>
                                        <p:attrNameLst>
                                          <p:attrName>style.visibility</p:attrName>
                                        </p:attrNameLst>
                                      </p:cBhvr>
                                      <p:to>
                                        <p:strVal val="visible"/>
                                      </p:to>
                                    </p:set>
                                    <p:anim calcmode="lin" valueType="num">
                                      <p:cBhvr additive="base">
                                        <p:cTn id="8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0">
                                            <p:txEl>
                                              <p:pRg st="0" end="0"/>
                                            </p:txEl>
                                          </p:spTgt>
                                        </p:tgtEl>
                                        <p:attrNameLst>
                                          <p:attrName>style.visibility</p:attrName>
                                        </p:attrNameLst>
                                      </p:cBhvr>
                                      <p:to>
                                        <p:strVal val="visible"/>
                                      </p:to>
                                    </p:set>
                                    <p:animEffect transition="in" filter="wipe(down)">
                                      <p:cBhvr>
                                        <p:cTn id="91" dur="500"/>
                                        <p:tgtEl>
                                          <p:spTgt spid="10">
                                            <p:txEl>
                                              <p:pRg st="0" end="0"/>
                                            </p:txEl>
                                          </p:spTgt>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0">
                                            <p:txEl>
                                              <p:pRg st="1" end="1"/>
                                            </p:txEl>
                                          </p:spTgt>
                                        </p:tgtEl>
                                        <p:attrNameLst>
                                          <p:attrName>style.visibility</p:attrName>
                                        </p:attrNameLst>
                                      </p:cBhvr>
                                      <p:to>
                                        <p:strVal val="visible"/>
                                      </p:to>
                                    </p:set>
                                    <p:animEffect transition="in" filter="wipe(down)">
                                      <p:cBhvr>
                                        <p:cTn id="9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7010400" cy="717550"/>
          </a:xfrm>
        </p:spPr>
        <p:txBody>
          <a:bodyPr/>
          <a:lstStyle/>
          <a:p>
            <a:r>
              <a:rPr lang="en-US" sz="3600" dirty="0" smtClean="0"/>
              <a:t>Moral Anguish of War</a:t>
            </a:r>
          </a:p>
        </p:txBody>
      </p:sp>
      <p:pic>
        <p:nvPicPr>
          <p:cNvPr id="5" name="Content Placeholder 4" descr="hires_090606-N-6891S-102.jpg"/>
          <p:cNvPicPr>
            <a:picLocks noGrp="1" noChangeAspect="1"/>
          </p:cNvPicPr>
          <p:nvPr>
            <p:ph idx="1"/>
          </p:nvPr>
        </p:nvPicPr>
        <p:blipFill>
          <a:blip r:embed="rId2" cstate="print"/>
          <a:srcRect/>
          <a:stretch>
            <a:fillRect/>
          </a:stretch>
        </p:blipFill>
        <p:spPr>
          <a:xfrm>
            <a:off x="3657600" y="1600200"/>
            <a:ext cx="5111750" cy="3429000"/>
          </a:xfrm>
        </p:spPr>
      </p:pic>
      <p:sp>
        <p:nvSpPr>
          <p:cNvPr id="4" name="Text Placeholder 3"/>
          <p:cNvSpPr>
            <a:spLocks noGrp="1"/>
          </p:cNvSpPr>
          <p:nvPr>
            <p:ph type="body" sz="half" idx="2"/>
          </p:nvPr>
        </p:nvSpPr>
        <p:spPr>
          <a:xfrm>
            <a:off x="381000" y="1524000"/>
            <a:ext cx="7467600" cy="4419600"/>
          </a:xfrm>
        </p:spPr>
        <p:txBody>
          <a:bodyPr/>
          <a:lstStyle/>
          <a:p>
            <a:pPr>
              <a:buClr>
                <a:schemeClr val="tx2"/>
              </a:buClr>
              <a:defRPr/>
            </a:pPr>
            <a:r>
              <a:rPr lang="en-US" sz="2000" b="1" dirty="0" smtClean="0">
                <a:solidFill>
                  <a:schemeClr val="tx1"/>
                </a:solidFill>
                <a:latin typeface="Arial" charset="0"/>
                <a:cs typeface="Arial" charset="0"/>
              </a:rPr>
              <a:t>Guilt </a:t>
            </a:r>
          </a:p>
          <a:p>
            <a:pPr marL="914400" lvl="1" indent="-457200">
              <a:buClr>
                <a:schemeClr val="tx1"/>
              </a:buClr>
              <a:buFont typeface="Wingdings" pitchFamily="2" charset="2"/>
              <a:buChar char="Ø"/>
              <a:defRPr/>
            </a:pPr>
            <a:r>
              <a:rPr lang="en-US" sz="1600" b="1" dirty="0" smtClean="0">
                <a:solidFill>
                  <a:schemeClr val="tx1"/>
                </a:solidFill>
                <a:latin typeface="Arial" charset="0"/>
                <a:cs typeface="Arial" charset="0"/>
              </a:rPr>
              <a:t>Accident guilt</a:t>
            </a:r>
          </a:p>
          <a:p>
            <a:pPr marL="914400" lvl="1" indent="-457200">
              <a:buClr>
                <a:schemeClr val="tx1"/>
              </a:buClr>
              <a:buFont typeface="Wingdings" pitchFamily="2" charset="2"/>
              <a:buChar char="Ø"/>
              <a:defRPr/>
            </a:pPr>
            <a:r>
              <a:rPr lang="en-US" sz="1600" b="1" dirty="0" smtClean="0">
                <a:solidFill>
                  <a:schemeClr val="tx1"/>
                </a:solidFill>
                <a:latin typeface="Arial" charset="0"/>
                <a:cs typeface="Arial" charset="0"/>
              </a:rPr>
              <a:t>Survivor guilt / Luck guilt   </a:t>
            </a:r>
          </a:p>
          <a:p>
            <a:pPr marL="914400" lvl="1" indent="-457200">
              <a:buClr>
                <a:schemeClr val="tx1"/>
              </a:buClr>
              <a:buFont typeface="Wingdings" pitchFamily="2" charset="2"/>
              <a:buChar char="Ø"/>
              <a:defRPr/>
            </a:pPr>
            <a:r>
              <a:rPr lang="en-US" sz="1600" b="1" dirty="0" smtClean="0">
                <a:solidFill>
                  <a:schemeClr val="tx1"/>
                </a:solidFill>
                <a:latin typeface="Arial" charset="0"/>
                <a:cs typeface="Arial" charset="0"/>
              </a:rPr>
              <a:t>Collateral damage guilt</a:t>
            </a:r>
          </a:p>
          <a:p>
            <a:pPr>
              <a:buClr>
                <a:schemeClr val="tx2"/>
              </a:buClr>
              <a:defRPr/>
            </a:pPr>
            <a:endParaRPr lang="en-US" sz="2000" b="1" dirty="0" smtClean="0">
              <a:solidFill>
                <a:schemeClr val="tx1"/>
              </a:solidFill>
              <a:latin typeface="Arial" charset="0"/>
              <a:cs typeface="Arial" charset="0"/>
            </a:endParaRPr>
          </a:p>
          <a:p>
            <a:pPr>
              <a:buClr>
                <a:schemeClr val="tx2"/>
              </a:buClr>
              <a:defRPr/>
            </a:pPr>
            <a:r>
              <a:rPr lang="en-US" sz="2000" b="1" dirty="0" smtClean="0">
                <a:solidFill>
                  <a:schemeClr val="tx1"/>
                </a:solidFill>
                <a:latin typeface="Arial" charset="0"/>
                <a:cs typeface="Arial" charset="0"/>
              </a:rPr>
              <a:t>Shame</a:t>
            </a:r>
          </a:p>
          <a:p>
            <a:pPr lvl="1">
              <a:buClr>
                <a:schemeClr val="tx1"/>
              </a:buClr>
              <a:buFont typeface="Wingdings" pitchFamily="2" charset="2"/>
              <a:buChar char="Ø"/>
              <a:defRPr/>
            </a:pPr>
            <a:r>
              <a:rPr lang="en-US" sz="1600" b="1" dirty="0" smtClean="0">
                <a:solidFill>
                  <a:schemeClr val="tx1"/>
                </a:solidFill>
                <a:latin typeface="Arial" charset="0"/>
                <a:cs typeface="Arial" charset="0"/>
              </a:rPr>
              <a:t>     “War takes place in a different time and space…I know I am the 	same person who was doing those things. And that’s what tears 	at your soul.”</a:t>
            </a:r>
          </a:p>
          <a:p>
            <a:pPr>
              <a:buClr>
                <a:schemeClr val="tx2"/>
              </a:buClr>
              <a:defRPr/>
            </a:pPr>
            <a:endParaRPr lang="en-US" sz="2000" b="1" dirty="0" smtClean="0">
              <a:solidFill>
                <a:schemeClr val="tx1"/>
              </a:solidFill>
              <a:latin typeface="Arial" charset="0"/>
              <a:cs typeface="Arial" charset="0"/>
            </a:endParaRPr>
          </a:p>
          <a:p>
            <a:pPr>
              <a:buClr>
                <a:schemeClr val="tx2"/>
              </a:buClr>
              <a:defRPr/>
            </a:pPr>
            <a:r>
              <a:rPr lang="en-US" sz="2000" b="1" dirty="0" smtClean="0">
                <a:solidFill>
                  <a:schemeClr val="tx1"/>
                </a:solidFill>
                <a:latin typeface="Arial" charset="0"/>
                <a:cs typeface="Arial" charset="0"/>
              </a:rPr>
              <a:t>Moral injury</a:t>
            </a:r>
          </a:p>
          <a:p>
            <a:pPr lvl="1">
              <a:buClr>
                <a:schemeClr val="tx1"/>
              </a:buClr>
              <a:buFont typeface="Wingdings" pitchFamily="2" charset="2"/>
              <a:buChar char="Ø"/>
              <a:defRPr/>
            </a:pPr>
            <a:r>
              <a:rPr lang="en-US" sz="1600" b="1" dirty="0" smtClean="0">
                <a:solidFill>
                  <a:schemeClr val="tx1"/>
                </a:solidFill>
                <a:latin typeface="Arial" charset="0"/>
                <a:cs typeface="Arial" charset="0"/>
              </a:rPr>
              <a:t>“What does God think of me?”</a:t>
            </a:r>
          </a:p>
          <a:p>
            <a:pPr>
              <a:defRPr/>
            </a:pPr>
            <a:endParaRPr lang="en-US" dirty="0">
              <a:solidFill>
                <a:schemeClr val="tx1"/>
              </a:solidFill>
            </a:endParaRPr>
          </a:p>
        </p:txBody>
      </p:sp>
      <p:sp>
        <p:nvSpPr>
          <p:cNvPr id="9" name="Rectangle 8"/>
          <p:cNvSpPr>
            <a:spLocks noChangeArrowheads="1"/>
          </p:cNvSpPr>
          <p:nvPr/>
        </p:nvSpPr>
        <p:spPr bwMode="auto">
          <a:xfrm>
            <a:off x="228600" y="6019800"/>
            <a:ext cx="8686800" cy="769938"/>
          </a:xfrm>
          <a:prstGeom prst="rect">
            <a:avLst/>
          </a:prstGeom>
          <a:noFill/>
          <a:ln w="9525">
            <a:noFill/>
            <a:miter lim="800000"/>
            <a:headEnd/>
            <a:tailEnd/>
          </a:ln>
        </p:spPr>
        <p:txBody>
          <a:bodyPr>
            <a:spAutoFit/>
          </a:bodyPr>
          <a:lstStyle/>
          <a:p>
            <a:r>
              <a:rPr lang="en-US" sz="1100" b="1" dirty="0" err="1">
                <a:solidFill>
                  <a:schemeClr val="tx2"/>
                </a:solidFill>
                <a:cs typeface="Times New Roman" pitchFamily="18" charset="0"/>
              </a:rPr>
              <a:t>Maguen</a:t>
            </a:r>
            <a:r>
              <a:rPr lang="en-US" sz="1100" b="1" dirty="0">
                <a:solidFill>
                  <a:schemeClr val="tx2"/>
                </a:solidFill>
                <a:cs typeface="Times New Roman" pitchFamily="18" charset="0"/>
              </a:rPr>
              <a:t>, S. &amp; </a:t>
            </a:r>
            <a:r>
              <a:rPr lang="en-US" sz="1100" b="1" dirty="0" err="1">
                <a:solidFill>
                  <a:schemeClr val="tx2"/>
                </a:solidFill>
                <a:cs typeface="Times New Roman" pitchFamily="18" charset="0"/>
              </a:rPr>
              <a:t>Litz</a:t>
            </a:r>
            <a:r>
              <a:rPr lang="en-US" sz="1100" b="1" dirty="0">
                <a:solidFill>
                  <a:schemeClr val="tx2"/>
                </a:solidFill>
                <a:cs typeface="Times New Roman" pitchFamily="18" charset="0"/>
              </a:rPr>
              <a:t>, B. (2012). Moral Injury in veterans of war. </a:t>
            </a:r>
            <a:r>
              <a:rPr lang="en-US" sz="1100" b="1" i="1" dirty="0">
                <a:solidFill>
                  <a:schemeClr val="tx2"/>
                </a:solidFill>
                <a:cs typeface="Times New Roman" pitchFamily="18" charset="0"/>
              </a:rPr>
              <a:t>PTSD Research Quarterly, 23 (1), </a:t>
            </a:r>
            <a:r>
              <a:rPr lang="en-US" sz="1100" b="1" dirty="0">
                <a:solidFill>
                  <a:schemeClr val="tx2"/>
                </a:solidFill>
                <a:cs typeface="Times New Roman" pitchFamily="18" charset="0"/>
              </a:rPr>
              <a:t>1-6.;  </a:t>
            </a:r>
            <a:r>
              <a:rPr lang="en-US" sz="1100" b="1" dirty="0">
                <a:solidFill>
                  <a:schemeClr val="tx2"/>
                </a:solidFill>
                <a:cs typeface="Arial" pitchFamily="34" charset="0"/>
              </a:rPr>
              <a:t>Sherman, N. (2010). What good soldiers bear. </a:t>
            </a:r>
            <a:r>
              <a:rPr lang="en-US" sz="1100" b="1" i="1" dirty="0">
                <a:solidFill>
                  <a:schemeClr val="tx2"/>
                </a:solidFill>
                <a:cs typeface="Arial" pitchFamily="34" charset="0"/>
              </a:rPr>
              <a:t>America, 202</a:t>
            </a:r>
            <a:r>
              <a:rPr lang="en-US" sz="1100" b="1" dirty="0">
                <a:solidFill>
                  <a:schemeClr val="tx2"/>
                </a:solidFill>
                <a:cs typeface="Arial" pitchFamily="34" charset="0"/>
              </a:rPr>
              <a:t>, 11-15. Sherman, N. (2010). </a:t>
            </a:r>
            <a:r>
              <a:rPr lang="en-US" sz="1100" b="1" i="1" dirty="0">
                <a:solidFill>
                  <a:schemeClr val="tx2"/>
                </a:solidFill>
                <a:cs typeface="Arial" pitchFamily="34" charset="0"/>
              </a:rPr>
              <a:t>The  untold war; Inside the hearts, minds, and souls of our soldiers. </a:t>
            </a:r>
            <a:r>
              <a:rPr lang="en-US" sz="1100" b="1" dirty="0">
                <a:solidFill>
                  <a:schemeClr val="tx2"/>
                </a:solidFill>
                <a:cs typeface="Arial" pitchFamily="34" charset="0"/>
              </a:rPr>
              <a:t>New York: Norton </a:t>
            </a:r>
          </a:p>
          <a:p>
            <a:r>
              <a:rPr lang="en-US" sz="1100" dirty="0" err="1">
                <a:solidFill>
                  <a:schemeClr val="tx2"/>
                </a:solidFill>
              </a:rPr>
              <a:t>DoD</a:t>
            </a:r>
            <a:r>
              <a:rPr lang="en-US" sz="1100" dirty="0">
                <a:solidFill>
                  <a:schemeClr val="tx2"/>
                </a:solidFill>
              </a:rPr>
              <a:t> photo by Petty Officer 2nd Class Kim Smith, U.S. Navy. (Released) ; </a:t>
            </a:r>
            <a:r>
              <a:rPr lang="en-US" sz="1100" b="1" i="1" dirty="0" err="1">
                <a:solidFill>
                  <a:schemeClr val="tx2"/>
                </a:solidFill>
              </a:rPr>
              <a:t>DoD</a:t>
            </a:r>
            <a:r>
              <a:rPr lang="en-US" sz="1100" b="1" i="1" dirty="0">
                <a:solidFill>
                  <a:schemeClr val="tx2"/>
                </a:solidFill>
              </a:rPr>
              <a:t> photo by U.S. Navy Petty Officer 2nd Class </a:t>
            </a:r>
            <a:r>
              <a:rPr lang="en-US" sz="1100" b="1" i="1" dirty="0" err="1">
                <a:solidFill>
                  <a:schemeClr val="tx2"/>
                </a:solidFill>
              </a:rPr>
              <a:t>Willam</a:t>
            </a:r>
            <a:r>
              <a:rPr lang="en-US" sz="1100" b="1" i="1" dirty="0">
                <a:solidFill>
                  <a:schemeClr val="tx2"/>
                </a:solidFill>
              </a:rPr>
              <a:t> ; </a:t>
            </a:r>
            <a:r>
              <a:rPr lang="en-US" sz="1100" dirty="0" err="1">
                <a:solidFill>
                  <a:schemeClr val="tx2"/>
                </a:solidFill>
              </a:rPr>
              <a:t>DoD</a:t>
            </a:r>
            <a:r>
              <a:rPr lang="en-US" sz="1100" dirty="0">
                <a:solidFill>
                  <a:schemeClr val="tx2"/>
                </a:solidFill>
              </a:rPr>
              <a:t> photo by Senior Chief Petty Officer Kevin S. Farmer, U.S. Navy. (Released)</a:t>
            </a:r>
          </a:p>
        </p:txBody>
      </p:sp>
      <p:pic>
        <p:nvPicPr>
          <p:cNvPr id="10" name="Picture 9" descr="hires_100325-N-5145S-008a.jpg"/>
          <p:cNvPicPr>
            <a:picLocks noChangeAspect="1"/>
          </p:cNvPicPr>
          <p:nvPr/>
        </p:nvPicPr>
        <p:blipFill>
          <a:blip r:embed="rId3" cstate="print"/>
          <a:srcRect/>
          <a:stretch>
            <a:fillRect/>
          </a:stretch>
        </p:blipFill>
        <p:spPr bwMode="auto">
          <a:xfrm>
            <a:off x="4876800" y="914400"/>
            <a:ext cx="3962400" cy="2514600"/>
          </a:xfrm>
          <a:prstGeom prst="rect">
            <a:avLst/>
          </a:prstGeom>
          <a:noFill/>
          <a:ln w="9525">
            <a:noFill/>
            <a:miter lim="800000"/>
            <a:headEnd/>
            <a:tailEnd/>
          </a:ln>
        </p:spPr>
      </p:pic>
      <p:pic>
        <p:nvPicPr>
          <p:cNvPr id="11" name="Picture 10" descr="hires_090120-N-9286M-059.jpg"/>
          <p:cNvPicPr>
            <a:picLocks noChangeAspect="1"/>
          </p:cNvPicPr>
          <p:nvPr/>
        </p:nvPicPr>
        <p:blipFill>
          <a:blip r:embed="rId4" cstate="print"/>
          <a:srcRect/>
          <a:stretch>
            <a:fillRect/>
          </a:stretch>
        </p:blipFill>
        <p:spPr bwMode="auto">
          <a:xfrm>
            <a:off x="4495800" y="990600"/>
            <a:ext cx="4419600" cy="3505200"/>
          </a:xfrm>
          <a:prstGeom prst="rect">
            <a:avLst/>
          </a:prstGeom>
          <a:noFill/>
          <a:ln w="9525">
            <a:noFill/>
            <a:miter lim="800000"/>
            <a:headEnd/>
            <a:tailEnd/>
          </a:ln>
        </p:spPr>
      </p:pic>
      <p:pic>
        <p:nvPicPr>
          <p:cNvPr id="12" name="Picture 11" descr="hires_081215-N-6688F-064.jpg"/>
          <p:cNvPicPr>
            <a:picLocks noChangeAspect="1"/>
          </p:cNvPicPr>
          <p:nvPr/>
        </p:nvPicPr>
        <p:blipFill>
          <a:blip r:embed="rId5" cstate="print"/>
          <a:srcRect/>
          <a:stretch>
            <a:fillRect/>
          </a:stretch>
        </p:blipFill>
        <p:spPr bwMode="auto">
          <a:xfrm>
            <a:off x="228600" y="3124200"/>
            <a:ext cx="40386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nodeType="clickEffect">
                                  <p:stCondLst>
                                    <p:cond delay="0"/>
                                  </p:stCondLst>
                                  <p:childTnLst>
                                    <p:animEffect transition="out" filter="wedge">
                                      <p:cBhvr>
                                        <p:cTn id="26" dur="2000"/>
                                        <p:tgtEl>
                                          <p:spTgt spid="12"/>
                                        </p:tgtEl>
                                      </p:cBhvr>
                                    </p:animEffect>
                                    <p:set>
                                      <p:cBhvr>
                                        <p:cTn id="27" dur="1" fill="hold">
                                          <p:stCondLst>
                                            <p:cond delay="19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edg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2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2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20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20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20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2000"/>
                                        <p:tgtEl>
                                          <p:spTgt spid="4">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fade">
                                      <p:cBhvr>
                                        <p:cTn id="67" dur="20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9" end="9"/>
                                            </p:txEl>
                                          </p:spTgt>
                                        </p:tgtEl>
                                        <p:attrNameLst>
                                          <p:attrName>style.visibility</p:attrName>
                                        </p:attrNameLst>
                                      </p:cBhvr>
                                      <p:to>
                                        <p:strVal val="visible"/>
                                      </p:to>
                                    </p:set>
                                    <p:animEffect transition="in" filter="fade">
                                      <p:cBhvr>
                                        <p:cTn id="72" dur="20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xit" presetSubtype="0" fill="hold" nodeType="clickEffect">
                                  <p:stCondLst>
                                    <p:cond delay="0"/>
                                  </p:stCondLst>
                                  <p:childTnLst>
                                    <p:animEffect transition="out" filter="wedge">
                                      <p:cBhvr>
                                        <p:cTn id="76" dur="2000"/>
                                        <p:tgtEl>
                                          <p:spTgt spid="5"/>
                                        </p:tgtEl>
                                      </p:cBhvr>
                                    </p:animEffect>
                                    <p:set>
                                      <p:cBhvr>
                                        <p:cTn id="77" dur="1" fill="hold">
                                          <p:stCondLst>
                                            <p:cond delay="1999"/>
                                          </p:stCondLst>
                                        </p:cTn>
                                        <p:tgtEl>
                                          <p:spTgt spid="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edge">
                                      <p:cBhvr>
                                        <p:cTn id="82" dur="20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Effect transition="in" filter="fade">
                                      <p:cBhvr>
                                        <p:cTn id="87" dur="2000"/>
                                        <p:tgtEl>
                                          <p:spTgt spid="9">
                                            <p:txEl>
                                              <p:pRg st="0" end="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
                                            <p:txEl>
                                              <p:pRg st="1" end="1"/>
                                            </p:txEl>
                                          </p:spTgt>
                                        </p:tgtEl>
                                        <p:attrNameLst>
                                          <p:attrName>style.visibility</p:attrName>
                                        </p:attrNameLst>
                                      </p:cBhvr>
                                      <p:to>
                                        <p:strVal val="visible"/>
                                      </p:to>
                                    </p:set>
                                    <p:animEffect transition="in" filter="fade">
                                      <p:cBhvr>
                                        <p:cTn id="90"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endParaRPr lang="en-US" dirty="0"/>
          </a:p>
        </p:txBody>
      </p:sp>
      <p:sp>
        <p:nvSpPr>
          <p:cNvPr id="3" name="Content Placeholder 2"/>
          <p:cNvSpPr>
            <a:spLocks noGrp="1"/>
          </p:cNvSpPr>
          <p:nvPr>
            <p:ph idx="1"/>
          </p:nvPr>
        </p:nvSpPr>
        <p:spPr>
          <a:xfrm>
            <a:off x="457200" y="1524000"/>
            <a:ext cx="8229600" cy="5029200"/>
          </a:xfrm>
        </p:spPr>
        <p:txBody>
          <a:bodyPr/>
          <a:lstStyle/>
          <a:p>
            <a:pPr>
              <a:buNone/>
            </a:pPr>
            <a:r>
              <a:rPr lang="en-US" dirty="0" smtClean="0">
                <a:solidFill>
                  <a:schemeClr val="tx1"/>
                </a:solidFill>
              </a:rPr>
              <a:t>	“</a:t>
            </a:r>
            <a:r>
              <a:rPr lang="en-US" dirty="0" smtClean="0">
                <a:solidFill>
                  <a:schemeClr val="tx1"/>
                </a:solidFill>
                <a:latin typeface="Arial" pitchFamily="34" charset="0"/>
                <a:cs typeface="Arial" pitchFamily="34" charset="0"/>
              </a:rPr>
              <a:t>…if an incident rises to the level of police involvement and if the responding officers understand the Veteran’s perspective, they have a good chance of defusing it. Indeed, the best friend and best hope the combat Veteran may have in a situation escalating out of control is the informed police officer or negotiator.”  </a:t>
            </a:r>
            <a:endParaRPr lang="en-US" sz="1600" dirty="0" smtClean="0">
              <a:solidFill>
                <a:schemeClr val="tx1"/>
              </a:solidFill>
              <a:latin typeface="Arial" pitchFamily="34" charset="0"/>
              <a:cs typeface="Arial" pitchFamily="34" charset="0"/>
            </a:endParaRPr>
          </a:p>
          <a:p>
            <a:pPr>
              <a:buNone/>
            </a:pPr>
            <a:endParaRPr lang="en-US" sz="1400" dirty="0" smtClean="0">
              <a:solidFill>
                <a:schemeClr val="tx1"/>
              </a:solidFill>
              <a:latin typeface="Arial" pitchFamily="34" charset="0"/>
              <a:cs typeface="Arial" pitchFamily="34" charset="0"/>
            </a:endParaRPr>
          </a:p>
          <a:p>
            <a:pPr>
              <a:buNone/>
            </a:pPr>
            <a:endParaRPr lang="en-US" sz="1400" b="1" dirty="0" smtClean="0">
              <a:solidFill>
                <a:schemeClr val="tx2"/>
              </a:solidFill>
              <a:latin typeface="+mj-lt"/>
              <a:cs typeface="Arial" pitchFamily="34" charset="0"/>
            </a:endParaRPr>
          </a:p>
          <a:p>
            <a:pPr>
              <a:buNone/>
            </a:pPr>
            <a:r>
              <a:rPr lang="en-US" sz="1400" b="1" dirty="0" smtClean="0">
                <a:solidFill>
                  <a:schemeClr val="tx2"/>
                </a:solidFill>
                <a:latin typeface="+mj-lt"/>
                <a:cs typeface="Arial" pitchFamily="34" charset="0"/>
              </a:rPr>
              <a:t>	</a:t>
            </a:r>
            <a:r>
              <a:rPr lang="en-US" sz="1600" b="1" dirty="0" err="1" smtClean="0">
                <a:solidFill>
                  <a:schemeClr val="tx2"/>
                </a:solidFill>
                <a:latin typeface="+mj-lt"/>
                <a:cs typeface="Arial" pitchFamily="34" charset="0"/>
              </a:rPr>
              <a:t>Etter</a:t>
            </a:r>
            <a:r>
              <a:rPr lang="en-US" sz="1600" b="1" dirty="0" smtClean="0">
                <a:solidFill>
                  <a:schemeClr val="tx2"/>
                </a:solidFill>
                <a:latin typeface="+mj-lt"/>
                <a:cs typeface="Arial" pitchFamily="34" charset="0"/>
              </a:rPr>
              <a:t>, D., McCarthy, L., &amp; </a:t>
            </a:r>
            <a:r>
              <a:rPr lang="en-US" sz="1600" b="1" dirty="0" err="1" smtClean="0">
                <a:solidFill>
                  <a:schemeClr val="tx2"/>
                </a:solidFill>
                <a:latin typeface="+mj-lt"/>
                <a:cs typeface="Arial" pitchFamily="34" charset="0"/>
              </a:rPr>
              <a:t>Asken</a:t>
            </a:r>
            <a:r>
              <a:rPr lang="en-US" sz="1600" b="1" dirty="0" smtClean="0">
                <a:solidFill>
                  <a:schemeClr val="tx2"/>
                </a:solidFill>
                <a:latin typeface="+mj-lt"/>
                <a:cs typeface="Arial" pitchFamily="34" charset="0"/>
              </a:rPr>
              <a:t>, M.J. (2011).  Police Negotiations with war veterans: Seeing through the residual fog of war. </a:t>
            </a:r>
            <a:r>
              <a:rPr lang="en-US" sz="1600" b="1" i="1" dirty="0" smtClean="0">
                <a:solidFill>
                  <a:schemeClr val="tx2"/>
                </a:solidFill>
                <a:latin typeface="+mj-lt"/>
                <a:cs typeface="Arial" pitchFamily="34" charset="0"/>
              </a:rPr>
              <a:t>FBI Law Enforcement Bulletin, 80</a:t>
            </a:r>
            <a:r>
              <a:rPr lang="en-US" sz="1600" b="1" dirty="0" smtClean="0">
                <a:solidFill>
                  <a:schemeClr val="tx2"/>
                </a:solidFill>
                <a:latin typeface="+mj-lt"/>
                <a:cs typeface="Arial" pitchFamily="34" charset="0"/>
              </a:rPr>
              <a:t>, 7, 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a:hlinkClick r:id="" action="ppaction://ole?verb=0"/>
          </p:cNvPr>
          <p:cNvGraphicFramePr>
            <a:graphicFrameLocks noChangeAspect="1"/>
          </p:cNvGraphicFramePr>
          <p:nvPr/>
        </p:nvGraphicFramePr>
        <p:xfrm>
          <a:off x="0" y="0"/>
          <a:ext cx="9145588" cy="6858000"/>
        </p:xfrm>
        <a:graphic>
          <a:graphicData uri="http://schemas.openxmlformats.org/presentationml/2006/ole">
            <mc:AlternateContent xmlns:mc="http://schemas.openxmlformats.org/markup-compatibility/2006">
              <mc:Choice xmlns:v="urn:schemas-microsoft-com:vml" Requires="v">
                <p:oleObj spid="_x0000_s2056" name="Presentation" r:id="rId4" imgW="4570603" imgH="3427427" progId="PowerPoint.Show.8">
                  <p:embed/>
                </p:oleObj>
              </mc:Choice>
              <mc:Fallback>
                <p:oleObj name="Presentation" r:id="rId4" imgW="4570603" imgH="3427427" progId="PowerPoint.Show.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2"/>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2"/>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&amp; Reflection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Exercise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10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228600" y="609600"/>
            <a:ext cx="8610600" cy="1600200"/>
          </a:xfrm>
        </p:spPr>
        <p:txBody>
          <a:bodyPr/>
          <a:lstStyle/>
          <a:p>
            <a:pPr eaLnBrk="1" hangingPunct="1"/>
            <a:r>
              <a:rPr lang="en-US" sz="3800" b="1" smtClean="0"/>
              <a:t>Basic Skills for the CIT Officer</a:t>
            </a:r>
          </a:p>
        </p:txBody>
      </p:sp>
      <p:sp>
        <p:nvSpPr>
          <p:cNvPr id="25603" name="Rectangle 3"/>
          <p:cNvSpPr>
            <a:spLocks noGrp="1" noChangeArrowheads="1"/>
          </p:cNvSpPr>
          <p:nvPr>
            <p:ph type="body" idx="1"/>
          </p:nvPr>
        </p:nvSpPr>
        <p:spPr>
          <a:xfrm>
            <a:off x="685800" y="2209800"/>
            <a:ext cx="7772400" cy="4038600"/>
          </a:xfrm>
        </p:spPr>
        <p:txBody>
          <a:bodyPr/>
          <a:lstStyle/>
          <a:p>
            <a:pPr eaLnBrk="1" hangingPunct="1">
              <a:lnSpc>
                <a:spcPct val="150000"/>
              </a:lnSpc>
              <a:buClr>
                <a:srgbClr val="FFFF00"/>
              </a:buClr>
            </a:pPr>
            <a:r>
              <a:rPr lang="en-US" sz="3600" b="1" smtClean="0">
                <a:solidFill>
                  <a:schemeClr val="tx1"/>
                </a:solidFill>
                <a:latin typeface="Arial" charset="0"/>
              </a:rPr>
              <a:t>Empathic Understanding</a:t>
            </a:r>
          </a:p>
          <a:p>
            <a:pPr eaLnBrk="1" hangingPunct="1">
              <a:lnSpc>
                <a:spcPct val="150000"/>
              </a:lnSpc>
              <a:buClr>
                <a:srgbClr val="FFFF00"/>
              </a:buClr>
            </a:pPr>
            <a:r>
              <a:rPr lang="en-US" sz="3600" b="1" smtClean="0">
                <a:solidFill>
                  <a:schemeClr val="tx1"/>
                </a:solidFill>
                <a:latin typeface="Arial" charset="0"/>
              </a:rPr>
              <a:t>Genuineness</a:t>
            </a:r>
          </a:p>
          <a:p>
            <a:pPr eaLnBrk="1" hangingPunct="1">
              <a:lnSpc>
                <a:spcPct val="150000"/>
              </a:lnSpc>
              <a:buClr>
                <a:srgbClr val="FFFF00"/>
              </a:buClr>
            </a:pPr>
            <a:r>
              <a:rPr lang="en-US" sz="3600" b="1" smtClean="0">
                <a:solidFill>
                  <a:schemeClr val="tx1"/>
                </a:solidFill>
                <a:latin typeface="Arial" charset="0"/>
              </a:rPr>
              <a:t>Acceptance</a:t>
            </a:r>
            <a:r>
              <a:rPr lang="en-US" b="1" smtClean="0">
                <a:solidFill>
                  <a:schemeClr val="tx1"/>
                </a:solidFill>
                <a:latin typeface="Arial" charset="0"/>
              </a:rPr>
              <a:t> </a:t>
            </a:r>
          </a:p>
          <a:p>
            <a:pPr eaLnBrk="1" hangingPunct="1">
              <a:buFontTx/>
              <a:buNone/>
            </a:pPr>
            <a:endParaRPr lang="en-US" sz="1200" b="1" smtClean="0">
              <a:solidFill>
                <a:schemeClr val="tx1"/>
              </a:solidFill>
            </a:endParaRPr>
          </a:p>
          <a:p>
            <a:pPr eaLnBrk="1" hangingPunct="1">
              <a:buFontTx/>
              <a:buNone/>
            </a:pPr>
            <a:endParaRPr lang="en-US" sz="1200" b="1" smtClean="0">
              <a:solidFill>
                <a:schemeClr val="tx1"/>
              </a:solidFill>
            </a:endParaRPr>
          </a:p>
          <a:p>
            <a:pPr eaLnBrk="1" hangingPunct="1">
              <a:buFontTx/>
              <a:buNone/>
            </a:pPr>
            <a:endParaRPr lang="en-US" sz="1200" b="1" smtClean="0">
              <a:solidFill>
                <a:schemeClr val="tx1"/>
              </a:solidFill>
            </a:endParaRPr>
          </a:p>
          <a:p>
            <a:pPr eaLnBrk="1" hangingPunct="1">
              <a:buFontTx/>
              <a:buNone/>
            </a:pPr>
            <a:r>
              <a:rPr lang="en-US" sz="1200" b="1" smtClean="0">
                <a:solidFill>
                  <a:schemeClr val="tx1"/>
                </a:solidFill>
              </a:rPr>
              <a:t>	</a:t>
            </a:r>
            <a:r>
              <a:rPr lang="en-US" sz="1200" b="1" smtClean="0">
                <a:solidFill>
                  <a:schemeClr val="tx2"/>
                </a:solidFill>
              </a:rPr>
              <a:t>Rogers, C.R. (1957). The necessary and sufficient conditions of therapeutic personality change.  </a:t>
            </a:r>
            <a:r>
              <a:rPr lang="en-US" sz="1200" b="1" i="1" smtClean="0">
                <a:solidFill>
                  <a:schemeClr val="tx2"/>
                </a:solidFill>
              </a:rPr>
              <a:t>Journal of Consulting Psychology, 21,</a:t>
            </a:r>
            <a:r>
              <a:rPr lang="en-US" sz="1200" b="1" smtClean="0">
                <a:solidFill>
                  <a:schemeClr val="tx2"/>
                </a:solidFill>
              </a:rPr>
              <a:t>  95-103;  Norcross, J.C. (Ed.) . (2002). </a:t>
            </a:r>
            <a:r>
              <a:rPr lang="en-US" sz="1200" b="1" i="1" smtClean="0">
                <a:solidFill>
                  <a:schemeClr val="tx2"/>
                </a:solidFill>
              </a:rPr>
              <a:t>Psychotherapy relationships that work: Therapist contributions and responsiveness to patients.</a:t>
            </a:r>
            <a:r>
              <a:rPr lang="en-US" sz="1200" b="1" smtClean="0">
                <a:solidFill>
                  <a:schemeClr val="tx2"/>
                </a:solidFill>
              </a:rPr>
              <a:t> New York: Oxford University Press.</a:t>
            </a:r>
          </a:p>
          <a:p>
            <a:pPr eaLnBrk="1" hangingPunct="1">
              <a:buFontTx/>
              <a:buNone/>
            </a:pPr>
            <a:endParaRPr lang="en-US" b="1"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 calcmode="lin" valueType="num">
                                      <p:cBhvr additive="base">
                                        <p:cTn id="25"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304800"/>
            <a:ext cx="7772400" cy="1447800"/>
          </a:xfrm>
        </p:spPr>
        <p:txBody>
          <a:bodyPr/>
          <a:lstStyle/>
          <a:p>
            <a:pPr eaLnBrk="1" hangingPunct="1"/>
            <a:r>
              <a:rPr lang="en-US" sz="3800" b="1" smtClean="0">
                <a:solidFill>
                  <a:srgbClr val="FFFF00"/>
                </a:solidFill>
              </a:rPr>
              <a:t>Empathic Understanding</a:t>
            </a:r>
          </a:p>
        </p:txBody>
      </p:sp>
      <p:sp>
        <p:nvSpPr>
          <p:cNvPr id="26627" name="Rectangle 3"/>
          <p:cNvSpPr>
            <a:spLocks noGrp="1" noChangeArrowheads="1"/>
          </p:cNvSpPr>
          <p:nvPr>
            <p:ph type="body" idx="1"/>
          </p:nvPr>
        </p:nvSpPr>
        <p:spPr>
          <a:xfrm>
            <a:off x="685800" y="1981200"/>
            <a:ext cx="7772400" cy="4724400"/>
          </a:xfrm>
        </p:spPr>
        <p:txBody>
          <a:bodyPr/>
          <a:lstStyle/>
          <a:p>
            <a:pPr eaLnBrk="1" hangingPunct="1">
              <a:buClr>
                <a:srgbClr val="FFFF00"/>
              </a:buClr>
            </a:pPr>
            <a:r>
              <a:rPr lang="en-US" sz="2800" b="1" dirty="0" smtClean="0">
                <a:solidFill>
                  <a:schemeClr val="tx1"/>
                </a:solidFill>
                <a:latin typeface="Arial" charset="0"/>
              </a:rPr>
              <a:t>The ability to understand another’s concerns and feelings </a:t>
            </a:r>
          </a:p>
          <a:p>
            <a:pPr eaLnBrk="1" hangingPunct="1">
              <a:buClr>
                <a:srgbClr val="FFFF00"/>
              </a:buClr>
              <a:buFontTx/>
              <a:buNone/>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Leads to compassion </a:t>
            </a:r>
          </a:p>
          <a:p>
            <a:pPr eaLnBrk="1" hangingPunct="1">
              <a:buClr>
                <a:srgbClr val="FFFF00"/>
              </a:buClr>
              <a:buFontTx/>
              <a:buNone/>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Sets the stage for successful crisis resolution</a:t>
            </a:r>
          </a:p>
          <a:p>
            <a:pPr eaLnBrk="1" hangingPunct="1">
              <a:buClr>
                <a:srgbClr val="FFFF00"/>
              </a:buClr>
            </a:pPr>
            <a:endParaRPr lang="en-US" sz="2800" b="1" dirty="0" smtClean="0">
              <a:latin typeface="Arial" charset="0"/>
            </a:endParaRPr>
          </a:p>
          <a:p>
            <a:pPr eaLnBrk="1" hangingPunct="1">
              <a:buClr>
                <a:srgbClr val="FFFF00"/>
              </a:buClr>
              <a:buFontTx/>
              <a:buNone/>
            </a:pPr>
            <a:endParaRPr lang="en-US" sz="1200" b="1" dirty="0" smtClean="0">
              <a:solidFill>
                <a:schemeClr val="tx1"/>
              </a:solidFill>
            </a:endParaRPr>
          </a:p>
          <a:p>
            <a:pPr eaLnBrk="1" hangingPunct="1">
              <a:buClr>
                <a:srgbClr val="FFFF00"/>
              </a:buClr>
              <a:buFontTx/>
              <a:buNone/>
            </a:pPr>
            <a:r>
              <a:rPr lang="en-US" sz="1200" b="1" dirty="0" smtClean="0">
                <a:solidFill>
                  <a:schemeClr val="tx1"/>
                </a:solidFill>
              </a:rPr>
              <a:t>	</a:t>
            </a:r>
            <a:r>
              <a:rPr lang="en-US" sz="1000" b="1" dirty="0" err="1" smtClean="0">
                <a:solidFill>
                  <a:schemeClr val="tx2"/>
                </a:solidFill>
              </a:rPr>
              <a:t>Carkhuff</a:t>
            </a:r>
            <a:r>
              <a:rPr lang="en-US" sz="1000" b="1" dirty="0" smtClean="0">
                <a:solidFill>
                  <a:schemeClr val="tx2"/>
                </a:solidFill>
              </a:rPr>
              <a:t>, R. (1969). </a:t>
            </a:r>
            <a:r>
              <a:rPr lang="en-US" sz="1000" b="1" i="1" dirty="0" smtClean="0">
                <a:solidFill>
                  <a:schemeClr val="tx2"/>
                </a:solidFill>
              </a:rPr>
              <a:t>Helping and human relations. Vol. 1: Selection and training</a:t>
            </a:r>
            <a:r>
              <a:rPr lang="en-US" sz="1000" b="1" dirty="0" smtClean="0">
                <a:solidFill>
                  <a:schemeClr val="tx2"/>
                </a:solidFill>
              </a:rPr>
              <a:t>. New York: Holt, Rinehart, and Winston;  Gilliland, B.E., James, R.K., &amp; Bowman, J.T. (1989). </a:t>
            </a:r>
            <a:r>
              <a:rPr lang="en-US" sz="1000" b="1" i="1" dirty="0" smtClean="0">
                <a:solidFill>
                  <a:schemeClr val="tx2"/>
                </a:solidFill>
              </a:rPr>
              <a:t>Theories and strategies in counseling and psychotherapy</a:t>
            </a:r>
            <a:r>
              <a:rPr lang="en-US" sz="1000" b="1" dirty="0" smtClean="0">
                <a:solidFill>
                  <a:schemeClr val="tx2"/>
                </a:solidFill>
              </a:rPr>
              <a:t> (2</a:t>
            </a:r>
            <a:r>
              <a:rPr lang="en-US" sz="1000" b="1" baseline="30000" dirty="0" smtClean="0">
                <a:solidFill>
                  <a:schemeClr val="tx2"/>
                </a:solidFill>
              </a:rPr>
              <a:t>nd</a:t>
            </a:r>
            <a:r>
              <a:rPr lang="en-US" sz="1000" b="1" dirty="0" smtClean="0">
                <a:solidFill>
                  <a:schemeClr val="tx2"/>
                </a:solidFill>
              </a:rPr>
              <a:t> ed.). Englewood Cliffs, NJ: Prentice Hall ;  </a:t>
            </a:r>
            <a:r>
              <a:rPr lang="en-US" sz="1000" b="1" dirty="0" err="1" smtClean="0">
                <a:solidFill>
                  <a:schemeClr val="tx2"/>
                </a:solidFill>
              </a:rPr>
              <a:t>Regini</a:t>
            </a:r>
            <a:r>
              <a:rPr lang="en-US" sz="1000" b="1" dirty="0" smtClean="0">
                <a:solidFill>
                  <a:schemeClr val="tx2"/>
                </a:solidFill>
              </a:rPr>
              <a:t>, C. (2004). Crisis intervention for law enforcement negotiators. </a:t>
            </a:r>
            <a:r>
              <a:rPr lang="en-US" sz="1000" b="1" i="1" dirty="0" smtClean="0">
                <a:solidFill>
                  <a:schemeClr val="tx2"/>
                </a:solidFill>
              </a:rPr>
              <a:t>FBI Law Enforcement Bulletin, 73</a:t>
            </a:r>
            <a:r>
              <a:rPr lang="en-US" sz="1000" b="1" dirty="0" smtClean="0">
                <a:solidFill>
                  <a:schemeClr val="tx2"/>
                </a:solidFill>
              </a:rPr>
              <a:t>, 10,  1-6.</a:t>
            </a:r>
          </a:p>
          <a:p>
            <a:pPr eaLnBrk="1" hangingPunct="1">
              <a:buClr>
                <a:srgbClr val="FFFF00"/>
              </a:buClr>
              <a:buFontTx/>
              <a:buNone/>
            </a:pPr>
            <a:endParaRPr lang="en-US" sz="1200" b="1" i="1" dirty="0" smtClean="0">
              <a:latin typeface="Arial" charset="0"/>
            </a:endParaRPr>
          </a:p>
          <a:p>
            <a:pPr eaLnBrk="1" hangingPunct="1">
              <a:buClr>
                <a:srgbClr val="FFFF00"/>
              </a:buClr>
            </a:pPr>
            <a:endParaRPr lang="en-US" sz="2800" b="1" dirty="0" smtClean="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anim calcmode="lin" valueType="num">
                                      <p:cBhvr additive="base">
                                        <p:cTn id="25"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sz="3600" b="1" dirty="0" smtClean="0"/>
              <a:t>Empathy: Bridge to another’s feelings</a:t>
            </a:r>
            <a:endParaRPr lang="en-US" sz="3600" b="1" dirty="0"/>
          </a:p>
        </p:txBody>
      </p:sp>
      <p:pic>
        <p:nvPicPr>
          <p:cNvPr id="4" name="Content Placeholder 3" descr="P3350070-Brain_response_to_pain,_MRI_scans-SPL.jpg"/>
          <p:cNvPicPr>
            <a:picLocks noGrp="1" noChangeAspect="1"/>
          </p:cNvPicPr>
          <p:nvPr>
            <p:ph idx="1"/>
          </p:nvPr>
        </p:nvPicPr>
        <p:blipFill>
          <a:blip r:embed="rId2" cstate="print"/>
          <a:stretch>
            <a:fillRect/>
          </a:stretch>
        </p:blipFill>
        <p:spPr>
          <a:xfrm>
            <a:off x="1676400" y="2057400"/>
            <a:ext cx="5943600" cy="1905000"/>
          </a:xfrm>
        </p:spPr>
      </p:pic>
      <p:sp>
        <p:nvSpPr>
          <p:cNvPr id="5" name="TextBox 4"/>
          <p:cNvSpPr txBox="1"/>
          <p:nvPr/>
        </p:nvSpPr>
        <p:spPr>
          <a:xfrm>
            <a:off x="0" y="4419600"/>
            <a:ext cx="9144000" cy="2185214"/>
          </a:xfrm>
          <a:prstGeom prst="rect">
            <a:avLst/>
          </a:prstGeom>
          <a:noFill/>
        </p:spPr>
        <p:txBody>
          <a:bodyPr wrap="square" rtlCol="0">
            <a:spAutoFit/>
          </a:bodyPr>
          <a:lstStyle/>
          <a:p>
            <a:pPr algn="just"/>
            <a:r>
              <a:rPr lang="en-US" sz="1600" b="1" dirty="0" smtClean="0"/>
              <a:t>Brain response to pain, magnetic resonance imaging (MRI) computer models. Two brains are shown from the side, front of brains at left. The brain at left is that of a person experiencing pain (active brain areas are yellow/red). The brain at right is that of a person watching someone experience pain, producing a response known as empathy, where they are able to imagine the pain the other person is feeling. The MRI scan confirms that similar brain areas are activated in empathy, but that areas producing the actual sensation of pain (one at top of brain) are not triggered. </a:t>
            </a:r>
          </a:p>
          <a:p>
            <a:pPr algn="just"/>
            <a:endParaRPr lang="en-US" sz="1600" dirty="0" smtClean="0"/>
          </a:p>
          <a:p>
            <a:pPr algn="just"/>
            <a:r>
              <a:rPr lang="en-US" sz="1200" b="1" dirty="0" smtClean="0">
                <a:solidFill>
                  <a:schemeClr val="tx2"/>
                </a:solidFill>
              </a:rPr>
              <a:t>Singer, T., Seymour, B., </a:t>
            </a:r>
            <a:r>
              <a:rPr lang="en-US" sz="1200" b="1" dirty="0" err="1" smtClean="0">
                <a:solidFill>
                  <a:schemeClr val="tx2"/>
                </a:solidFill>
              </a:rPr>
              <a:t>O’Doherty</a:t>
            </a:r>
            <a:r>
              <a:rPr lang="en-US" sz="1200" b="1" dirty="0" smtClean="0">
                <a:solidFill>
                  <a:schemeClr val="tx2"/>
                </a:solidFill>
              </a:rPr>
              <a:t>, J., </a:t>
            </a:r>
            <a:r>
              <a:rPr lang="en-US" sz="1200" b="1" dirty="0" err="1" smtClean="0">
                <a:solidFill>
                  <a:schemeClr val="tx2"/>
                </a:solidFill>
              </a:rPr>
              <a:t>Kaube</a:t>
            </a:r>
            <a:r>
              <a:rPr lang="en-US" sz="1200" b="1" dirty="0" smtClean="0">
                <a:solidFill>
                  <a:schemeClr val="tx2"/>
                </a:solidFill>
              </a:rPr>
              <a:t>, H., Dolan, R.J., </a:t>
            </a:r>
            <a:r>
              <a:rPr lang="en-US" sz="1200" b="1" dirty="0" err="1" smtClean="0">
                <a:solidFill>
                  <a:schemeClr val="tx2"/>
                </a:solidFill>
              </a:rPr>
              <a:t>Frith</a:t>
            </a:r>
            <a:r>
              <a:rPr lang="en-US" sz="1200" b="1" dirty="0" smtClean="0">
                <a:solidFill>
                  <a:schemeClr val="tx2"/>
                </a:solidFill>
              </a:rPr>
              <a:t>, C.D. (2004). Empathy for pain involves the affective but not sensory components of pain. </a:t>
            </a:r>
            <a:r>
              <a:rPr lang="en-US" sz="1200" b="1" i="1" dirty="0" smtClean="0">
                <a:solidFill>
                  <a:schemeClr val="tx2"/>
                </a:solidFill>
              </a:rPr>
              <a:t>Science, 303</a:t>
            </a:r>
            <a:r>
              <a:rPr lang="en-US" sz="1200" b="1" dirty="0" smtClean="0">
                <a:solidFill>
                  <a:schemeClr val="tx2"/>
                </a:solidFill>
              </a:rPr>
              <a:t>, 1157-1162.  Image: </a:t>
            </a:r>
            <a:r>
              <a:rPr lang="en-US" sz="1200" b="1" dirty="0" err="1" smtClean="0">
                <a:solidFill>
                  <a:schemeClr val="tx2"/>
                </a:solidFill>
              </a:rPr>
              <a:t>Wellcome</a:t>
            </a:r>
            <a:r>
              <a:rPr lang="en-US" sz="1200" b="1" dirty="0" smtClean="0">
                <a:solidFill>
                  <a:schemeClr val="tx2"/>
                </a:solidFill>
              </a:rPr>
              <a:t> Department of Imaging Neuroscience</a:t>
            </a:r>
            <a:endParaRPr lang="en-US" sz="1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endParaRPr lang="en-US" smtClean="0"/>
          </a:p>
        </p:txBody>
      </p:sp>
      <p:pic>
        <p:nvPicPr>
          <p:cNvPr id="4" name="Content Placeholder 3" descr="cl960327.TIF"/>
          <p:cNvPicPr>
            <a:picLocks noGrp="1" noChangeAspect="1"/>
          </p:cNvPicPr>
          <p:nvPr>
            <p:ph idx="1"/>
          </p:nvPr>
        </p:nvPicPr>
        <p:blipFill>
          <a:blip r:embed="rId2" cstate="print"/>
          <a:srcRect/>
          <a:stretch>
            <a:fillRect/>
          </a:stretch>
        </p:blipFill>
        <p:spPr>
          <a:xfrm>
            <a:off x="1828800" y="228600"/>
            <a:ext cx="5410200" cy="6096000"/>
          </a:xfrm>
        </p:spPr>
      </p:pic>
      <p:sp>
        <p:nvSpPr>
          <p:cNvPr id="5" name="Rectangle 4"/>
          <p:cNvSpPr>
            <a:spLocks noChangeArrowheads="1"/>
          </p:cNvSpPr>
          <p:nvPr/>
        </p:nvSpPr>
        <p:spPr bwMode="auto">
          <a:xfrm>
            <a:off x="228600" y="6400800"/>
            <a:ext cx="8686800" cy="276225"/>
          </a:xfrm>
          <a:prstGeom prst="rect">
            <a:avLst/>
          </a:prstGeom>
          <a:noFill/>
          <a:ln w="9525">
            <a:noFill/>
            <a:miter lim="800000"/>
            <a:headEnd/>
            <a:tailEnd/>
          </a:ln>
        </p:spPr>
        <p:txBody>
          <a:bodyPr>
            <a:spAutoFit/>
          </a:bodyPr>
          <a:lstStyle/>
          <a:p>
            <a:pPr algn="ctr"/>
            <a:r>
              <a:rPr lang="en-US" sz="1200" dirty="0">
                <a:solidFill>
                  <a:schemeClr val="tx2"/>
                </a:solidFill>
              </a:rPr>
              <a:t>CLOSE TO HOME ©1996 John McPherson.  Reprinted with permission of UNIVERSAL UCLICK.  All rights reserved.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609600"/>
          </a:xfrm>
        </p:spPr>
        <p:txBody>
          <a:bodyPr/>
          <a:lstStyle/>
          <a:p>
            <a:pPr eaLnBrk="1" hangingPunct="1"/>
            <a:r>
              <a:rPr lang="en-US" sz="3800" b="1" dirty="0" smtClean="0">
                <a:solidFill>
                  <a:srgbClr val="FFFF00"/>
                </a:solidFill>
              </a:rPr>
              <a:t>Active Listenin</a:t>
            </a:r>
            <a:r>
              <a:rPr lang="en-US" sz="4000" b="1" dirty="0" smtClean="0">
                <a:solidFill>
                  <a:srgbClr val="FFFF00"/>
                </a:solidFill>
              </a:rPr>
              <a:t>g</a:t>
            </a:r>
          </a:p>
        </p:txBody>
      </p:sp>
      <p:pic>
        <p:nvPicPr>
          <p:cNvPr id="61442" name="Picture 3"/>
          <p:cNvPicPr>
            <a:picLocks noGrp="1" noChangeAspect="1" noChangeArrowheads="1"/>
          </p:cNvPicPr>
          <p:nvPr>
            <p:ph type="body" idx="1"/>
          </p:nvPr>
        </p:nvPicPr>
        <p:blipFill>
          <a:blip r:embed="rId3" cstate="print"/>
          <a:srcRect/>
          <a:stretch>
            <a:fillRect/>
          </a:stretch>
        </p:blipFill>
        <p:spPr>
          <a:xfrm>
            <a:off x="1676400" y="1676400"/>
            <a:ext cx="5562600" cy="3962400"/>
          </a:xfrm>
        </p:spPr>
      </p:pic>
      <p:sp>
        <p:nvSpPr>
          <p:cNvPr id="4" name="TextBox 3"/>
          <p:cNvSpPr txBox="1">
            <a:spLocks noChangeArrowheads="1"/>
          </p:cNvSpPr>
          <p:nvPr/>
        </p:nvSpPr>
        <p:spPr bwMode="auto">
          <a:xfrm>
            <a:off x="685800" y="2438400"/>
            <a:ext cx="609600" cy="461963"/>
          </a:xfrm>
          <a:prstGeom prst="rect">
            <a:avLst/>
          </a:prstGeom>
          <a:noFill/>
          <a:ln w="9525">
            <a:noFill/>
            <a:miter lim="800000"/>
            <a:headEnd/>
            <a:tailEnd/>
          </a:ln>
        </p:spPr>
        <p:txBody>
          <a:bodyPr>
            <a:spAutoFit/>
          </a:bodyPr>
          <a:lstStyle/>
          <a:p>
            <a:r>
              <a:rPr lang="en-US"/>
              <a:t>Ear</a:t>
            </a:r>
          </a:p>
        </p:txBody>
      </p:sp>
      <p:sp>
        <p:nvSpPr>
          <p:cNvPr id="14" name="TextBox 13"/>
          <p:cNvSpPr txBox="1">
            <a:spLocks noChangeArrowheads="1"/>
          </p:cNvSpPr>
          <p:nvPr/>
        </p:nvSpPr>
        <p:spPr bwMode="auto">
          <a:xfrm flipH="1">
            <a:off x="7772400" y="1600200"/>
            <a:ext cx="1066800" cy="461963"/>
          </a:xfrm>
          <a:prstGeom prst="rect">
            <a:avLst/>
          </a:prstGeom>
          <a:noFill/>
          <a:ln w="9525">
            <a:noFill/>
            <a:miter lim="800000"/>
            <a:headEnd/>
            <a:tailEnd/>
          </a:ln>
        </p:spPr>
        <p:txBody>
          <a:bodyPr>
            <a:spAutoFit/>
          </a:bodyPr>
          <a:lstStyle/>
          <a:p>
            <a:r>
              <a:rPr lang="en-US"/>
              <a:t>You</a:t>
            </a:r>
          </a:p>
        </p:txBody>
      </p:sp>
      <p:sp>
        <p:nvSpPr>
          <p:cNvPr id="15" name="TextBox 14"/>
          <p:cNvSpPr txBox="1">
            <a:spLocks noChangeArrowheads="1"/>
          </p:cNvSpPr>
          <p:nvPr/>
        </p:nvSpPr>
        <p:spPr bwMode="auto">
          <a:xfrm>
            <a:off x="7696200" y="2590800"/>
            <a:ext cx="914400" cy="461963"/>
          </a:xfrm>
          <a:prstGeom prst="rect">
            <a:avLst/>
          </a:prstGeom>
          <a:noFill/>
          <a:ln w="9525">
            <a:noFill/>
            <a:miter lim="800000"/>
            <a:headEnd/>
            <a:tailEnd/>
          </a:ln>
        </p:spPr>
        <p:txBody>
          <a:bodyPr>
            <a:spAutoFit/>
          </a:bodyPr>
          <a:lstStyle/>
          <a:p>
            <a:r>
              <a:rPr lang="en-US"/>
              <a:t>Eyes</a:t>
            </a:r>
          </a:p>
        </p:txBody>
      </p:sp>
      <p:sp>
        <p:nvSpPr>
          <p:cNvPr id="16" name="TextBox 15"/>
          <p:cNvSpPr txBox="1">
            <a:spLocks noChangeArrowheads="1"/>
          </p:cNvSpPr>
          <p:nvPr/>
        </p:nvSpPr>
        <p:spPr bwMode="auto">
          <a:xfrm>
            <a:off x="7467600" y="3429000"/>
            <a:ext cx="1676400" cy="830263"/>
          </a:xfrm>
          <a:prstGeom prst="rect">
            <a:avLst/>
          </a:prstGeom>
          <a:noFill/>
          <a:ln w="9525">
            <a:noFill/>
            <a:miter lim="800000"/>
            <a:headEnd/>
            <a:tailEnd/>
          </a:ln>
        </p:spPr>
        <p:txBody>
          <a:bodyPr>
            <a:spAutoFit/>
          </a:bodyPr>
          <a:lstStyle/>
          <a:p>
            <a:r>
              <a:rPr lang="en-US"/>
              <a:t>Undivided attention</a:t>
            </a:r>
          </a:p>
        </p:txBody>
      </p:sp>
      <p:sp>
        <p:nvSpPr>
          <p:cNvPr id="17" name="TextBox 16"/>
          <p:cNvSpPr txBox="1">
            <a:spLocks noChangeArrowheads="1"/>
          </p:cNvSpPr>
          <p:nvPr/>
        </p:nvSpPr>
        <p:spPr bwMode="auto">
          <a:xfrm>
            <a:off x="7772400" y="4724400"/>
            <a:ext cx="1143000" cy="461963"/>
          </a:xfrm>
          <a:prstGeom prst="rect">
            <a:avLst/>
          </a:prstGeom>
          <a:noFill/>
          <a:ln w="9525">
            <a:noFill/>
            <a:miter lim="800000"/>
            <a:headEnd/>
            <a:tailEnd/>
          </a:ln>
        </p:spPr>
        <p:txBody>
          <a:bodyPr>
            <a:spAutoFit/>
          </a:bodyPr>
          <a:lstStyle/>
          <a:p>
            <a:r>
              <a:rPr lang="en-US"/>
              <a:t>Heart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20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0"/>
                                        </p:tgtEl>
                                        <p:attrNameLst>
                                          <p:attrName>style.visibility</p:attrName>
                                        </p:attrNameLst>
                                      </p:cBhvr>
                                      <p:to>
                                        <p:strVal val="visible"/>
                                      </p:to>
                                    </p:set>
                                    <p:animEffect transition="in" filter="fade">
                                      <p:cBhvr>
                                        <p:cTn id="32"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 grpId="0" build="p"/>
      <p:bldP spid="14" grpId="0" build="p"/>
      <p:bldP spid="15" grpId="0" build="p"/>
      <p:bldP spid="16" grpId="0" build="p"/>
      <p:bldP spid="1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28600" y="304800"/>
            <a:ext cx="8686800" cy="1143000"/>
          </a:xfrm>
        </p:spPr>
        <p:txBody>
          <a:bodyPr/>
          <a:lstStyle/>
          <a:p>
            <a:pPr eaLnBrk="1" hangingPunct="1"/>
            <a:r>
              <a:rPr lang="en-US" sz="3800" b="1" dirty="0" smtClean="0"/>
              <a:t>Active Listening</a:t>
            </a:r>
          </a:p>
        </p:txBody>
      </p:sp>
      <p:sp>
        <p:nvSpPr>
          <p:cNvPr id="26627" name="Rectangle 3"/>
          <p:cNvSpPr>
            <a:spLocks noGrp="1" noChangeArrowheads="1"/>
          </p:cNvSpPr>
          <p:nvPr>
            <p:ph type="body" idx="1"/>
          </p:nvPr>
        </p:nvSpPr>
        <p:spPr>
          <a:xfrm>
            <a:off x="685800" y="1524000"/>
            <a:ext cx="7772400" cy="5181600"/>
          </a:xfrm>
        </p:spPr>
        <p:txBody>
          <a:bodyPr/>
          <a:lstStyle/>
          <a:p>
            <a:pPr eaLnBrk="1" hangingPunct="1">
              <a:buClr>
                <a:srgbClr val="FFFF00"/>
              </a:buClr>
            </a:pPr>
            <a:r>
              <a:rPr lang="en-US" sz="2800" b="1" dirty="0" smtClean="0">
                <a:solidFill>
                  <a:schemeClr val="tx1"/>
                </a:solidFill>
                <a:latin typeface="Arial" charset="0"/>
              </a:rPr>
              <a:t>Focusing on the consumer and his/her world—Blocking out distractions</a:t>
            </a:r>
          </a:p>
          <a:p>
            <a:pPr eaLnBrk="1" hangingPunct="1">
              <a:buClr>
                <a:srgbClr val="FFFF00"/>
              </a:buClr>
              <a:buFontTx/>
              <a:buNone/>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Attending to words, voice tone, and body language—Fully Engaged</a:t>
            </a:r>
          </a:p>
          <a:p>
            <a:pPr eaLnBrk="1" hangingPunct="1">
              <a:buClr>
                <a:srgbClr val="FFFF00"/>
              </a:buClr>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Making sure I understand what the consumer is saying and feeling about the crisis situation—Checking In</a:t>
            </a:r>
          </a:p>
          <a:p>
            <a:pPr eaLnBrk="1" hangingPunct="1">
              <a:buClr>
                <a:srgbClr val="FFFF00"/>
              </a:buClr>
              <a:buFontTx/>
              <a:buNone/>
            </a:pPr>
            <a:r>
              <a:rPr lang="en-US" sz="1200" b="1" dirty="0" smtClean="0">
                <a:solidFill>
                  <a:schemeClr val="tx1"/>
                </a:solidFill>
              </a:rPr>
              <a:t>	</a:t>
            </a:r>
          </a:p>
          <a:p>
            <a:pPr eaLnBrk="1" hangingPunct="1">
              <a:buClr>
                <a:srgbClr val="FFFF00"/>
              </a:buClr>
              <a:buFontTx/>
              <a:buNone/>
            </a:pPr>
            <a:r>
              <a:rPr lang="en-US" sz="1200" b="1" dirty="0" smtClean="0">
                <a:solidFill>
                  <a:schemeClr val="tx1"/>
                </a:solidFill>
              </a:rPr>
              <a:t>	</a:t>
            </a:r>
          </a:p>
          <a:p>
            <a:pPr eaLnBrk="1" hangingPunct="1">
              <a:buClr>
                <a:srgbClr val="FFFF00"/>
              </a:buClr>
              <a:buFontTx/>
              <a:buNone/>
            </a:pPr>
            <a:r>
              <a:rPr lang="en-US" sz="1200" b="1" dirty="0" smtClean="0">
                <a:solidFill>
                  <a:schemeClr val="tx1"/>
                </a:solidFill>
              </a:rPr>
              <a:t>	</a:t>
            </a:r>
            <a:r>
              <a:rPr lang="en-US" sz="1100" b="1" dirty="0" smtClean="0">
                <a:solidFill>
                  <a:schemeClr val="tx2"/>
                </a:solidFill>
              </a:rPr>
              <a:t>Egan G. (1975). </a:t>
            </a:r>
            <a:r>
              <a:rPr lang="en-US" sz="1100" b="1" i="1" dirty="0" smtClean="0">
                <a:solidFill>
                  <a:schemeClr val="tx2"/>
                </a:solidFill>
              </a:rPr>
              <a:t>The skilled helper</a:t>
            </a:r>
            <a:r>
              <a:rPr lang="en-US" sz="1100" b="1" dirty="0" smtClean="0">
                <a:solidFill>
                  <a:schemeClr val="tx2"/>
                </a:solidFill>
              </a:rPr>
              <a:t>. Monterey, CA: Brooks/Cole; </a:t>
            </a:r>
            <a:r>
              <a:rPr lang="en-US" sz="1100" b="1" dirty="0" err="1" smtClean="0">
                <a:solidFill>
                  <a:schemeClr val="tx2"/>
                </a:solidFill>
              </a:rPr>
              <a:t>Carkhuff</a:t>
            </a:r>
            <a:r>
              <a:rPr lang="en-US" sz="1100" b="1" dirty="0" smtClean="0">
                <a:solidFill>
                  <a:schemeClr val="tx2"/>
                </a:solidFill>
              </a:rPr>
              <a:t>, R.  &amp; Pierce, R.M. (1975). </a:t>
            </a:r>
            <a:r>
              <a:rPr lang="en-US" sz="1100" b="1" i="1" dirty="0" smtClean="0">
                <a:solidFill>
                  <a:schemeClr val="tx2"/>
                </a:solidFill>
              </a:rPr>
              <a:t>Trainer’s guide: The art of helping</a:t>
            </a:r>
            <a:r>
              <a:rPr lang="en-US" sz="1100" b="1" dirty="0" smtClean="0">
                <a:solidFill>
                  <a:schemeClr val="tx2"/>
                </a:solidFill>
              </a:rPr>
              <a:t>. Amherst: Human Relations Press; </a:t>
            </a:r>
            <a:r>
              <a:rPr lang="en-US" sz="1100" b="1" dirty="0" err="1" smtClean="0">
                <a:solidFill>
                  <a:schemeClr val="tx2"/>
                </a:solidFill>
              </a:rPr>
              <a:t>Etter</a:t>
            </a:r>
            <a:r>
              <a:rPr lang="en-US" sz="1100" b="1" dirty="0" smtClean="0">
                <a:solidFill>
                  <a:schemeClr val="tx2"/>
                </a:solidFill>
              </a:rPr>
              <a:t>, D., McCarthy, L.B., </a:t>
            </a:r>
            <a:r>
              <a:rPr lang="en-US" sz="1100" b="1" dirty="0" err="1" smtClean="0">
                <a:solidFill>
                  <a:schemeClr val="tx2"/>
                </a:solidFill>
              </a:rPr>
              <a:t>Asken</a:t>
            </a:r>
            <a:r>
              <a:rPr lang="en-US" sz="1100" b="1" dirty="0" smtClean="0">
                <a:solidFill>
                  <a:schemeClr val="tx2"/>
                </a:solidFill>
              </a:rPr>
              <a:t>, M.J. (2011). Police negotiations with war veterans. </a:t>
            </a:r>
            <a:r>
              <a:rPr lang="en-US" sz="1100" b="1" i="1" dirty="0" smtClean="0">
                <a:solidFill>
                  <a:schemeClr val="tx2"/>
                </a:solidFill>
              </a:rPr>
              <a:t>FBI Law Enforcement Bulletin, 80</a:t>
            </a:r>
            <a:r>
              <a:rPr lang="en-US" sz="1100" b="1" dirty="0" smtClean="0">
                <a:solidFill>
                  <a:schemeClr val="tx2"/>
                </a:solidFill>
              </a:rPr>
              <a:t>, 7, 1-10.</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20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fade">
                                      <p:cBhvr>
                                        <p:cTn id="17" dur="2000"/>
                                        <p:tgtEl>
                                          <p:spTgt spid="2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fade">
                                      <p:cBhvr>
                                        <p:cTn id="22" dur="2000"/>
                                        <p:tgtEl>
                                          <p:spTgt spid="2662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animEffect transition="in" filter="fade">
                                      <p:cBhvr>
                                        <p:cTn id="25" dur="2000"/>
                                        <p:tgtEl>
                                          <p:spTgt spid="2662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627">
                                            <p:txEl>
                                              <p:pRg st="7" end="7"/>
                                            </p:txEl>
                                          </p:spTgt>
                                        </p:tgtEl>
                                        <p:attrNameLst>
                                          <p:attrName>style.visibility</p:attrName>
                                        </p:attrNameLst>
                                      </p:cBhvr>
                                      <p:to>
                                        <p:strVal val="visible"/>
                                      </p:to>
                                    </p:set>
                                    <p:animEffect transition="in" filter="fade">
                                      <p:cBhvr>
                                        <p:cTn id="28" dur="20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3800" b="1" dirty="0" smtClean="0">
                <a:solidFill>
                  <a:srgbClr val="FFFF00"/>
                </a:solidFill>
              </a:rPr>
              <a:t>Emotional Communication</a:t>
            </a:r>
            <a:endParaRPr lang="en-US" sz="3800" dirty="0" smtClean="0"/>
          </a:p>
        </p:txBody>
      </p:sp>
      <p:sp>
        <p:nvSpPr>
          <p:cNvPr id="29699" name="Content Placeholder 2"/>
          <p:cNvSpPr>
            <a:spLocks noGrp="1"/>
          </p:cNvSpPr>
          <p:nvPr>
            <p:ph idx="1"/>
          </p:nvPr>
        </p:nvSpPr>
        <p:spPr>
          <a:xfrm>
            <a:off x="304800" y="1752600"/>
            <a:ext cx="8534400" cy="4800600"/>
          </a:xfrm>
        </p:spPr>
        <p:txBody>
          <a:bodyPr/>
          <a:lstStyle/>
          <a:p>
            <a:pPr eaLnBrk="1" hangingPunct="1">
              <a:buClr>
                <a:srgbClr val="FFFF00"/>
              </a:buClr>
            </a:pPr>
            <a:r>
              <a:rPr lang="en-US" sz="2800" b="1" dirty="0" smtClean="0">
                <a:solidFill>
                  <a:schemeClr val="tx1"/>
                </a:solidFill>
                <a:latin typeface="Arial" charset="0"/>
                <a:cs typeface="Arial" charset="0"/>
              </a:rPr>
              <a:t>Albert </a:t>
            </a:r>
            <a:r>
              <a:rPr lang="en-US" sz="2800" b="1" dirty="0" err="1" smtClean="0">
                <a:solidFill>
                  <a:schemeClr val="tx1"/>
                </a:solidFill>
                <a:latin typeface="Arial" charset="0"/>
                <a:cs typeface="Arial" charset="0"/>
              </a:rPr>
              <a:t>Mehrabian</a:t>
            </a:r>
            <a:r>
              <a:rPr lang="en-US" sz="2800" b="1" dirty="0" smtClean="0">
                <a:solidFill>
                  <a:schemeClr val="tx1"/>
                </a:solidFill>
                <a:latin typeface="Arial" charset="0"/>
                <a:cs typeface="Arial" charset="0"/>
              </a:rPr>
              <a:t> established the importance of three elements in any face-to-face communication:</a:t>
            </a:r>
          </a:p>
          <a:p>
            <a:pPr marL="971550" lvl="1" indent="-514350" eaLnBrk="1" hangingPunct="1">
              <a:buClr>
                <a:srgbClr val="FFFF00"/>
              </a:buClr>
              <a:buFont typeface="Times New Roman" pitchFamily="18" charset="0"/>
              <a:buAutoNum type="arabicPeriod"/>
            </a:pPr>
            <a:r>
              <a:rPr lang="en-US" b="1" dirty="0" smtClean="0">
                <a:solidFill>
                  <a:schemeClr val="tx1"/>
                </a:solidFill>
                <a:latin typeface="Arial" charset="0"/>
                <a:cs typeface="Arial" charset="0"/>
              </a:rPr>
              <a:t>Words used</a:t>
            </a:r>
          </a:p>
          <a:p>
            <a:pPr marL="971550" lvl="1" indent="-514350" eaLnBrk="1" hangingPunct="1">
              <a:buClr>
                <a:srgbClr val="FFFF00"/>
              </a:buClr>
              <a:buFont typeface="Times New Roman" pitchFamily="18" charset="0"/>
              <a:buAutoNum type="arabicPeriod"/>
            </a:pPr>
            <a:r>
              <a:rPr lang="en-US" b="1" dirty="0" smtClean="0">
                <a:solidFill>
                  <a:schemeClr val="tx1"/>
                </a:solidFill>
                <a:latin typeface="Arial" charset="0"/>
                <a:cs typeface="Arial" charset="0"/>
              </a:rPr>
              <a:t>Tone of voice</a:t>
            </a:r>
          </a:p>
          <a:p>
            <a:pPr marL="971550" lvl="1" indent="-514350" eaLnBrk="1" hangingPunct="1">
              <a:buClr>
                <a:srgbClr val="FFFF00"/>
              </a:buClr>
              <a:buFont typeface="Times New Roman" pitchFamily="18" charset="0"/>
              <a:buAutoNum type="arabicPeriod"/>
            </a:pPr>
            <a:r>
              <a:rPr lang="en-US" b="1" dirty="0" smtClean="0">
                <a:solidFill>
                  <a:schemeClr val="tx1"/>
                </a:solidFill>
                <a:latin typeface="Arial" charset="0"/>
                <a:cs typeface="Arial" charset="0"/>
              </a:rPr>
              <a:t>Body Language</a:t>
            </a:r>
          </a:p>
          <a:p>
            <a:pPr eaLnBrk="1" hangingPunct="1">
              <a:buClr>
                <a:srgbClr val="FFFF00"/>
              </a:buClr>
            </a:pPr>
            <a:r>
              <a:rPr lang="en-US" sz="2800" b="1" dirty="0" smtClean="0">
                <a:solidFill>
                  <a:schemeClr val="tx1"/>
                </a:solidFill>
                <a:latin typeface="Arial" charset="0"/>
                <a:cs typeface="Arial" charset="0"/>
              </a:rPr>
              <a:t>Congruence among all three elements is essential for effective communication.</a:t>
            </a:r>
          </a:p>
          <a:p>
            <a:pPr>
              <a:buFontTx/>
              <a:buNone/>
            </a:pPr>
            <a:r>
              <a:rPr lang="en-US" sz="1200" b="1" dirty="0" smtClean="0">
                <a:solidFill>
                  <a:schemeClr val="tx2"/>
                </a:solidFill>
              </a:rPr>
              <a:t>	</a:t>
            </a:r>
          </a:p>
          <a:p>
            <a:pPr>
              <a:buFontTx/>
              <a:buNone/>
            </a:pPr>
            <a:r>
              <a:rPr lang="en-US" sz="1200" b="1" dirty="0" smtClean="0">
                <a:solidFill>
                  <a:schemeClr val="tx2"/>
                </a:solidFill>
              </a:rPr>
              <a:t>	</a:t>
            </a:r>
          </a:p>
          <a:p>
            <a:pPr>
              <a:buFontTx/>
              <a:buNone/>
            </a:pPr>
            <a:r>
              <a:rPr lang="en-US" sz="1200" b="1" dirty="0" smtClean="0">
                <a:solidFill>
                  <a:schemeClr val="tx2"/>
                </a:solidFill>
              </a:rPr>
              <a:t>	</a:t>
            </a:r>
          </a:p>
          <a:p>
            <a:pPr algn="ctr">
              <a:buFontTx/>
              <a:buNone/>
            </a:pPr>
            <a:r>
              <a:rPr lang="en-US" sz="1200" b="1" dirty="0" err="1" smtClean="0">
                <a:solidFill>
                  <a:schemeClr val="tx2"/>
                </a:solidFill>
              </a:rPr>
              <a:t>Mehrabian</a:t>
            </a:r>
            <a:r>
              <a:rPr lang="en-US" sz="1200" b="1" dirty="0" smtClean="0">
                <a:solidFill>
                  <a:schemeClr val="tx2"/>
                </a:solidFill>
              </a:rPr>
              <a:t>, A. (1971).  Nonverbal betrayal of feeling.  </a:t>
            </a:r>
            <a:r>
              <a:rPr lang="en-US" sz="1200" b="1" i="1" dirty="0" smtClean="0">
                <a:solidFill>
                  <a:schemeClr val="tx2"/>
                </a:solidFill>
              </a:rPr>
              <a:t>Journal of Experimental Research in Personality, 5</a:t>
            </a:r>
            <a:r>
              <a:rPr lang="en-US" sz="1200" b="1" dirty="0" smtClean="0">
                <a:solidFill>
                  <a:schemeClr val="tx2"/>
                </a:solidFill>
              </a:rPr>
              <a:t>, 64-73.</a:t>
            </a:r>
          </a:p>
        </p:txBody>
      </p:sp>
      <p:sp>
        <p:nvSpPr>
          <p:cNvPr id="67587" name="Text Box 4"/>
          <p:cNvSpPr txBox="1">
            <a:spLocks noChangeArrowheads="1"/>
          </p:cNvSpPr>
          <p:nvPr/>
        </p:nvSpPr>
        <p:spPr bwMode="auto">
          <a:xfrm>
            <a:off x="1066800" y="6400800"/>
            <a:ext cx="7010400" cy="457200"/>
          </a:xfrm>
          <a:prstGeom prst="rect">
            <a:avLst/>
          </a:prstGeom>
          <a:noFill/>
          <a:ln w="9525">
            <a:noFill/>
            <a:miter lim="800000"/>
            <a:headEnd/>
            <a:tailEnd/>
          </a:ln>
        </p:spPr>
        <p:txBody>
          <a:bodyPr>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5"/>
                                        </p:tgtEl>
                                        <p:attrNameLst>
                                          <p:attrName>style.visibility</p:attrName>
                                        </p:attrNameLst>
                                      </p:cBhvr>
                                      <p:to>
                                        <p:strVal val="visible"/>
                                      </p:to>
                                    </p:set>
                                    <p:animEffect transition="in" filter="fade">
                                      <p:cBhvr>
                                        <p:cTn id="7" dur="2000"/>
                                        <p:tgtEl>
                                          <p:spTgt spid="675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20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fade">
                                      <p:cBhvr>
                                        <p:cTn id="27" dur="2000"/>
                                        <p:tgtEl>
                                          <p:spTgt spid="296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4" end="4"/>
                                            </p:txEl>
                                          </p:spTgt>
                                        </p:tgtEl>
                                        <p:attrNameLst>
                                          <p:attrName>style.visibility</p:attrName>
                                        </p:attrNameLst>
                                      </p:cBhvr>
                                      <p:to>
                                        <p:strVal val="visible"/>
                                      </p:to>
                                    </p:set>
                                    <p:animEffect transition="in" filter="fade">
                                      <p:cBhvr>
                                        <p:cTn id="32" dur="2000"/>
                                        <p:tgtEl>
                                          <p:spTgt spid="296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Effect transition="in" filter="fade">
                                      <p:cBhvr>
                                        <p:cTn id="37" dur="2000"/>
                                        <p:tgtEl>
                                          <p:spTgt spid="29699">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699">
                                            <p:txEl>
                                              <p:pRg st="8" end="8"/>
                                            </p:txEl>
                                          </p:spTgt>
                                        </p:tgtEl>
                                        <p:attrNameLst>
                                          <p:attrName>style.visibility</p:attrName>
                                        </p:attrNameLst>
                                      </p:cBhvr>
                                      <p:to>
                                        <p:strVal val="visible"/>
                                      </p:to>
                                    </p:set>
                                    <p:animEffect transition="in" filter="fade">
                                      <p:cBhvr>
                                        <p:cTn id="40" dur="20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p:bldP spid="2969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z="3800" b="1" dirty="0" err="1" smtClean="0">
                <a:solidFill>
                  <a:srgbClr val="FFFF00"/>
                </a:solidFill>
              </a:rPr>
              <a:t>Mehrabian’s</a:t>
            </a:r>
            <a:r>
              <a:rPr lang="en-US" sz="3800" b="1" smtClean="0">
                <a:solidFill>
                  <a:srgbClr val="FFFF00"/>
                </a:solidFill>
              </a:rPr>
              <a:t> Rule</a:t>
            </a:r>
            <a:endParaRPr lang="en-US" sz="2000" dirty="0" smtClean="0"/>
          </a:p>
        </p:txBody>
      </p:sp>
      <p:sp>
        <p:nvSpPr>
          <p:cNvPr id="24579" name="Content Placeholder 2"/>
          <p:cNvSpPr>
            <a:spLocks noGrp="1"/>
          </p:cNvSpPr>
          <p:nvPr>
            <p:ph idx="1"/>
          </p:nvPr>
        </p:nvSpPr>
        <p:spPr>
          <a:xfrm>
            <a:off x="533400" y="1981200"/>
            <a:ext cx="7924800" cy="4572000"/>
          </a:xfrm>
        </p:spPr>
        <p:txBody>
          <a:bodyPr/>
          <a:lstStyle/>
          <a:p>
            <a:pPr marL="514350" indent="-514350" eaLnBrk="1" hangingPunct="1">
              <a:buClr>
                <a:srgbClr val="FFFF00"/>
              </a:buClr>
              <a:buFont typeface="Times New Roman" pitchFamily="18" charset="0"/>
              <a:buAutoNum type="arabicPeriod"/>
            </a:pPr>
            <a:r>
              <a:rPr lang="en-US" sz="2800" b="1" dirty="0" smtClean="0">
                <a:solidFill>
                  <a:schemeClr val="tx1"/>
                </a:solidFill>
                <a:latin typeface="Arial" charset="0"/>
                <a:cs typeface="Arial" charset="0"/>
              </a:rPr>
              <a:t>If the speaker’s words are inconsistent with the speaker’s tone of voice and / or the speaker’s body language, </a:t>
            </a:r>
          </a:p>
          <a:p>
            <a:pPr marL="514350" indent="-514350" eaLnBrk="1" hangingPunct="1">
              <a:buClr>
                <a:srgbClr val="FFFF00"/>
              </a:buClr>
              <a:buFontTx/>
              <a:buNone/>
            </a:pPr>
            <a:r>
              <a:rPr lang="en-US" sz="2800" b="1" dirty="0" smtClean="0">
                <a:latin typeface="Arial" charset="0"/>
                <a:cs typeface="Arial" charset="0"/>
              </a:rPr>
              <a:t>	</a:t>
            </a:r>
          </a:p>
          <a:p>
            <a:pPr marL="514350" indent="-514350" eaLnBrk="1" hangingPunct="1">
              <a:buClr>
                <a:srgbClr val="FFFF00"/>
              </a:buClr>
              <a:buFont typeface="Times New Roman" pitchFamily="18" charset="0"/>
              <a:buAutoNum type="arabicPeriod" startAt="2"/>
            </a:pPr>
            <a:r>
              <a:rPr lang="en-US" sz="2800" b="1" dirty="0" smtClean="0">
                <a:solidFill>
                  <a:schemeClr val="tx1"/>
                </a:solidFill>
                <a:latin typeface="Arial" charset="0"/>
                <a:cs typeface="Arial" charset="0"/>
              </a:rPr>
              <a:t>…the listener will be more influenced by the speaker’s tone of voice and body language.</a:t>
            </a:r>
          </a:p>
          <a:p>
            <a:pPr marL="514350" indent="-514350" eaLnBrk="1" hangingPunct="1">
              <a:buClr>
                <a:srgbClr val="FFFF00"/>
              </a:buClr>
            </a:pPr>
            <a:endParaRPr lang="en-US" sz="2800" b="1" dirty="0" smtClean="0">
              <a:latin typeface="Arial" charset="0"/>
              <a:cs typeface="Arial" charset="0"/>
            </a:endParaRPr>
          </a:p>
          <a:p>
            <a:pPr marL="514350" indent="-514350">
              <a:buFontTx/>
              <a:buNone/>
            </a:pPr>
            <a:r>
              <a:rPr lang="en-US" sz="1200" b="1" dirty="0" smtClean="0">
                <a:solidFill>
                  <a:srgbClr val="FFFF00"/>
                </a:solidFill>
              </a:rPr>
              <a:t>		</a:t>
            </a:r>
          </a:p>
          <a:p>
            <a:pPr marL="514350" indent="-514350">
              <a:buFontTx/>
              <a:buNone/>
            </a:pPr>
            <a:r>
              <a:rPr lang="en-US" sz="1200" b="1" dirty="0" smtClean="0">
                <a:solidFill>
                  <a:srgbClr val="FFFF00"/>
                </a:solidFill>
              </a:rPr>
              <a:t>	</a:t>
            </a:r>
            <a:r>
              <a:rPr lang="en-US" sz="1200" b="1" dirty="0" err="1" smtClean="0">
                <a:solidFill>
                  <a:srgbClr val="FFFF00"/>
                </a:solidFill>
              </a:rPr>
              <a:t>Mehrabian</a:t>
            </a:r>
            <a:r>
              <a:rPr lang="en-US" sz="1200" b="1" dirty="0" smtClean="0">
                <a:solidFill>
                  <a:srgbClr val="FFFF00"/>
                </a:solidFill>
              </a:rPr>
              <a:t>,  A.  (1972).  </a:t>
            </a:r>
            <a:r>
              <a:rPr lang="en-US" sz="1200" b="1" i="1" dirty="0" smtClean="0">
                <a:solidFill>
                  <a:srgbClr val="FFFF00"/>
                </a:solidFill>
              </a:rPr>
              <a:t>Nonverbal communication. </a:t>
            </a:r>
            <a:r>
              <a:rPr lang="en-US" sz="1200" b="1" dirty="0" smtClean="0">
                <a:solidFill>
                  <a:srgbClr val="FFFF00"/>
                </a:solidFill>
              </a:rPr>
              <a:t>New Brunswick: Aldine Transactions</a:t>
            </a:r>
          </a:p>
          <a:p>
            <a:pPr marL="514350" indent="-514350">
              <a:buFontTx/>
              <a:buNone/>
            </a:pPr>
            <a:r>
              <a:rPr lang="en-US" sz="1200" b="1" dirty="0" smtClean="0">
                <a:solidFill>
                  <a:srgbClr val="FFFF00"/>
                </a:solidFill>
              </a:rPr>
              <a:t>	Parkinson, B. (2005). Do facial movements express emotions or communicate motives? </a:t>
            </a:r>
            <a:r>
              <a:rPr lang="en-US" sz="1200" b="1" i="1" dirty="0" smtClean="0">
                <a:solidFill>
                  <a:srgbClr val="FFFF00"/>
                </a:solidFill>
              </a:rPr>
              <a:t>Personality and Social Psychology Review, 9</a:t>
            </a:r>
            <a:r>
              <a:rPr lang="en-US" sz="1200" b="1" dirty="0" smtClean="0">
                <a:solidFill>
                  <a:srgbClr val="FFFF00"/>
                </a:solidFill>
              </a:rPr>
              <a:t>, 278-311.</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2000"/>
                                        <p:tgtEl>
                                          <p:spTgt spid="2457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animEffect transition="in" filter="fade">
                                      <p:cBhvr>
                                        <p:cTn id="15" dur="2000"/>
                                        <p:tgtEl>
                                          <p:spTgt spid="2457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579">
                                            <p:txEl>
                                              <p:pRg st="6" end="6"/>
                                            </p:txEl>
                                          </p:spTgt>
                                        </p:tgtEl>
                                        <p:attrNameLst>
                                          <p:attrName>style.visibility</p:attrName>
                                        </p:attrNameLst>
                                      </p:cBhvr>
                                      <p:to>
                                        <p:strVal val="visible"/>
                                      </p:to>
                                    </p:set>
                                    <p:animEffect transition="in" filter="fade">
                                      <p:cBhvr>
                                        <p:cTn id="20" dur="20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609600"/>
            <a:ext cx="7772400" cy="762000"/>
          </a:xfrm>
        </p:spPr>
        <p:txBody>
          <a:bodyPr/>
          <a:lstStyle/>
          <a:p>
            <a:pPr algn="l"/>
            <a:r>
              <a:rPr lang="en-US" sz="3800" b="1" dirty="0" smtClean="0">
                <a:solidFill>
                  <a:srgbClr val="FFFF00"/>
                </a:solidFill>
              </a:rPr>
              <a:t>  Emotions and Communication </a:t>
            </a:r>
          </a:p>
        </p:txBody>
      </p:sp>
      <p:graphicFrame>
        <p:nvGraphicFramePr>
          <p:cNvPr id="4" name="Content Placeholder 3"/>
          <p:cNvGraphicFramePr>
            <a:graphicFrameLocks noGrp="1"/>
          </p:cNvGraphicFramePr>
          <p:nvPr>
            <p:ph idx="1"/>
          </p:nvPr>
        </p:nvGraphicFramePr>
        <p:xfrm>
          <a:off x="304800" y="1447800"/>
          <a:ext cx="85344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3"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19"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25"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31"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&amp; Reflection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Exercise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304800" y="381000"/>
            <a:ext cx="8534400" cy="1143000"/>
          </a:xfrm>
        </p:spPr>
        <p:txBody>
          <a:bodyPr/>
          <a:lstStyle/>
          <a:p>
            <a:pPr eaLnBrk="1" hangingPunct="1"/>
            <a:r>
              <a:rPr lang="en-US" sz="3800" b="1" dirty="0" smtClean="0"/>
              <a:t>Empathic Understanding requires close attention to the complete message</a:t>
            </a:r>
          </a:p>
        </p:txBody>
      </p:sp>
      <p:sp>
        <p:nvSpPr>
          <p:cNvPr id="31747" name="Rectangle 3"/>
          <p:cNvSpPr>
            <a:spLocks noGrp="1" noChangeArrowheads="1"/>
          </p:cNvSpPr>
          <p:nvPr>
            <p:ph type="body" idx="1"/>
          </p:nvPr>
        </p:nvSpPr>
        <p:spPr>
          <a:xfrm>
            <a:off x="228600" y="1752600"/>
            <a:ext cx="8610600" cy="4953000"/>
          </a:xfrm>
        </p:spPr>
        <p:txBody>
          <a:bodyPr/>
          <a:lstStyle/>
          <a:p>
            <a:pPr eaLnBrk="1" hangingPunct="1">
              <a:lnSpc>
                <a:spcPct val="150000"/>
              </a:lnSpc>
              <a:buClr>
                <a:srgbClr val="FFFF00"/>
              </a:buClr>
            </a:pPr>
            <a:endParaRPr lang="en-US" sz="2400" b="1" dirty="0" smtClean="0">
              <a:solidFill>
                <a:schemeClr val="tx1"/>
              </a:solidFill>
              <a:latin typeface="Arial" charset="0"/>
            </a:endParaRPr>
          </a:p>
          <a:p>
            <a:pPr eaLnBrk="1" hangingPunct="1">
              <a:lnSpc>
                <a:spcPct val="150000"/>
              </a:lnSpc>
              <a:buClr>
                <a:srgbClr val="FFFF00"/>
              </a:buClr>
            </a:pPr>
            <a:r>
              <a:rPr lang="en-US" sz="2400" b="1" dirty="0" smtClean="0">
                <a:solidFill>
                  <a:schemeClr val="tx1"/>
                </a:solidFill>
                <a:latin typeface="Arial" charset="0"/>
              </a:rPr>
              <a:t>words used</a:t>
            </a:r>
          </a:p>
          <a:p>
            <a:pPr eaLnBrk="1" hangingPunct="1">
              <a:lnSpc>
                <a:spcPct val="150000"/>
              </a:lnSpc>
              <a:buClr>
                <a:srgbClr val="FFFF00"/>
              </a:buClr>
            </a:pPr>
            <a:r>
              <a:rPr lang="en-US" sz="2400" b="1" dirty="0" smtClean="0">
                <a:solidFill>
                  <a:schemeClr val="tx1"/>
                </a:solidFill>
                <a:latin typeface="Arial" charset="0"/>
              </a:rPr>
              <a:t>voice tone</a:t>
            </a:r>
          </a:p>
          <a:p>
            <a:pPr eaLnBrk="1" hangingPunct="1">
              <a:lnSpc>
                <a:spcPct val="150000"/>
              </a:lnSpc>
              <a:buClr>
                <a:srgbClr val="FFFF00"/>
              </a:buClr>
            </a:pPr>
            <a:r>
              <a:rPr lang="en-US" sz="2400" b="1" dirty="0" smtClean="0">
                <a:solidFill>
                  <a:schemeClr val="tx1"/>
                </a:solidFill>
                <a:latin typeface="Arial" charset="0"/>
              </a:rPr>
              <a:t>rate of words spoken</a:t>
            </a:r>
          </a:p>
          <a:p>
            <a:pPr eaLnBrk="1" hangingPunct="1">
              <a:lnSpc>
                <a:spcPct val="150000"/>
              </a:lnSpc>
              <a:buClr>
                <a:srgbClr val="FFFF00"/>
              </a:buClr>
            </a:pPr>
            <a:r>
              <a:rPr lang="en-US" sz="2400" b="1" dirty="0" smtClean="0">
                <a:solidFill>
                  <a:schemeClr val="tx1"/>
                </a:solidFill>
                <a:latin typeface="Arial" charset="0"/>
              </a:rPr>
              <a:t>facial expression</a:t>
            </a:r>
          </a:p>
          <a:p>
            <a:pPr eaLnBrk="1" hangingPunct="1">
              <a:lnSpc>
                <a:spcPct val="150000"/>
              </a:lnSpc>
              <a:buClr>
                <a:srgbClr val="FFFF00"/>
              </a:buClr>
            </a:pPr>
            <a:r>
              <a:rPr lang="en-US" sz="2400" b="1" dirty="0" smtClean="0">
                <a:solidFill>
                  <a:schemeClr val="tx1"/>
                </a:solidFill>
                <a:latin typeface="Arial" charset="0"/>
              </a:rPr>
              <a:t>body language</a:t>
            </a:r>
          </a:p>
          <a:p>
            <a:pPr eaLnBrk="1" hangingPunct="1">
              <a:lnSpc>
                <a:spcPct val="150000"/>
              </a:lnSpc>
              <a:buClr>
                <a:srgbClr val="FFFF00"/>
              </a:buClr>
            </a:pPr>
            <a:endParaRPr lang="en-US" sz="1000" b="1" dirty="0" smtClean="0">
              <a:solidFill>
                <a:schemeClr val="tx2"/>
              </a:solidFill>
            </a:endParaRPr>
          </a:p>
          <a:p>
            <a:pPr>
              <a:lnSpc>
                <a:spcPct val="90000"/>
              </a:lnSpc>
              <a:buFontTx/>
              <a:buNone/>
            </a:pPr>
            <a:r>
              <a:rPr lang="en-US" sz="1200" b="1" dirty="0" smtClean="0">
                <a:solidFill>
                  <a:schemeClr val="tx2"/>
                </a:solidFill>
              </a:rPr>
              <a:t>	</a:t>
            </a:r>
          </a:p>
          <a:p>
            <a:pPr>
              <a:lnSpc>
                <a:spcPct val="90000"/>
              </a:lnSpc>
              <a:buFontTx/>
              <a:buNone/>
            </a:pPr>
            <a:r>
              <a:rPr lang="en-US" sz="1200" b="1" dirty="0" smtClean="0">
                <a:solidFill>
                  <a:schemeClr val="tx2"/>
                </a:solidFill>
              </a:rPr>
              <a:t>	</a:t>
            </a:r>
          </a:p>
          <a:p>
            <a:pPr>
              <a:lnSpc>
                <a:spcPct val="90000"/>
              </a:lnSpc>
              <a:buFontTx/>
              <a:buNone/>
            </a:pPr>
            <a:r>
              <a:rPr lang="en-US" sz="1200" b="1" dirty="0" smtClean="0">
                <a:solidFill>
                  <a:schemeClr val="tx2"/>
                </a:solidFill>
              </a:rPr>
              <a:t>	</a:t>
            </a:r>
          </a:p>
          <a:p>
            <a:pPr>
              <a:lnSpc>
                <a:spcPct val="90000"/>
              </a:lnSpc>
              <a:buFontTx/>
              <a:buNone/>
            </a:pPr>
            <a:r>
              <a:rPr lang="en-US" sz="1200" b="1" dirty="0" smtClean="0">
                <a:solidFill>
                  <a:schemeClr val="tx2"/>
                </a:solidFill>
              </a:rPr>
              <a:t>	</a:t>
            </a:r>
            <a:r>
              <a:rPr lang="en-US" sz="1200" b="1" dirty="0" err="1" smtClean="0">
                <a:solidFill>
                  <a:schemeClr val="tx2"/>
                </a:solidFill>
              </a:rPr>
              <a:t>Mehrabian</a:t>
            </a:r>
            <a:r>
              <a:rPr lang="en-US" sz="1200" b="1" dirty="0" smtClean="0">
                <a:solidFill>
                  <a:schemeClr val="tx2"/>
                </a:solidFill>
              </a:rPr>
              <a:t>, A. (1971).  Nonverbal betrayal of feeling.  </a:t>
            </a:r>
            <a:r>
              <a:rPr lang="en-US" sz="1200" b="1" i="1" dirty="0" smtClean="0">
                <a:solidFill>
                  <a:schemeClr val="tx2"/>
                </a:solidFill>
              </a:rPr>
              <a:t>Journal of Experimental Research in Personality, 5</a:t>
            </a:r>
            <a:r>
              <a:rPr lang="en-US" sz="1200" b="1" dirty="0" smtClean="0">
                <a:solidFill>
                  <a:schemeClr val="tx2"/>
                </a:solidFill>
              </a:rPr>
              <a:t>, 64-73</a:t>
            </a:r>
            <a:r>
              <a:rPr lang="en-US" sz="900" b="1" dirty="0" smtClean="0">
                <a:solidFill>
                  <a:schemeClr val="tx2"/>
                </a:solidFill>
              </a:rPr>
              <a:t>.</a:t>
            </a:r>
          </a:p>
          <a:p>
            <a:pPr eaLnBrk="1" hangingPunct="1">
              <a:lnSpc>
                <a:spcPct val="90000"/>
              </a:lnSpc>
            </a:pPr>
            <a:endParaRPr lang="en-US" sz="2800" b="1" i="1" dirty="0" smtClean="0">
              <a:latin typeface="Arial" charset="0"/>
            </a:endParaRPr>
          </a:p>
        </p:txBody>
      </p:sp>
      <p:pic>
        <p:nvPicPr>
          <p:cNvPr id="4" name="Picture 4" descr="http://media.hamptonroads.com/images/special/mental8.jpg"/>
          <p:cNvPicPr>
            <a:picLocks noChangeAspect="1" noChangeArrowheads="1"/>
          </p:cNvPicPr>
          <p:nvPr/>
        </p:nvPicPr>
        <p:blipFill>
          <a:blip r:embed="rId3" r:link="rId4" cstate="print"/>
          <a:srcRect/>
          <a:stretch>
            <a:fillRect/>
          </a:stretch>
        </p:blipFill>
        <p:spPr bwMode="auto">
          <a:xfrm>
            <a:off x="3886200" y="2057400"/>
            <a:ext cx="4800600" cy="3733800"/>
          </a:xfrm>
          <a:prstGeom prst="rect">
            <a:avLst/>
          </a:prstGeom>
          <a:noFill/>
          <a:ln w="12700">
            <a:solidFill>
              <a:schemeClr val="bg2"/>
            </a:solidFill>
            <a:miter lim="800000"/>
            <a:headEnd/>
            <a:tailEnd/>
          </a:ln>
          <a:effectLst>
            <a:softEdge rad="127000"/>
          </a:effectLst>
        </p:spPr>
      </p:pic>
      <p:sp>
        <p:nvSpPr>
          <p:cNvPr id="5" name="TextBox 4"/>
          <p:cNvSpPr txBox="1"/>
          <p:nvPr/>
        </p:nvSpPr>
        <p:spPr>
          <a:xfrm>
            <a:off x="5638800" y="5791200"/>
            <a:ext cx="3276600" cy="307777"/>
          </a:xfrm>
          <a:prstGeom prst="rect">
            <a:avLst/>
          </a:prstGeom>
          <a:noFill/>
        </p:spPr>
        <p:txBody>
          <a:bodyPr wrap="square" rtlCol="0">
            <a:spAutoFit/>
          </a:bodyPr>
          <a:lstStyle/>
          <a:p>
            <a:r>
              <a:rPr lang="en-US" sz="1400" b="1" dirty="0" smtClean="0">
                <a:latin typeface="Arial Narrow" pitchFamily="34" charset="0"/>
              </a:rPr>
              <a:t>Photo: University of Memphis CIT Center</a:t>
            </a:r>
            <a:endParaRPr lang="en-US" sz="1400" b="1" dirty="0">
              <a:latin typeface="Arial Narrow"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5"/>
                                        </p:tgtEl>
                                        <p:attrNameLst>
                                          <p:attrName>style.visibility</p:attrName>
                                        </p:attrNameLst>
                                      </p:cBhvr>
                                      <p:to>
                                        <p:strVal val="visible"/>
                                      </p:to>
                                    </p:set>
                                    <p:animEffect transition="in" filter="fade">
                                      <p:cBhvr>
                                        <p:cTn id="12" dur="2000"/>
                                        <p:tgtEl>
                                          <p:spTgt spid="727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20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20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fade">
                                      <p:cBhvr>
                                        <p:cTn id="27" dur="2000"/>
                                        <p:tgtEl>
                                          <p:spTgt spid="31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fade">
                                      <p:cBhvr>
                                        <p:cTn id="32" dur="2000"/>
                                        <p:tgtEl>
                                          <p:spTgt spid="317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fade">
                                      <p:cBhvr>
                                        <p:cTn id="37" dur="2000"/>
                                        <p:tgtEl>
                                          <p:spTgt spid="317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47">
                                            <p:txEl>
                                              <p:pRg st="7" end="7"/>
                                            </p:txEl>
                                          </p:spTgt>
                                        </p:tgtEl>
                                        <p:attrNameLst>
                                          <p:attrName>style.visibility</p:attrName>
                                        </p:attrNameLst>
                                      </p:cBhvr>
                                      <p:to>
                                        <p:strVal val="visible"/>
                                      </p:to>
                                    </p:set>
                                    <p:animEffect transition="in" filter="fade">
                                      <p:cBhvr>
                                        <p:cTn id="42" dur="2000"/>
                                        <p:tgtEl>
                                          <p:spTgt spid="31747">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747">
                                            <p:txEl>
                                              <p:pRg st="8" end="8"/>
                                            </p:txEl>
                                          </p:spTgt>
                                        </p:tgtEl>
                                        <p:attrNameLst>
                                          <p:attrName>style.visibility</p:attrName>
                                        </p:attrNameLst>
                                      </p:cBhvr>
                                      <p:to>
                                        <p:strVal val="visible"/>
                                      </p:to>
                                    </p:set>
                                    <p:animEffect transition="in" filter="fade">
                                      <p:cBhvr>
                                        <p:cTn id="45" dur="2000"/>
                                        <p:tgtEl>
                                          <p:spTgt spid="31747">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747">
                                            <p:txEl>
                                              <p:pRg st="9" end="9"/>
                                            </p:txEl>
                                          </p:spTgt>
                                        </p:tgtEl>
                                        <p:attrNameLst>
                                          <p:attrName>style.visibility</p:attrName>
                                        </p:attrNameLst>
                                      </p:cBhvr>
                                      <p:to>
                                        <p:strVal val="visible"/>
                                      </p:to>
                                    </p:set>
                                    <p:animEffect transition="in" filter="fade">
                                      <p:cBhvr>
                                        <p:cTn id="48" dur="2000"/>
                                        <p:tgtEl>
                                          <p:spTgt spid="31747">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747">
                                            <p:txEl>
                                              <p:pRg st="10" end="10"/>
                                            </p:txEl>
                                          </p:spTgt>
                                        </p:tgtEl>
                                        <p:attrNameLst>
                                          <p:attrName>style.visibility</p:attrName>
                                        </p:attrNameLst>
                                      </p:cBhvr>
                                      <p:to>
                                        <p:strVal val="visible"/>
                                      </p:to>
                                    </p:set>
                                    <p:animEffect transition="in" filter="fade">
                                      <p:cBhvr>
                                        <p:cTn id="51" dur="2000"/>
                                        <p:tgtEl>
                                          <p:spTgt spid="31747">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P spid="31747" grpId="0" uiExpand="1" build="p"/>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800" b="1" dirty="0" smtClean="0">
                <a:solidFill>
                  <a:srgbClr val="FFFF00"/>
                </a:solidFill>
              </a:rPr>
              <a:t>I ask myself</a:t>
            </a:r>
          </a:p>
        </p:txBody>
      </p:sp>
      <p:sp>
        <p:nvSpPr>
          <p:cNvPr id="32771" name="Content Placeholder 2"/>
          <p:cNvSpPr>
            <a:spLocks noGrp="1"/>
          </p:cNvSpPr>
          <p:nvPr>
            <p:ph idx="1"/>
          </p:nvPr>
        </p:nvSpPr>
        <p:spPr>
          <a:xfrm>
            <a:off x="685800" y="1981200"/>
            <a:ext cx="7772400" cy="4572000"/>
          </a:xfrm>
        </p:spPr>
        <p:txBody>
          <a:bodyPr/>
          <a:lstStyle/>
          <a:p>
            <a:pPr marL="971550" lvl="1" indent="-514350" eaLnBrk="1" hangingPunct="1">
              <a:buClr>
                <a:srgbClr val="FFFF00"/>
              </a:buClr>
              <a:buFont typeface="Wingdings" pitchFamily="2" charset="2"/>
              <a:buChar char="ü"/>
            </a:pPr>
            <a:r>
              <a:rPr lang="en-US" sz="2600" b="1" i="1" dirty="0" smtClean="0">
                <a:solidFill>
                  <a:schemeClr val="tx1"/>
                </a:solidFill>
                <a:latin typeface="Arial" charset="0"/>
              </a:rPr>
              <a:t>Do the consumer’s words, voice tone, rate of speech, facial expression, and body language match?</a:t>
            </a:r>
          </a:p>
          <a:p>
            <a:pPr lvl="1" eaLnBrk="1" hangingPunct="1">
              <a:buClr>
                <a:srgbClr val="FFFF00"/>
              </a:buClr>
              <a:buFontTx/>
              <a:buNone/>
            </a:pPr>
            <a:endParaRPr lang="en-US" sz="2600" b="1" i="1" dirty="0" smtClean="0">
              <a:latin typeface="Arial" charset="0"/>
            </a:endParaRPr>
          </a:p>
          <a:p>
            <a:pPr marL="800100" lvl="3" indent="-342900" eaLnBrk="1" hangingPunct="1">
              <a:buClr>
                <a:srgbClr val="FFFF00"/>
              </a:buClr>
              <a:buFont typeface="Wingdings" pitchFamily="2" charset="2"/>
              <a:buChar char="ü"/>
            </a:pPr>
            <a:r>
              <a:rPr lang="en-US" sz="2600" b="1" i="1" dirty="0" smtClean="0">
                <a:solidFill>
                  <a:schemeClr val="tx1"/>
                </a:solidFill>
                <a:latin typeface="Arial" charset="0"/>
              </a:rPr>
              <a:t>Do my words, voice tone, rate of speech, facial expression, and body language match?</a:t>
            </a:r>
          </a:p>
          <a:p>
            <a:pPr eaLnBrk="1" hangingPunct="1">
              <a:buClr>
                <a:srgbClr val="FFFF00"/>
              </a:buClr>
              <a:buNone/>
            </a:pPr>
            <a:endParaRPr lang="en-US" sz="1200" b="1" dirty="0" smtClean="0">
              <a:solidFill>
                <a:schemeClr val="tx1"/>
              </a:solidFill>
            </a:endParaRPr>
          </a:p>
          <a:p>
            <a:pPr eaLnBrk="1" hangingPunct="1">
              <a:buClr>
                <a:srgbClr val="FFFF00"/>
              </a:buClr>
              <a:buFontTx/>
              <a:buNone/>
            </a:pPr>
            <a:r>
              <a:rPr lang="en-US" sz="1200" b="1" dirty="0" smtClean="0">
                <a:solidFill>
                  <a:schemeClr val="tx1"/>
                </a:solidFill>
              </a:rPr>
              <a:t>	</a:t>
            </a:r>
          </a:p>
          <a:p>
            <a:pPr eaLnBrk="1" hangingPunct="1">
              <a:buClr>
                <a:srgbClr val="FFFF00"/>
              </a:buClr>
            </a:pPr>
            <a:endParaRPr lang="en-US" sz="1200" b="1" dirty="0" smtClean="0">
              <a:solidFill>
                <a:schemeClr val="tx1"/>
              </a:solidFill>
            </a:endParaRPr>
          </a:p>
          <a:p>
            <a:pPr marL="914400" lvl="2" indent="-514350" eaLnBrk="1" hangingPunct="1">
              <a:buClr>
                <a:srgbClr val="FFFF00"/>
              </a:buClr>
              <a:buNone/>
            </a:pPr>
            <a:r>
              <a:rPr lang="en-US" sz="1200" b="1" dirty="0" smtClean="0">
                <a:solidFill>
                  <a:schemeClr val="tx2"/>
                </a:solidFill>
              </a:rPr>
              <a:t>Smith-Haven, S.S. (1977) . Effects of nonverbal behavior on judged levels of counselor warmth and</a:t>
            </a:r>
          </a:p>
          <a:p>
            <a:pPr marL="914400" lvl="2" indent="-514350" eaLnBrk="1" hangingPunct="1">
              <a:buClr>
                <a:srgbClr val="FFFF00"/>
              </a:buClr>
              <a:buNone/>
            </a:pPr>
            <a:r>
              <a:rPr lang="en-US" sz="1200" b="1" dirty="0" smtClean="0">
                <a:solidFill>
                  <a:schemeClr val="tx2"/>
                </a:solidFill>
              </a:rPr>
              <a:t>empathy.  </a:t>
            </a:r>
            <a:r>
              <a:rPr lang="en-US" sz="1200" b="1" i="1" dirty="0" smtClean="0">
                <a:solidFill>
                  <a:schemeClr val="tx2"/>
                </a:solidFill>
              </a:rPr>
              <a:t>Journal of Counseling Psychology, 24</a:t>
            </a:r>
            <a:r>
              <a:rPr lang="en-US" sz="1200" b="1" dirty="0" smtClean="0">
                <a:solidFill>
                  <a:schemeClr val="tx2"/>
                </a:solidFill>
              </a:rPr>
              <a:t>, 87-91;  </a:t>
            </a:r>
            <a:r>
              <a:rPr lang="en-US" sz="1200" b="1" dirty="0" err="1" smtClean="0">
                <a:solidFill>
                  <a:schemeClr val="tx2"/>
                </a:solidFill>
              </a:rPr>
              <a:t>Haase</a:t>
            </a:r>
            <a:r>
              <a:rPr lang="en-US" sz="1200" b="1" dirty="0" smtClean="0">
                <a:solidFill>
                  <a:schemeClr val="tx2"/>
                </a:solidFill>
              </a:rPr>
              <a:t>, R.F.,  &amp; </a:t>
            </a:r>
            <a:r>
              <a:rPr lang="en-US" sz="1200" b="1" dirty="0" err="1" smtClean="0">
                <a:solidFill>
                  <a:schemeClr val="tx2"/>
                </a:solidFill>
              </a:rPr>
              <a:t>Tepper</a:t>
            </a:r>
            <a:r>
              <a:rPr lang="en-US" sz="1200" b="1" dirty="0" smtClean="0">
                <a:solidFill>
                  <a:schemeClr val="tx2"/>
                </a:solidFill>
              </a:rPr>
              <a:t>, D. (1972). Non-verbal</a:t>
            </a:r>
          </a:p>
          <a:p>
            <a:pPr marL="914400" lvl="2" indent="-514350" eaLnBrk="1" hangingPunct="1">
              <a:buClr>
                <a:srgbClr val="FFFF00"/>
              </a:buClr>
              <a:buNone/>
            </a:pPr>
            <a:r>
              <a:rPr lang="en-US" sz="1200" b="1" dirty="0" smtClean="0">
                <a:solidFill>
                  <a:schemeClr val="tx2"/>
                </a:solidFill>
              </a:rPr>
              <a:t>components of empathic communication.  </a:t>
            </a:r>
            <a:r>
              <a:rPr lang="en-US" sz="1200" b="1" i="1" dirty="0" smtClean="0">
                <a:solidFill>
                  <a:schemeClr val="tx2"/>
                </a:solidFill>
              </a:rPr>
              <a:t>Journal of Counseling Psychology, 19</a:t>
            </a:r>
            <a:r>
              <a:rPr lang="en-US" sz="1200" b="1" dirty="0" smtClean="0">
                <a:solidFill>
                  <a:schemeClr val="tx2"/>
                </a:solidFill>
              </a:rPr>
              <a:t>, 417-424. </a:t>
            </a:r>
            <a:endParaRPr lang="en-US" sz="1200" b="1" i="1" dirty="0" smtClean="0">
              <a:solidFill>
                <a:schemeClr val="tx2"/>
              </a:solidFill>
              <a:latin typeface="Arial" charset="0"/>
            </a:endParaRPr>
          </a:p>
          <a:p>
            <a:pPr eaLnBrk="1" hangingPunct="1">
              <a:buClr>
                <a:srgbClr val="FFFF00"/>
              </a:buClr>
              <a:buFontTx/>
              <a:buNone/>
            </a:pPr>
            <a:endParaRPr lang="en-US" sz="1200" b="1" dirty="0" smtClean="0">
              <a:solidFill>
                <a:schemeClr val="tx1"/>
              </a:solidFill>
            </a:endParaRPr>
          </a:p>
          <a:p>
            <a:pPr eaLnBrk="1" hangingPunct="1">
              <a:buClr>
                <a:srgbClr val="FFFF00"/>
              </a:buClr>
              <a:buFontTx/>
              <a:buNone/>
            </a:pPr>
            <a:r>
              <a:rPr lang="en-US" sz="1200" b="1" dirty="0" smtClean="0">
                <a:solidFill>
                  <a:schemeClr val="tx1"/>
                </a:solidFill>
              </a:rPr>
              <a:t>	</a:t>
            </a:r>
          </a:p>
          <a:p>
            <a:pPr eaLnBrk="1" hangingPunct="1">
              <a:buClr>
                <a:srgbClr val="FFFF00"/>
              </a:buClr>
              <a:buFontTx/>
              <a:buNone/>
            </a:pPr>
            <a:endParaRPr lang="en-US" sz="1200" b="1" dirty="0" smtClean="0">
              <a:solidFill>
                <a:schemeClr val="tx1"/>
              </a:solidFill>
            </a:endParaRPr>
          </a:p>
          <a:p>
            <a:pPr eaLnBrk="1" hangingPunct="1">
              <a:buClr>
                <a:srgbClr val="FFFF00"/>
              </a:buClr>
              <a:buFontTx/>
              <a:buNone/>
            </a:pPr>
            <a:endParaRPr lang="en-US" sz="1200" b="1" dirty="0" smtClean="0">
              <a:solidFill>
                <a:schemeClr val="tx1"/>
              </a:solidFill>
            </a:endParaRPr>
          </a:p>
          <a:p>
            <a:pPr eaLnBrk="1" hangingPunct="1">
              <a:buClr>
                <a:srgbClr val="FFFF00"/>
              </a:buClr>
              <a:buFontTx/>
              <a:buNone/>
            </a:pPr>
            <a:endParaRPr lang="en-US" sz="1200" b="1" dirty="0" smtClean="0">
              <a:solidFill>
                <a:schemeClr val="tx1"/>
              </a:solidFill>
            </a:endParaRPr>
          </a:p>
          <a:p>
            <a:pPr eaLnBrk="1" hangingPunct="1">
              <a:buClr>
                <a:srgbClr val="FFFF00"/>
              </a:buClr>
              <a:buFontTx/>
              <a:buNone/>
            </a:pPr>
            <a:endParaRPr lang="en-US" sz="1200" b="1" dirty="0" smtClean="0">
              <a:solidFill>
                <a:schemeClr val="tx1"/>
              </a:solidFill>
            </a:endParaRPr>
          </a:p>
          <a:p>
            <a:pPr eaLnBrk="1" hangingPunct="1">
              <a:buClr>
                <a:srgbClr val="FFFF00"/>
              </a:buClr>
              <a:buFontTx/>
              <a:buNone/>
            </a:pPr>
            <a:r>
              <a:rPr lang="en-US" sz="1200" b="1" dirty="0" smtClean="0">
                <a:solidFill>
                  <a:schemeClr val="tx1"/>
                </a:solidFill>
              </a:rPr>
              <a:t>	</a:t>
            </a: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fade">
                                      <p:cBhvr>
                                        <p:cTn id="22" dur="2000"/>
                                        <p:tgtEl>
                                          <p:spTgt spid="327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fade">
                                      <p:cBhvr>
                                        <p:cTn id="27" dur="2000"/>
                                        <p:tgtEl>
                                          <p:spTgt spid="32771">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771">
                                            <p:txEl>
                                              <p:pRg st="7" end="7"/>
                                            </p:txEl>
                                          </p:spTgt>
                                        </p:tgtEl>
                                        <p:attrNameLst>
                                          <p:attrName>style.visibility</p:attrName>
                                        </p:attrNameLst>
                                      </p:cBhvr>
                                      <p:to>
                                        <p:strVal val="visible"/>
                                      </p:to>
                                    </p:set>
                                    <p:animEffect transition="in" filter="fade">
                                      <p:cBhvr>
                                        <p:cTn id="30" dur="2000"/>
                                        <p:tgtEl>
                                          <p:spTgt spid="32771">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771">
                                            <p:txEl>
                                              <p:pRg st="8" end="8"/>
                                            </p:txEl>
                                          </p:spTgt>
                                        </p:tgtEl>
                                        <p:attrNameLst>
                                          <p:attrName>style.visibility</p:attrName>
                                        </p:attrNameLst>
                                      </p:cBhvr>
                                      <p:to>
                                        <p:strVal val="visible"/>
                                      </p:to>
                                    </p:set>
                                    <p:animEffect transition="in" filter="fade">
                                      <p:cBhvr>
                                        <p:cTn id="33" dur="2000"/>
                                        <p:tgtEl>
                                          <p:spTgt spid="3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277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2"/>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&amp; Reflection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Exercise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533400" y="609600"/>
            <a:ext cx="8077200" cy="1143000"/>
          </a:xfrm>
        </p:spPr>
        <p:txBody>
          <a:bodyPr/>
          <a:lstStyle/>
          <a:p>
            <a:r>
              <a:rPr lang="en-US" sz="3800" b="1" dirty="0" smtClean="0">
                <a:solidFill>
                  <a:srgbClr val="FFFF00"/>
                </a:solidFill>
              </a:rPr>
              <a:t>Active Listening: </a:t>
            </a:r>
            <a:br>
              <a:rPr lang="en-US" sz="3800" b="1" dirty="0" smtClean="0">
                <a:solidFill>
                  <a:srgbClr val="FFFF00"/>
                </a:solidFill>
              </a:rPr>
            </a:br>
            <a:r>
              <a:rPr lang="en-US" sz="3800" b="1" dirty="0" smtClean="0">
                <a:solidFill>
                  <a:srgbClr val="FFFF00"/>
                </a:solidFill>
              </a:rPr>
              <a:t>The Key to Empathic Understanding</a:t>
            </a:r>
          </a:p>
        </p:txBody>
      </p:sp>
      <p:pic>
        <p:nvPicPr>
          <p:cNvPr id="27651" name="Content Placeholder 7" descr="C:\Documents and Settings\vhamemkircht\Local Settings\Temporary Internet Files\Content.IE5\QVMA5OQ4\MC900433903[1].png"/>
          <p:cNvPicPr>
            <a:picLocks noGrp="1"/>
          </p:cNvPicPr>
          <p:nvPr>
            <p:ph idx="1"/>
          </p:nvPr>
        </p:nvPicPr>
        <p:blipFill>
          <a:blip r:embed="rId2" cstate="print"/>
          <a:srcRect/>
          <a:stretch>
            <a:fillRect/>
          </a:stretch>
        </p:blipFill>
        <p:spPr>
          <a:xfrm>
            <a:off x="2971800" y="1981200"/>
            <a:ext cx="3352800" cy="2209800"/>
          </a:xfrm>
        </p:spPr>
      </p:pic>
      <p:sp>
        <p:nvSpPr>
          <p:cNvPr id="4" name="Rectangle 3"/>
          <p:cNvSpPr/>
          <p:nvPr/>
        </p:nvSpPr>
        <p:spPr>
          <a:xfrm>
            <a:off x="381000" y="4267200"/>
            <a:ext cx="8305800" cy="2308324"/>
          </a:xfrm>
          <a:prstGeom prst="rect">
            <a:avLst/>
          </a:prstGeom>
        </p:spPr>
        <p:txBody>
          <a:bodyPr wrap="square">
            <a:spAutoFit/>
          </a:bodyPr>
          <a:lstStyle/>
          <a:p>
            <a:pPr>
              <a:buClr>
                <a:schemeClr val="tx2"/>
              </a:buClr>
              <a:buNone/>
            </a:pPr>
            <a:r>
              <a:rPr lang="en-US" b="1" dirty="0" smtClean="0">
                <a:latin typeface="Arial" pitchFamily="34" charset="0"/>
                <a:cs typeface="Arial" pitchFamily="34" charset="0"/>
              </a:rPr>
              <a:t>“…they have to know that you care before they care what you know.”</a:t>
            </a:r>
          </a:p>
          <a:p>
            <a:pPr>
              <a:buClr>
                <a:schemeClr val="tx2"/>
              </a:buClr>
              <a:buNone/>
            </a:pPr>
            <a:endParaRPr lang="en-US" b="1" dirty="0" smtClean="0">
              <a:latin typeface="Arial" pitchFamily="34" charset="0"/>
              <a:cs typeface="Arial" pitchFamily="34" charset="0"/>
            </a:endParaRPr>
          </a:p>
          <a:p>
            <a:pPr>
              <a:buClr>
                <a:schemeClr val="tx2"/>
              </a:buClr>
            </a:pPr>
            <a:endParaRPr lang="en-US" b="1" dirty="0" smtClean="0">
              <a:latin typeface="Arial" pitchFamily="34" charset="0"/>
              <a:cs typeface="Arial" pitchFamily="34" charset="0"/>
            </a:endParaRPr>
          </a:p>
          <a:p>
            <a:pPr>
              <a:buClr>
                <a:schemeClr val="tx2"/>
              </a:buClr>
            </a:pPr>
            <a:endParaRPr lang="en-US" b="1" dirty="0" smtClean="0">
              <a:latin typeface="Arial" pitchFamily="34" charset="0"/>
              <a:cs typeface="Arial" pitchFamily="34" charset="0"/>
            </a:endParaRPr>
          </a:p>
          <a:p>
            <a:pPr>
              <a:buClr>
                <a:schemeClr val="tx2"/>
              </a:buClr>
              <a:buNone/>
            </a:pPr>
            <a:r>
              <a:rPr lang="en-US" sz="1200" b="1" dirty="0" smtClean="0">
                <a:solidFill>
                  <a:schemeClr val="tx2"/>
                </a:solidFill>
                <a:cs typeface="Arial" pitchFamily="34" charset="0"/>
              </a:rPr>
              <a:t>Sheeler, R. (2013). Nonverbal communication in medical practice. In D. Matsumoto, M.G. Frank, &amp;H.S. Hwang (Eds.), Nonverbal communication: Science and Applications (pp237-246).  Los Angeles: Sage.</a:t>
            </a:r>
            <a:endParaRPr lang="en-US" sz="1200" b="1" dirty="0">
              <a:solidFill>
                <a:schemeClr val="tx2"/>
              </a:solidFill>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5777"/>
                                        </p:tgtEl>
                                        <p:attrNameLst>
                                          <p:attrName>style.visibility</p:attrName>
                                        </p:attrNameLst>
                                      </p:cBhvr>
                                      <p:to>
                                        <p:strVal val="visible"/>
                                      </p:to>
                                    </p:set>
                                    <p:animEffect transition="in" filter="diamond(in)">
                                      <p:cBhvr>
                                        <p:cTn id="13" dur="3000"/>
                                        <p:tgtEl>
                                          <p:spTgt spid="7577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7772400" cy="1143000"/>
          </a:xfrm>
        </p:spPr>
        <p:txBody>
          <a:bodyPr/>
          <a:lstStyle/>
          <a:p>
            <a:pPr eaLnBrk="1" hangingPunct="1"/>
            <a:r>
              <a:rPr lang="en-US" sz="3800" b="1" smtClean="0">
                <a:solidFill>
                  <a:srgbClr val="FFFF00"/>
                </a:solidFill>
              </a:rPr>
              <a:t>Active Listening </a:t>
            </a:r>
            <a:r>
              <a:rPr lang="en-US" sz="4000" b="1" smtClean="0">
                <a:solidFill>
                  <a:srgbClr val="FFFF00"/>
                </a:solidFill>
              </a:rPr>
              <a:t/>
            </a:r>
            <a:br>
              <a:rPr lang="en-US" sz="4000" b="1" smtClean="0">
                <a:solidFill>
                  <a:srgbClr val="FFFF00"/>
                </a:solidFill>
              </a:rPr>
            </a:br>
            <a:endParaRPr lang="en-US" sz="4000" b="1" smtClean="0">
              <a:solidFill>
                <a:srgbClr val="FFFF00"/>
              </a:solidFill>
            </a:endParaRPr>
          </a:p>
        </p:txBody>
      </p:sp>
      <p:sp>
        <p:nvSpPr>
          <p:cNvPr id="5" name="Rectangle 4"/>
          <p:cNvSpPr/>
          <p:nvPr/>
        </p:nvSpPr>
        <p:spPr bwMode="auto">
          <a:xfrm>
            <a:off x="8382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Arial" pitchFamily="34" charset="0"/>
                <a:cs typeface="Arial" pitchFamily="34" charset="0"/>
              </a:rPr>
              <a:t>Speaker</a:t>
            </a:r>
          </a:p>
        </p:txBody>
      </p:sp>
      <p:sp>
        <p:nvSpPr>
          <p:cNvPr id="22" name="Right Arrow 21"/>
          <p:cNvSpPr/>
          <p:nvPr/>
        </p:nvSpPr>
        <p:spPr>
          <a:xfrm>
            <a:off x="26670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5" grpId="0" build="p"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533400"/>
            <a:ext cx="7772400" cy="609600"/>
          </a:xfrm>
        </p:spPr>
        <p:txBody>
          <a:bodyPr/>
          <a:lstStyle/>
          <a:p>
            <a:pPr eaLnBrk="1" hangingPunct="1"/>
            <a:r>
              <a:rPr lang="en-US" sz="3600" b="1" smtClean="0">
                <a:solidFill>
                  <a:srgbClr val="FFFF00"/>
                </a:solidFill>
              </a:rPr>
              <a:t/>
            </a:r>
            <a:br>
              <a:rPr lang="en-US" sz="3600" b="1" smtClean="0">
                <a:solidFill>
                  <a:srgbClr val="FFFF00"/>
                </a:solidFill>
              </a:rPr>
            </a:br>
            <a:r>
              <a:rPr lang="en-US" sz="3800" b="1" smtClean="0">
                <a:solidFill>
                  <a:srgbClr val="FFFF00"/>
                </a:solidFill>
              </a:rPr>
              <a:t>Active Listening </a:t>
            </a:r>
            <a:r>
              <a:rPr lang="en-US" sz="3600" b="1" smtClean="0">
                <a:solidFill>
                  <a:srgbClr val="FFFF00"/>
                </a:solidFill>
              </a:rPr>
              <a:t/>
            </a:r>
            <a:br>
              <a:rPr lang="en-US" sz="3600" b="1" smtClean="0">
                <a:solidFill>
                  <a:srgbClr val="FFFF00"/>
                </a:solidFill>
              </a:rPr>
            </a:br>
            <a:endParaRPr lang="en-US" sz="4000" b="1" smtClean="0">
              <a:solidFill>
                <a:srgbClr val="FFFF00"/>
              </a:solidFill>
            </a:endParaRPr>
          </a:p>
        </p:txBody>
      </p:sp>
      <p:sp>
        <p:nvSpPr>
          <p:cNvPr id="5" name="Rectangle 4"/>
          <p:cNvSpPr/>
          <p:nvPr/>
        </p:nvSpPr>
        <p:spPr bwMode="auto">
          <a:xfrm>
            <a:off x="8382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Arial" pitchFamily="34" charset="0"/>
                <a:cs typeface="Arial" pitchFamily="34" charset="0"/>
              </a:rPr>
              <a:t>Speaker</a:t>
            </a:r>
          </a:p>
        </p:txBody>
      </p:sp>
      <p:grpSp>
        <p:nvGrpSpPr>
          <p:cNvPr id="78851" name="Group 11"/>
          <p:cNvGrpSpPr>
            <a:grpSpLocks/>
          </p:cNvGrpSpPr>
          <p:nvPr/>
        </p:nvGrpSpPr>
        <p:grpSpPr bwMode="auto">
          <a:xfrm>
            <a:off x="6705600" y="1981200"/>
            <a:ext cx="1600200" cy="1905000"/>
            <a:chOff x="6477000" y="1981200"/>
            <a:chExt cx="1600200" cy="1905000"/>
          </a:xfrm>
        </p:grpSpPr>
        <p:sp>
          <p:nvSpPr>
            <p:cNvPr id="7" name="Rectangle 6"/>
            <p:cNvSpPr/>
            <p:nvPr/>
          </p:nvSpPr>
          <p:spPr>
            <a:xfrm>
              <a:off x="64770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477000" y="2667000"/>
              <a:ext cx="1524000" cy="457200"/>
            </a:xfrm>
            <a:prstGeom prst="rect">
              <a:avLst/>
            </a:prstGeom>
            <a:noFill/>
          </p:spPr>
          <p:txBody>
            <a:bodyPr>
              <a:spAutoFit/>
            </a:bodyPr>
            <a:lstStyle/>
            <a:p>
              <a:pPr algn="ctr">
                <a:spcAft>
                  <a:spcPts val="1200"/>
                </a:spcAft>
              </a:pPr>
              <a:r>
                <a:rPr lang="en-US">
                  <a:solidFill>
                    <a:srgbClr val="FF0000"/>
                  </a:solidFill>
                  <a:latin typeface="Arial" charset="0"/>
                </a:rPr>
                <a:t>Listener</a:t>
              </a:r>
            </a:p>
          </p:txBody>
        </p:sp>
      </p:grpSp>
      <p:sp>
        <p:nvSpPr>
          <p:cNvPr id="22" name="Right Arrow 21"/>
          <p:cNvSpPr/>
          <p:nvPr/>
        </p:nvSpPr>
        <p:spPr>
          <a:xfrm>
            <a:off x="2667000" y="2667000"/>
            <a:ext cx="37338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457200"/>
            <a:ext cx="7772400" cy="762000"/>
          </a:xfrm>
        </p:spPr>
        <p:txBody>
          <a:bodyPr/>
          <a:lstStyle/>
          <a:p>
            <a:pPr eaLnBrk="1" hangingPunct="1"/>
            <a:r>
              <a:rPr lang="en-US" sz="3800" b="1" smtClean="0">
                <a:solidFill>
                  <a:srgbClr val="FFFF00"/>
                </a:solidFill>
              </a:rPr>
              <a:t>Active Listening</a:t>
            </a:r>
          </a:p>
        </p:txBody>
      </p:sp>
      <p:sp>
        <p:nvSpPr>
          <p:cNvPr id="5" name="Rectangle 4"/>
          <p:cNvSpPr/>
          <p:nvPr/>
        </p:nvSpPr>
        <p:spPr bwMode="auto">
          <a:xfrm>
            <a:off x="8382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Arial" pitchFamily="34" charset="0"/>
                <a:cs typeface="Arial" pitchFamily="34" charset="0"/>
              </a:rPr>
              <a:t>Speaker</a:t>
            </a:r>
          </a:p>
        </p:txBody>
      </p:sp>
      <p:grpSp>
        <p:nvGrpSpPr>
          <p:cNvPr id="80899" name="Group 11"/>
          <p:cNvGrpSpPr>
            <a:grpSpLocks/>
          </p:cNvGrpSpPr>
          <p:nvPr/>
        </p:nvGrpSpPr>
        <p:grpSpPr bwMode="auto">
          <a:xfrm>
            <a:off x="6705600" y="1981200"/>
            <a:ext cx="1600200" cy="1905000"/>
            <a:chOff x="6477000" y="1981200"/>
            <a:chExt cx="1600200" cy="1905000"/>
          </a:xfrm>
        </p:grpSpPr>
        <p:sp>
          <p:nvSpPr>
            <p:cNvPr id="7" name="Rectangle 6"/>
            <p:cNvSpPr/>
            <p:nvPr/>
          </p:nvSpPr>
          <p:spPr>
            <a:xfrm>
              <a:off x="64770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553200" y="2667000"/>
              <a:ext cx="1524000" cy="457200"/>
            </a:xfrm>
            <a:prstGeom prst="rect">
              <a:avLst/>
            </a:prstGeom>
            <a:noFill/>
          </p:spPr>
          <p:txBody>
            <a:bodyPr>
              <a:spAutoFit/>
            </a:bodyPr>
            <a:lstStyle/>
            <a:p>
              <a:pPr algn="ctr">
                <a:spcAft>
                  <a:spcPts val="1200"/>
                </a:spcAft>
              </a:pPr>
              <a:r>
                <a:rPr lang="en-US">
                  <a:solidFill>
                    <a:srgbClr val="FF0000"/>
                  </a:solidFill>
                  <a:latin typeface="Arial" charset="0"/>
                </a:rPr>
                <a:t>Listener</a:t>
              </a:r>
            </a:p>
          </p:txBody>
        </p:sp>
      </p:grpSp>
      <p:grpSp>
        <p:nvGrpSpPr>
          <p:cNvPr id="80900" name="Group 17"/>
          <p:cNvGrpSpPr>
            <a:grpSpLocks/>
          </p:cNvGrpSpPr>
          <p:nvPr/>
        </p:nvGrpSpPr>
        <p:grpSpPr bwMode="auto">
          <a:xfrm>
            <a:off x="3886200" y="1981200"/>
            <a:ext cx="1143000" cy="1905000"/>
            <a:chOff x="3886200" y="1981200"/>
            <a:chExt cx="1143000" cy="1905000"/>
          </a:xfrm>
        </p:grpSpPr>
        <p:sp>
          <p:nvSpPr>
            <p:cNvPr id="14" name="Freeform 13"/>
            <p:cNvSpPr/>
            <p:nvPr/>
          </p:nvSpPr>
          <p:spPr>
            <a:xfrm>
              <a:off x="3886200" y="1981200"/>
              <a:ext cx="1143000" cy="1905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500"/>
                <a:gd name="connsiteY0" fmla="*/ 10000 h 10000"/>
                <a:gd name="connsiteX1" fmla="*/ 4500 w 12500"/>
                <a:gd name="connsiteY1" fmla="*/ 0 h 10000"/>
                <a:gd name="connsiteX2" fmla="*/ 12500 w 12500"/>
                <a:gd name="connsiteY2" fmla="*/ 0 h 10000"/>
                <a:gd name="connsiteX3" fmla="*/ 10500 w 12500"/>
                <a:gd name="connsiteY3" fmla="*/ 10000 h 10000"/>
                <a:gd name="connsiteX4" fmla="*/ 0 w 12500"/>
                <a:gd name="connsiteY4" fmla="*/ 10000 h 10000"/>
                <a:gd name="connsiteX0" fmla="*/ 0 w 15000"/>
                <a:gd name="connsiteY0" fmla="*/ 10000 h 10000"/>
                <a:gd name="connsiteX1" fmla="*/ 4500 w 15000"/>
                <a:gd name="connsiteY1" fmla="*/ 0 h 10000"/>
                <a:gd name="connsiteX2" fmla="*/ 15000 w 15000"/>
                <a:gd name="connsiteY2" fmla="*/ 0 h 10000"/>
                <a:gd name="connsiteX3" fmla="*/ 10500 w 15000"/>
                <a:gd name="connsiteY3" fmla="*/ 10000 h 10000"/>
                <a:gd name="connsiteX4" fmla="*/ 0 w 15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0" h="10000">
                  <a:moveTo>
                    <a:pt x="0" y="10000"/>
                  </a:moveTo>
                  <a:lnTo>
                    <a:pt x="4500" y="0"/>
                  </a:lnTo>
                  <a:lnTo>
                    <a:pt x="15000" y="0"/>
                  </a:lnTo>
                  <a:lnTo>
                    <a:pt x="10500" y="10000"/>
                  </a:lnTo>
                  <a:lnTo>
                    <a:pt x="0" y="10000"/>
                  </a:lnTo>
                  <a:close/>
                </a:path>
              </a:pathLst>
            </a:custGeom>
            <a:blipFill>
              <a:blip r:embed="rId3" cstate="print"/>
              <a:tile tx="0" ty="0" sx="100000" sy="100000" flip="none" algn="tl"/>
            </a:blip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rot="16788489">
              <a:off x="3622675" y="2709863"/>
              <a:ext cx="1590675" cy="460375"/>
            </a:xfrm>
            <a:prstGeom prst="rect">
              <a:avLst/>
            </a:prstGeom>
            <a:noFill/>
          </p:spPr>
          <p:txBody>
            <a:bodyPr>
              <a:spAutoFit/>
            </a:bodyPr>
            <a:lstStyle/>
            <a:p>
              <a:pPr algn="ctr">
                <a:defRPr/>
              </a:pPr>
              <a:r>
                <a:rPr lang="en-US" cap="small" dirty="0">
                  <a:solidFill>
                    <a:schemeClr val="accent1">
                      <a:lumMod val="50000"/>
                    </a:schemeClr>
                  </a:solidFill>
                  <a:latin typeface="Arial" pitchFamily="34" charset="0"/>
                  <a:cs typeface="Arial" pitchFamily="34" charset="0"/>
                </a:rPr>
                <a:t>Filter</a:t>
              </a:r>
            </a:p>
          </p:txBody>
        </p:sp>
      </p:grpSp>
      <p:sp>
        <p:nvSpPr>
          <p:cNvPr id="17" name="Right Arrow 16"/>
          <p:cNvSpPr/>
          <p:nvPr/>
        </p:nvSpPr>
        <p:spPr>
          <a:xfrm>
            <a:off x="52578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26670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CB-42716-1 (3).jpg"/>
          <p:cNvPicPr>
            <a:picLocks noGrp="1" noChangeAspect="1"/>
          </p:cNvPicPr>
          <p:nvPr>
            <p:ph idx="1"/>
          </p:nvPr>
        </p:nvPicPr>
        <p:blipFill>
          <a:blip r:embed="rId2" cstate="print"/>
          <a:stretch>
            <a:fillRect/>
          </a:stretch>
        </p:blipFill>
        <p:spPr>
          <a:xfrm>
            <a:off x="609600" y="381000"/>
            <a:ext cx="7924800" cy="6019800"/>
          </a:xfrm>
        </p:spPr>
      </p:pic>
      <p:sp>
        <p:nvSpPr>
          <p:cNvPr id="6" name="TextBox 5"/>
          <p:cNvSpPr txBox="1"/>
          <p:nvPr/>
        </p:nvSpPr>
        <p:spPr>
          <a:xfrm>
            <a:off x="5105400" y="6400800"/>
            <a:ext cx="3200400" cy="338554"/>
          </a:xfrm>
          <a:prstGeom prst="rect">
            <a:avLst/>
          </a:prstGeom>
          <a:noFill/>
        </p:spPr>
        <p:txBody>
          <a:bodyPr wrap="square" rtlCol="0">
            <a:spAutoFit/>
          </a:bodyPr>
          <a:lstStyle/>
          <a:p>
            <a:r>
              <a:rPr lang="en-US" sz="1600" b="1" dirty="0" smtClean="0">
                <a:solidFill>
                  <a:schemeClr val="tx2"/>
                </a:solidFill>
              </a:rPr>
              <a:t>Licensed for use by </a:t>
            </a:r>
            <a:r>
              <a:rPr lang="en-US" sz="1600" b="1" dirty="0" err="1" smtClean="0">
                <a:solidFill>
                  <a:schemeClr val="tx2"/>
                </a:solidFill>
              </a:rPr>
              <a:t>Condenast</a:t>
            </a:r>
            <a:endParaRPr lang="en-US" sz="1600" b="1" dirty="0">
              <a:solidFill>
                <a:schemeClr val="tx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cs typeface="Arial" charset="0"/>
              </a:rPr>
              <a:t>Filter</a:t>
            </a:r>
          </a:p>
        </p:txBody>
      </p:sp>
      <p:sp>
        <p:nvSpPr>
          <p:cNvPr id="4" name="Text Placeholder 3"/>
          <p:cNvSpPr>
            <a:spLocks noGrp="1"/>
          </p:cNvSpPr>
          <p:nvPr>
            <p:ph type="body" sz="half" idx="2"/>
          </p:nvPr>
        </p:nvSpPr>
        <p:spPr>
          <a:xfrm>
            <a:off x="152400" y="1435100"/>
            <a:ext cx="3313113" cy="4584700"/>
          </a:xfrm>
        </p:spPr>
        <p:txBody>
          <a:bodyPr/>
          <a:lstStyle/>
          <a:p>
            <a:pPr>
              <a:buClr>
                <a:schemeClr val="tx2"/>
              </a:buClr>
            </a:pPr>
            <a:endParaRPr lang="en-US" sz="3200" b="1" dirty="0" smtClean="0">
              <a:solidFill>
                <a:schemeClr val="tx1"/>
              </a:solidFill>
              <a:latin typeface="Arial" charset="0"/>
              <a:cs typeface="Arial" charset="0"/>
            </a:endParaRPr>
          </a:p>
          <a:p>
            <a:pPr>
              <a:buClr>
                <a:schemeClr val="tx2"/>
              </a:buClr>
              <a:buFontTx/>
              <a:buChar char="•"/>
            </a:pPr>
            <a:r>
              <a:rPr lang="en-US" sz="2800" b="1" dirty="0" smtClean="0">
                <a:solidFill>
                  <a:schemeClr val="tx1"/>
                </a:solidFill>
                <a:latin typeface="Arial" charset="0"/>
                <a:cs typeface="Arial" charset="0"/>
              </a:rPr>
              <a:t>Life event</a:t>
            </a:r>
          </a:p>
          <a:p>
            <a:pPr>
              <a:buClr>
                <a:schemeClr val="tx2"/>
              </a:buClr>
              <a:buFontTx/>
              <a:buChar char="•"/>
            </a:pPr>
            <a:r>
              <a:rPr lang="en-US" sz="2800" b="1" dirty="0" smtClean="0">
                <a:solidFill>
                  <a:schemeClr val="tx1"/>
                </a:solidFill>
                <a:latin typeface="Arial" charset="0"/>
                <a:cs typeface="Arial" charset="0"/>
              </a:rPr>
              <a:t>Self Concerns</a:t>
            </a:r>
          </a:p>
          <a:p>
            <a:pPr>
              <a:buClr>
                <a:schemeClr val="tx2"/>
              </a:buClr>
              <a:buFontTx/>
              <a:buChar char="•"/>
            </a:pPr>
            <a:r>
              <a:rPr lang="en-US" sz="2800" b="1" dirty="0" smtClean="0">
                <a:solidFill>
                  <a:schemeClr val="tx1"/>
                </a:solidFill>
                <a:latin typeface="Arial" charset="0"/>
                <a:cs typeface="Arial" charset="0"/>
              </a:rPr>
              <a:t>Emotions</a:t>
            </a:r>
          </a:p>
          <a:p>
            <a:pPr lvl="1">
              <a:buClr>
                <a:schemeClr val="tx2"/>
              </a:buClr>
              <a:buFontTx/>
              <a:buChar char="•"/>
            </a:pPr>
            <a:r>
              <a:rPr lang="en-US" sz="2400" b="1" dirty="0" smtClean="0">
                <a:solidFill>
                  <a:schemeClr val="tx1"/>
                </a:solidFill>
                <a:latin typeface="Arial" charset="0"/>
                <a:cs typeface="Arial" charset="0"/>
              </a:rPr>
              <a:t>Disgust</a:t>
            </a:r>
          </a:p>
          <a:p>
            <a:pPr lvl="1">
              <a:buClr>
                <a:schemeClr val="tx2"/>
              </a:buClr>
              <a:buFontTx/>
              <a:buChar char="•"/>
            </a:pPr>
            <a:r>
              <a:rPr lang="en-US" sz="2400" b="1" dirty="0" smtClean="0">
                <a:solidFill>
                  <a:schemeClr val="tx1"/>
                </a:solidFill>
                <a:latin typeface="Arial" charset="0"/>
                <a:cs typeface="Arial" charset="0"/>
              </a:rPr>
              <a:t>Anger </a:t>
            </a:r>
          </a:p>
          <a:p>
            <a:pPr lvl="1">
              <a:buClr>
                <a:schemeClr val="tx2"/>
              </a:buClr>
              <a:buFontTx/>
              <a:buChar char="•"/>
            </a:pPr>
            <a:r>
              <a:rPr lang="en-US" sz="2400" b="1" dirty="0" smtClean="0">
                <a:solidFill>
                  <a:schemeClr val="tx1"/>
                </a:solidFill>
                <a:latin typeface="Arial" charset="0"/>
                <a:cs typeface="Arial" charset="0"/>
              </a:rPr>
              <a:t>Contempt </a:t>
            </a:r>
          </a:p>
          <a:p>
            <a:pPr lvl="1">
              <a:buClr>
                <a:schemeClr val="tx2"/>
              </a:buClr>
              <a:buFontTx/>
              <a:buChar char="•"/>
            </a:pPr>
            <a:r>
              <a:rPr lang="en-US" sz="2400" b="1" dirty="0" smtClean="0">
                <a:solidFill>
                  <a:schemeClr val="tx1"/>
                </a:solidFill>
                <a:latin typeface="Arial" charset="0"/>
                <a:cs typeface="Arial" charset="0"/>
              </a:rPr>
              <a:t>Shame </a:t>
            </a:r>
          </a:p>
          <a:p>
            <a:pPr lvl="1">
              <a:buClr>
                <a:schemeClr val="tx2"/>
              </a:buClr>
              <a:buFontTx/>
              <a:buChar char="•"/>
            </a:pPr>
            <a:r>
              <a:rPr lang="en-US" sz="2400" b="1" dirty="0" smtClean="0">
                <a:solidFill>
                  <a:schemeClr val="tx1"/>
                </a:solidFill>
                <a:latin typeface="Arial" charset="0"/>
                <a:cs typeface="Arial" charset="0"/>
              </a:rPr>
              <a:t>Fear</a:t>
            </a:r>
          </a:p>
          <a:p>
            <a:pPr lvl="1">
              <a:buClr>
                <a:schemeClr val="tx2"/>
              </a:buClr>
            </a:pPr>
            <a:endParaRPr lang="en-US" sz="2400" b="1" dirty="0" smtClean="0">
              <a:solidFill>
                <a:schemeClr val="tx1"/>
              </a:solidFill>
              <a:latin typeface="Arial" charset="0"/>
              <a:cs typeface="Arial" charset="0"/>
            </a:endParaRPr>
          </a:p>
          <a:p>
            <a:pPr>
              <a:buClr>
                <a:schemeClr val="tx2"/>
              </a:buClr>
            </a:pPr>
            <a:endParaRPr lang="en-US" sz="3200" b="1" dirty="0" smtClean="0">
              <a:solidFill>
                <a:schemeClr val="tx1"/>
              </a:solidFill>
              <a:latin typeface="Arial" charset="0"/>
              <a:cs typeface="Arial" charset="0"/>
            </a:endParaRPr>
          </a:p>
          <a:p>
            <a:pPr>
              <a:buClr>
                <a:schemeClr val="tx2"/>
              </a:buClr>
            </a:pPr>
            <a:endParaRPr lang="en-US" sz="3200" b="1" dirty="0" smtClean="0">
              <a:solidFill>
                <a:schemeClr val="tx1"/>
              </a:solidFill>
              <a:latin typeface="Arial" charset="0"/>
              <a:cs typeface="Arial" charset="0"/>
            </a:endParaRPr>
          </a:p>
        </p:txBody>
      </p:sp>
      <p:pic>
        <p:nvPicPr>
          <p:cNvPr id="5" name="Picture 2" descr="C:\Documents and Settings\Thomas Kirchberg\Local Settings\Temporary Internet Files\Content.IE5\SBE572RR\MC900299199[1].wmf"/>
          <p:cNvPicPr>
            <a:picLocks noGrp="1" noChangeAspect="1" noChangeArrowheads="1"/>
          </p:cNvPicPr>
          <p:nvPr>
            <p:ph idx="1"/>
          </p:nvPr>
        </p:nvPicPr>
        <p:blipFill>
          <a:blip r:embed="rId2" cstate="print"/>
          <a:srcRect l="6667" t="3333" r="6667"/>
          <a:stretch>
            <a:fillRect/>
          </a:stretch>
        </p:blipFill>
        <p:spPr>
          <a:xfrm>
            <a:off x="5257800" y="4114800"/>
            <a:ext cx="2057400" cy="2133600"/>
          </a:xfrm>
          <a:prstGeom prst="roundRect">
            <a:avLst/>
          </a:prstGeom>
        </p:spPr>
      </p:pic>
      <p:sp>
        <p:nvSpPr>
          <p:cNvPr id="21506" name="PubRRectCallout"/>
          <p:cNvSpPr>
            <a:spLocks noEditPoints="1" noChangeArrowheads="1"/>
          </p:cNvSpPr>
          <p:nvPr/>
        </p:nvSpPr>
        <p:spPr bwMode="auto">
          <a:xfrm>
            <a:off x="3352800" y="228600"/>
            <a:ext cx="5638800" cy="3810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b="1" dirty="0">
                <a:solidFill>
                  <a:srgbClr val="C00000"/>
                </a:solidFill>
                <a:cs typeface="+mn-cs"/>
              </a:rPr>
              <a:t>Back pain… </a:t>
            </a:r>
          </a:p>
          <a:p>
            <a:pPr>
              <a:defRPr/>
            </a:pPr>
            <a:r>
              <a:rPr lang="en-US" b="1" dirty="0">
                <a:solidFill>
                  <a:schemeClr val="bg1"/>
                </a:solidFill>
                <a:cs typeface="+mn-cs"/>
              </a:rPr>
              <a:t>Money worries…</a:t>
            </a:r>
          </a:p>
          <a:p>
            <a:pPr>
              <a:defRPr/>
            </a:pPr>
            <a:r>
              <a:rPr lang="en-US" b="1" dirty="0">
                <a:solidFill>
                  <a:srgbClr val="C00000"/>
                </a:solidFill>
                <a:cs typeface="+mn-cs"/>
              </a:rPr>
              <a:t>Argument with significant other…</a:t>
            </a:r>
          </a:p>
          <a:p>
            <a:pPr>
              <a:defRPr/>
            </a:pPr>
            <a:r>
              <a:rPr lang="en-US" b="1" dirty="0" smtClean="0">
                <a:solidFill>
                  <a:schemeClr val="bg1"/>
                </a:solidFill>
                <a:cs typeface="+mn-cs"/>
              </a:rPr>
              <a:t>“</a:t>
            </a:r>
            <a:r>
              <a:rPr lang="en-US" b="1" dirty="0">
                <a:solidFill>
                  <a:schemeClr val="bg1"/>
                </a:solidFill>
                <a:cs typeface="+mn-cs"/>
              </a:rPr>
              <a:t>Damn, Lieu is on me about …”</a:t>
            </a:r>
          </a:p>
          <a:p>
            <a:pPr>
              <a:defRPr/>
            </a:pPr>
            <a:r>
              <a:rPr lang="en-US" b="1" dirty="0">
                <a:solidFill>
                  <a:srgbClr val="C00000"/>
                </a:solidFill>
                <a:cs typeface="+mn-cs"/>
              </a:rPr>
              <a:t>“I just don’t measure up…”</a:t>
            </a:r>
          </a:p>
          <a:p>
            <a:pPr>
              <a:defRPr/>
            </a:pPr>
            <a:r>
              <a:rPr lang="en-US" b="1" dirty="0">
                <a:solidFill>
                  <a:schemeClr val="bg1"/>
                </a:solidFill>
                <a:cs typeface="+mn-cs"/>
              </a:rPr>
              <a:t>“I know what these people are thinking”</a:t>
            </a:r>
          </a:p>
          <a:p>
            <a:pPr>
              <a:defRPr/>
            </a:pPr>
            <a:r>
              <a:rPr lang="en-US" b="1" dirty="0">
                <a:solidFill>
                  <a:srgbClr val="C00000"/>
                </a:solidFill>
                <a:cs typeface="+mn-cs"/>
              </a:rPr>
              <a:t>“Alcoholics make me sick</a:t>
            </a:r>
            <a:r>
              <a:rPr lang="en-US" b="1" dirty="0" smtClean="0">
                <a:solidFill>
                  <a:srgbClr val="C00000"/>
                </a:solidFill>
                <a:cs typeface="+mn-cs"/>
              </a:rPr>
              <a:t>…”</a:t>
            </a:r>
          </a:p>
          <a:p>
            <a:pPr>
              <a:defRPr/>
            </a:pPr>
            <a:r>
              <a:rPr lang="en-US" b="1" dirty="0" smtClean="0">
                <a:solidFill>
                  <a:schemeClr val="bg1"/>
                </a:solidFill>
              </a:rPr>
              <a:t>“Here we go again…”</a:t>
            </a:r>
          </a:p>
          <a:p>
            <a:pPr>
              <a:defRPr/>
            </a:pPr>
            <a:endParaRPr lang="en-US" b="1" dirty="0">
              <a:solidFill>
                <a:srgbClr val="C00000"/>
              </a:solidFill>
              <a:cs typeface="+mn-cs"/>
            </a:endParaRPr>
          </a:p>
          <a:p>
            <a:pPr>
              <a:defRPr/>
            </a:pPr>
            <a:endParaRPr lang="en-US" dirty="0">
              <a:solidFill>
                <a:schemeClr val="bg1"/>
              </a:solidFill>
              <a:cs typeface="+mn-cs"/>
            </a:endParaRPr>
          </a:p>
        </p:txBody>
      </p:sp>
      <p:sp>
        <p:nvSpPr>
          <p:cNvPr id="6" name="TextBox 5"/>
          <p:cNvSpPr txBox="1"/>
          <p:nvPr/>
        </p:nvSpPr>
        <p:spPr>
          <a:xfrm>
            <a:off x="304800" y="6400800"/>
            <a:ext cx="8610600" cy="461665"/>
          </a:xfrm>
          <a:prstGeom prst="rect">
            <a:avLst/>
          </a:prstGeom>
          <a:noFill/>
        </p:spPr>
        <p:txBody>
          <a:bodyPr wrap="square" rtlCol="0">
            <a:spAutoFit/>
          </a:bodyPr>
          <a:lstStyle/>
          <a:p>
            <a:r>
              <a:rPr lang="en-US" sz="1200" b="1" dirty="0" smtClean="0">
                <a:solidFill>
                  <a:schemeClr val="tx2"/>
                </a:solidFill>
              </a:rPr>
              <a:t>Matsumoto, D &amp; Hwang, H.S. (2013). Facial expressions. In Matsumoto, D., Frank, M.G., Hwang, H.S.(Eds.) ,  </a:t>
            </a:r>
            <a:r>
              <a:rPr lang="en-US" sz="1200" b="1" i="1" dirty="0" smtClean="0">
                <a:solidFill>
                  <a:schemeClr val="tx2"/>
                </a:solidFill>
              </a:rPr>
              <a:t>Nonverbal Communication: Science and applications </a:t>
            </a:r>
            <a:r>
              <a:rPr lang="en-US" sz="1200" b="1" dirty="0" smtClean="0">
                <a:solidFill>
                  <a:schemeClr val="tx2"/>
                </a:solidFill>
              </a:rPr>
              <a:t>(pp. 15-52). Los Angeles: Sage</a:t>
            </a:r>
            <a:endParaRPr lang="en-US" sz="1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506">
                                            <p:bg/>
                                          </p:spTgt>
                                        </p:tgtEl>
                                        <p:attrNameLst>
                                          <p:attrName>style.visibility</p:attrName>
                                        </p:attrNameLst>
                                      </p:cBhvr>
                                      <p:to>
                                        <p:strVal val="visible"/>
                                      </p:to>
                                    </p:set>
                                    <p:animEffect transition="in" filter="fade">
                                      <p:cBhvr>
                                        <p:cTn id="57" dur="2000"/>
                                        <p:tgtEl>
                                          <p:spTgt spid="2150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506">
                                            <p:txEl>
                                              <p:pRg st="0" end="0"/>
                                            </p:txEl>
                                          </p:spTgt>
                                        </p:tgtEl>
                                        <p:attrNameLst>
                                          <p:attrName>style.visibility</p:attrName>
                                        </p:attrNameLst>
                                      </p:cBhvr>
                                      <p:to>
                                        <p:strVal val="visible"/>
                                      </p:to>
                                    </p:set>
                                    <p:animEffect transition="in" filter="fade">
                                      <p:cBhvr>
                                        <p:cTn id="62" dur="2000"/>
                                        <p:tgtEl>
                                          <p:spTgt spid="2150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506">
                                            <p:txEl>
                                              <p:pRg st="1" end="1"/>
                                            </p:txEl>
                                          </p:spTgt>
                                        </p:tgtEl>
                                        <p:attrNameLst>
                                          <p:attrName>style.visibility</p:attrName>
                                        </p:attrNameLst>
                                      </p:cBhvr>
                                      <p:to>
                                        <p:strVal val="visible"/>
                                      </p:to>
                                    </p:set>
                                    <p:animEffect transition="in" filter="fade">
                                      <p:cBhvr>
                                        <p:cTn id="67" dur="2000"/>
                                        <p:tgtEl>
                                          <p:spTgt spid="2150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506">
                                            <p:txEl>
                                              <p:pRg st="2" end="2"/>
                                            </p:txEl>
                                          </p:spTgt>
                                        </p:tgtEl>
                                        <p:attrNameLst>
                                          <p:attrName>style.visibility</p:attrName>
                                        </p:attrNameLst>
                                      </p:cBhvr>
                                      <p:to>
                                        <p:strVal val="visible"/>
                                      </p:to>
                                    </p:set>
                                    <p:animEffect transition="in" filter="fade">
                                      <p:cBhvr>
                                        <p:cTn id="72" dur="2000"/>
                                        <p:tgtEl>
                                          <p:spTgt spid="2150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506">
                                            <p:txEl>
                                              <p:pRg st="3" end="3"/>
                                            </p:txEl>
                                          </p:spTgt>
                                        </p:tgtEl>
                                        <p:attrNameLst>
                                          <p:attrName>style.visibility</p:attrName>
                                        </p:attrNameLst>
                                      </p:cBhvr>
                                      <p:to>
                                        <p:strVal val="visible"/>
                                      </p:to>
                                    </p:set>
                                    <p:animEffect transition="in" filter="fade">
                                      <p:cBhvr>
                                        <p:cTn id="77" dur="2000"/>
                                        <p:tgtEl>
                                          <p:spTgt spid="2150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506">
                                            <p:txEl>
                                              <p:pRg st="4" end="4"/>
                                            </p:txEl>
                                          </p:spTgt>
                                        </p:tgtEl>
                                        <p:attrNameLst>
                                          <p:attrName>style.visibility</p:attrName>
                                        </p:attrNameLst>
                                      </p:cBhvr>
                                      <p:to>
                                        <p:strVal val="visible"/>
                                      </p:to>
                                    </p:set>
                                    <p:animEffect transition="in" filter="fade">
                                      <p:cBhvr>
                                        <p:cTn id="82" dur="2000"/>
                                        <p:tgtEl>
                                          <p:spTgt spid="2150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506">
                                            <p:txEl>
                                              <p:pRg st="5" end="5"/>
                                            </p:txEl>
                                          </p:spTgt>
                                        </p:tgtEl>
                                        <p:attrNameLst>
                                          <p:attrName>style.visibility</p:attrName>
                                        </p:attrNameLst>
                                      </p:cBhvr>
                                      <p:to>
                                        <p:strVal val="visible"/>
                                      </p:to>
                                    </p:set>
                                    <p:animEffect transition="in" filter="fade">
                                      <p:cBhvr>
                                        <p:cTn id="87" dur="2000"/>
                                        <p:tgtEl>
                                          <p:spTgt spid="2150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506">
                                            <p:txEl>
                                              <p:pRg st="6" end="6"/>
                                            </p:txEl>
                                          </p:spTgt>
                                        </p:tgtEl>
                                        <p:attrNameLst>
                                          <p:attrName>style.visibility</p:attrName>
                                        </p:attrNameLst>
                                      </p:cBhvr>
                                      <p:to>
                                        <p:strVal val="visible"/>
                                      </p:to>
                                    </p:set>
                                    <p:animEffect transition="in" filter="fade">
                                      <p:cBhvr>
                                        <p:cTn id="92" dur="2000"/>
                                        <p:tgtEl>
                                          <p:spTgt spid="2150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506">
                                            <p:txEl>
                                              <p:pRg st="7" end="7"/>
                                            </p:txEl>
                                          </p:spTgt>
                                        </p:tgtEl>
                                        <p:attrNameLst>
                                          <p:attrName>style.visibility</p:attrName>
                                        </p:attrNameLst>
                                      </p:cBhvr>
                                      <p:to>
                                        <p:strVal val="visible"/>
                                      </p:to>
                                    </p:set>
                                    <p:animEffect transition="in" filter="fade">
                                      <p:cBhvr>
                                        <p:cTn id="97" dur="2000"/>
                                        <p:tgtEl>
                                          <p:spTgt spid="2150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
                                            <p:txEl>
                                              <p:pRg st="0" end="0"/>
                                            </p:txEl>
                                          </p:spTgt>
                                        </p:tgtEl>
                                        <p:attrNameLst>
                                          <p:attrName>style.visibility</p:attrName>
                                        </p:attrNameLst>
                                      </p:cBhvr>
                                      <p:to>
                                        <p:strVal val="visible"/>
                                      </p:to>
                                    </p:set>
                                    <p:animEffect transition="in" filter="fade">
                                      <p:cBhvr>
                                        <p:cTn id="10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21506" grpId="0" build="p" animBg="1"/>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400" smtClean="0"/>
              <a:t>Filter</a:t>
            </a:r>
          </a:p>
        </p:txBody>
      </p:sp>
      <p:sp>
        <p:nvSpPr>
          <p:cNvPr id="83970" name="Content Placeholder 11"/>
          <p:cNvSpPr>
            <a:spLocks noGrp="1"/>
          </p:cNvSpPr>
          <p:nvPr>
            <p:ph idx="1"/>
          </p:nvPr>
        </p:nvSpPr>
        <p:spPr>
          <a:xfrm flipH="1">
            <a:off x="3733800" y="152400"/>
            <a:ext cx="5257800" cy="6400800"/>
          </a:xfrm>
        </p:spPr>
        <p:txBody>
          <a:bodyPr/>
          <a:lstStyle/>
          <a:p>
            <a:endParaRPr lang="en-US" dirty="0" smtClean="0"/>
          </a:p>
        </p:txBody>
      </p:sp>
      <p:sp>
        <p:nvSpPr>
          <p:cNvPr id="11" name="Text Placeholder 10"/>
          <p:cNvSpPr>
            <a:spLocks noGrp="1"/>
          </p:cNvSpPr>
          <p:nvPr>
            <p:ph type="body" sz="half" idx="2"/>
          </p:nvPr>
        </p:nvSpPr>
        <p:spPr>
          <a:xfrm>
            <a:off x="304800" y="1435100"/>
            <a:ext cx="3048000" cy="4691063"/>
          </a:xfrm>
        </p:spPr>
        <p:txBody>
          <a:bodyPr/>
          <a:lstStyle/>
          <a:p>
            <a:endParaRPr lang="en-US" dirty="0" smtClean="0"/>
          </a:p>
          <a:p>
            <a:pPr>
              <a:buClr>
                <a:schemeClr val="tx2"/>
              </a:buClr>
              <a:buFontTx/>
              <a:buChar char="•"/>
            </a:pPr>
            <a:r>
              <a:rPr lang="en-US" sz="2800" b="1" dirty="0" smtClean="0">
                <a:solidFill>
                  <a:schemeClr val="tx1"/>
                </a:solidFill>
                <a:latin typeface="Arial" charset="0"/>
                <a:cs typeface="Arial" charset="0"/>
              </a:rPr>
              <a:t>Thinking       about my stuff</a:t>
            </a:r>
          </a:p>
          <a:p>
            <a:pPr>
              <a:buClr>
                <a:schemeClr val="tx2"/>
              </a:buClr>
              <a:buFontTx/>
              <a:buChar char="•"/>
            </a:pPr>
            <a:endParaRPr lang="en-US" sz="3200" b="1" dirty="0" smtClean="0">
              <a:solidFill>
                <a:schemeClr val="tx1"/>
              </a:solidFill>
              <a:latin typeface="Arial" charset="0"/>
              <a:cs typeface="Arial" charset="0"/>
            </a:endParaRPr>
          </a:p>
          <a:p>
            <a:pPr>
              <a:buClr>
                <a:schemeClr val="tx2"/>
              </a:buClr>
              <a:buFontTx/>
              <a:buChar char="•"/>
            </a:pPr>
            <a:r>
              <a:rPr lang="en-US" sz="2800" b="1" dirty="0" smtClean="0">
                <a:solidFill>
                  <a:schemeClr val="tx1"/>
                </a:solidFill>
                <a:latin typeface="Arial" charset="0"/>
                <a:cs typeface="Arial" charset="0"/>
              </a:rPr>
              <a:t>Giving advice</a:t>
            </a:r>
          </a:p>
          <a:p>
            <a:pPr>
              <a:buClr>
                <a:schemeClr val="tx2"/>
              </a:buClr>
              <a:buFontTx/>
              <a:buChar char="•"/>
            </a:pPr>
            <a:endParaRPr lang="en-US" sz="3200" b="1" dirty="0" smtClean="0">
              <a:solidFill>
                <a:schemeClr val="tx1"/>
              </a:solidFill>
              <a:latin typeface="Arial" charset="0"/>
              <a:cs typeface="Arial" charset="0"/>
            </a:endParaRPr>
          </a:p>
          <a:p>
            <a:pPr>
              <a:buClr>
                <a:schemeClr val="tx2"/>
              </a:buClr>
              <a:buFontTx/>
              <a:buChar char="•"/>
            </a:pPr>
            <a:r>
              <a:rPr lang="en-US" sz="2800" b="1" dirty="0" smtClean="0">
                <a:solidFill>
                  <a:schemeClr val="tx1"/>
                </a:solidFill>
                <a:latin typeface="Arial" charset="0"/>
                <a:cs typeface="Arial" charset="0"/>
              </a:rPr>
              <a:t>Getting off the topic </a:t>
            </a:r>
          </a:p>
        </p:txBody>
      </p:sp>
      <p:pic>
        <p:nvPicPr>
          <p:cNvPr id="4" name="Picture 2" descr="C:\Documents and Settings\Thomas Kirchberg\Local Settings\Temporary Internet Files\Content.IE5\SBE572RR\MC900299199[1].wmf"/>
          <p:cNvPicPr>
            <a:picLocks noChangeAspect="1" noChangeArrowheads="1"/>
          </p:cNvPicPr>
          <p:nvPr/>
        </p:nvPicPr>
        <p:blipFill>
          <a:blip r:embed="rId2" cstate="print"/>
          <a:srcRect l="6667" t="3333" r="6667"/>
          <a:stretch>
            <a:fillRect/>
          </a:stretch>
        </p:blipFill>
        <p:spPr bwMode="auto">
          <a:xfrm>
            <a:off x="5791200" y="4648200"/>
            <a:ext cx="1981200" cy="1905000"/>
          </a:xfrm>
          <a:prstGeom prst="roundRect">
            <a:avLst/>
          </a:prstGeom>
          <a:noFill/>
          <a:ln w="9525">
            <a:noFill/>
            <a:miter lim="800000"/>
            <a:headEnd/>
            <a:tailEnd/>
          </a:ln>
        </p:spPr>
      </p:pic>
      <p:sp>
        <p:nvSpPr>
          <p:cNvPr id="20482" name="PubOvalCallout"/>
          <p:cNvSpPr>
            <a:spLocks noEditPoints="1" noChangeArrowheads="1"/>
          </p:cNvSpPr>
          <p:nvPr/>
        </p:nvSpPr>
        <p:spPr bwMode="auto">
          <a:xfrm>
            <a:off x="3733800" y="228600"/>
            <a:ext cx="5181600" cy="4343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r>
              <a:rPr lang="en-US" b="1" dirty="0">
                <a:solidFill>
                  <a:schemeClr val="bg1"/>
                </a:solidFill>
                <a:cs typeface="+mn-cs"/>
              </a:rPr>
              <a:t>“I know how that is…”</a:t>
            </a:r>
            <a:r>
              <a:rPr lang="en-US" b="1" dirty="0">
                <a:solidFill>
                  <a:srgbClr val="FF00FF"/>
                </a:solidFill>
                <a:cs typeface="+mn-cs"/>
              </a:rPr>
              <a:t> </a:t>
            </a:r>
          </a:p>
          <a:p>
            <a:pPr>
              <a:defRPr/>
            </a:pPr>
            <a:r>
              <a:rPr lang="en-US" b="1" dirty="0">
                <a:solidFill>
                  <a:srgbClr val="FF00FF"/>
                </a:solidFill>
                <a:cs typeface="+mn-cs"/>
              </a:rPr>
              <a:t>“You know what I would do if  I were you…”</a:t>
            </a:r>
          </a:p>
          <a:p>
            <a:pPr>
              <a:defRPr/>
            </a:pPr>
            <a:r>
              <a:rPr lang="en-US" b="1" dirty="0">
                <a:solidFill>
                  <a:schemeClr val="bg1"/>
                </a:solidFill>
                <a:cs typeface="+mn-cs"/>
              </a:rPr>
              <a:t>“You shouldn’t think that way…”</a:t>
            </a:r>
          </a:p>
          <a:p>
            <a:pPr>
              <a:defRPr/>
            </a:pPr>
            <a:r>
              <a:rPr lang="en-US" b="1" dirty="0">
                <a:solidFill>
                  <a:srgbClr val="FF00FF"/>
                </a:solidFill>
                <a:cs typeface="+mn-cs"/>
              </a:rPr>
              <a:t>“You’ll find another job..”</a:t>
            </a:r>
          </a:p>
          <a:p>
            <a:pPr>
              <a:defRPr/>
            </a:pPr>
            <a:r>
              <a:rPr lang="en-US" b="1" dirty="0">
                <a:solidFill>
                  <a:srgbClr val="FF00FF"/>
                </a:solidFill>
                <a:cs typeface="+mn-cs"/>
              </a:rPr>
              <a:t>    </a:t>
            </a:r>
            <a:r>
              <a:rPr lang="en-US" b="1" dirty="0">
                <a:solidFill>
                  <a:schemeClr val="bg1"/>
                </a:solidFill>
                <a:cs typeface="+mn-cs"/>
              </a:rPr>
              <a:t>“God loves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20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20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2">
                                            <p:bg/>
                                          </p:spTgt>
                                        </p:tgtEl>
                                        <p:attrNameLst>
                                          <p:attrName>style.visibility</p:attrName>
                                        </p:attrNameLst>
                                      </p:cBhvr>
                                      <p:to>
                                        <p:strVal val="visible"/>
                                      </p:to>
                                    </p:set>
                                    <p:animEffect transition="in" filter="fade">
                                      <p:cBhvr>
                                        <p:cTn id="27" dur="2000"/>
                                        <p:tgtEl>
                                          <p:spTgt spid="20482">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2">
                                            <p:txEl>
                                              <p:pRg st="0" end="0"/>
                                            </p:txEl>
                                          </p:spTgt>
                                        </p:tgtEl>
                                        <p:attrNameLst>
                                          <p:attrName>style.visibility</p:attrName>
                                        </p:attrNameLst>
                                      </p:cBhvr>
                                      <p:to>
                                        <p:strVal val="visible"/>
                                      </p:to>
                                    </p:set>
                                    <p:animEffect transition="in" filter="fade">
                                      <p:cBhvr>
                                        <p:cTn id="32" dur="2000"/>
                                        <p:tgtEl>
                                          <p:spTgt spid="2048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2">
                                            <p:txEl>
                                              <p:pRg st="1" end="1"/>
                                            </p:txEl>
                                          </p:spTgt>
                                        </p:tgtEl>
                                        <p:attrNameLst>
                                          <p:attrName>style.visibility</p:attrName>
                                        </p:attrNameLst>
                                      </p:cBhvr>
                                      <p:to>
                                        <p:strVal val="visible"/>
                                      </p:to>
                                    </p:set>
                                    <p:animEffect transition="in" filter="fade">
                                      <p:cBhvr>
                                        <p:cTn id="37" dur="2000"/>
                                        <p:tgtEl>
                                          <p:spTgt spid="2048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82">
                                            <p:txEl>
                                              <p:pRg st="2" end="2"/>
                                            </p:txEl>
                                          </p:spTgt>
                                        </p:tgtEl>
                                        <p:attrNameLst>
                                          <p:attrName>style.visibility</p:attrName>
                                        </p:attrNameLst>
                                      </p:cBhvr>
                                      <p:to>
                                        <p:strVal val="visible"/>
                                      </p:to>
                                    </p:set>
                                    <p:animEffect transition="in" filter="fade">
                                      <p:cBhvr>
                                        <p:cTn id="42" dur="2000"/>
                                        <p:tgtEl>
                                          <p:spTgt spid="2048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482">
                                            <p:txEl>
                                              <p:pRg st="3" end="3"/>
                                            </p:txEl>
                                          </p:spTgt>
                                        </p:tgtEl>
                                        <p:attrNameLst>
                                          <p:attrName>style.visibility</p:attrName>
                                        </p:attrNameLst>
                                      </p:cBhvr>
                                      <p:to>
                                        <p:strVal val="visible"/>
                                      </p:to>
                                    </p:set>
                                    <p:animEffect transition="in" filter="fade">
                                      <p:cBhvr>
                                        <p:cTn id="47" dur="2000"/>
                                        <p:tgtEl>
                                          <p:spTgt spid="2048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482">
                                            <p:txEl>
                                              <p:pRg st="4" end="4"/>
                                            </p:txEl>
                                          </p:spTgt>
                                        </p:tgtEl>
                                        <p:attrNameLst>
                                          <p:attrName>style.visibility</p:attrName>
                                        </p:attrNameLst>
                                      </p:cBhvr>
                                      <p:to>
                                        <p:strVal val="visible"/>
                                      </p:to>
                                    </p:set>
                                    <p:animEffect transition="in" filter="fade">
                                      <p:cBhvr>
                                        <p:cTn id="52" dur="2000"/>
                                        <p:tgtEl>
                                          <p:spTgt spid="204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P spid="2048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2"/>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&amp; Reflection</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Exercise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2"/>
                </a:solidFill>
                <a:latin typeface="Arial" pitchFamily="34" charset="0"/>
                <a:cs typeface="Arial" pitchFamily="34" charset="0"/>
              </a:rPr>
              <a:t>Restatement  &amp; Reflection</a:t>
            </a:r>
            <a:endParaRPr lang="en-US" sz="2000" b="1" dirty="0" smtClean="0">
              <a:solidFill>
                <a:schemeClr val="tx1"/>
              </a:solidFill>
              <a:latin typeface="Arial" pitchFamily="34" charset="0"/>
              <a:cs typeface="Arial" pitchFamily="34" charset="0"/>
            </a:endParaRPr>
          </a:p>
          <a:p>
            <a:pPr marL="1314450" lvl="2" indent="-514350">
              <a:buClr>
                <a:schemeClr val="tx2"/>
              </a:buClr>
              <a:buFont typeface="+mj-lt"/>
              <a:buAutoNum type="arabicParenR"/>
            </a:pPr>
            <a:r>
              <a:rPr lang="en-US" sz="2000" b="1" dirty="0" smtClean="0">
                <a:solidFill>
                  <a:schemeClr val="tx2"/>
                </a:solidFill>
                <a:latin typeface="Arial" pitchFamily="34" charset="0"/>
                <a:cs typeface="Arial" pitchFamily="34" charset="0"/>
              </a:rPr>
              <a:t>Exercise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5" end="5"/>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10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228600"/>
            <a:ext cx="7772400" cy="1066800"/>
          </a:xfrm>
        </p:spPr>
        <p:txBody>
          <a:bodyPr/>
          <a:lstStyle/>
          <a:p>
            <a:pPr eaLnBrk="1" hangingPunct="1"/>
            <a:r>
              <a:rPr lang="en-US" sz="3800" b="1" dirty="0" smtClean="0">
                <a:solidFill>
                  <a:srgbClr val="FFFF00"/>
                </a:solidFill>
              </a:rPr>
              <a:t>Active Listening requires:</a:t>
            </a:r>
            <a:br>
              <a:rPr lang="en-US" sz="3800" b="1" dirty="0" smtClean="0">
                <a:solidFill>
                  <a:srgbClr val="FFFF00"/>
                </a:solidFill>
              </a:rPr>
            </a:br>
            <a:r>
              <a:rPr lang="en-US" sz="3800" b="1" dirty="0" smtClean="0">
                <a:solidFill>
                  <a:srgbClr val="FFFF00"/>
                </a:solidFill>
              </a:rPr>
              <a:t>Checking out what I think I heard</a:t>
            </a:r>
          </a:p>
        </p:txBody>
      </p:sp>
      <p:sp>
        <p:nvSpPr>
          <p:cNvPr id="5" name="Rectangle 4"/>
          <p:cNvSpPr/>
          <p:nvPr/>
        </p:nvSpPr>
        <p:spPr bwMode="auto">
          <a:xfrm>
            <a:off x="8382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Arial" pitchFamily="34" charset="0"/>
                <a:cs typeface="Arial" pitchFamily="34" charset="0"/>
              </a:rPr>
              <a:t>Speaker</a:t>
            </a:r>
          </a:p>
        </p:txBody>
      </p:sp>
      <p:grpSp>
        <p:nvGrpSpPr>
          <p:cNvPr id="84995" name="Group 11"/>
          <p:cNvGrpSpPr>
            <a:grpSpLocks/>
          </p:cNvGrpSpPr>
          <p:nvPr/>
        </p:nvGrpSpPr>
        <p:grpSpPr bwMode="auto">
          <a:xfrm>
            <a:off x="6705600" y="1981200"/>
            <a:ext cx="1600200" cy="1905000"/>
            <a:chOff x="6477000" y="1981200"/>
            <a:chExt cx="1600200" cy="1905000"/>
          </a:xfrm>
        </p:grpSpPr>
        <p:sp>
          <p:nvSpPr>
            <p:cNvPr id="7" name="Rectangle 6"/>
            <p:cNvSpPr/>
            <p:nvPr/>
          </p:nvSpPr>
          <p:spPr>
            <a:xfrm>
              <a:off x="64770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629400" y="2667000"/>
              <a:ext cx="1371600" cy="461665"/>
            </a:xfrm>
            <a:prstGeom prst="rect">
              <a:avLst/>
            </a:prstGeom>
            <a:noFill/>
          </p:spPr>
          <p:txBody>
            <a:bodyPr wrap="square">
              <a:spAutoFit/>
            </a:bodyPr>
            <a:lstStyle/>
            <a:p>
              <a:pPr algn="ctr">
                <a:spcAft>
                  <a:spcPts val="1200"/>
                </a:spcAft>
              </a:pPr>
              <a:r>
                <a:rPr lang="en-US" dirty="0">
                  <a:solidFill>
                    <a:srgbClr val="FF0000"/>
                  </a:solidFill>
                  <a:latin typeface="Arial" charset="0"/>
                </a:rPr>
                <a:t>Listener</a:t>
              </a:r>
            </a:p>
          </p:txBody>
        </p:sp>
      </p:grpSp>
      <p:grpSp>
        <p:nvGrpSpPr>
          <p:cNvPr id="84996" name="Group 17"/>
          <p:cNvGrpSpPr>
            <a:grpSpLocks/>
          </p:cNvGrpSpPr>
          <p:nvPr/>
        </p:nvGrpSpPr>
        <p:grpSpPr bwMode="auto">
          <a:xfrm>
            <a:off x="3886200" y="1981200"/>
            <a:ext cx="1143000" cy="1905000"/>
            <a:chOff x="3886200" y="1981200"/>
            <a:chExt cx="1143000" cy="1905000"/>
          </a:xfrm>
        </p:grpSpPr>
        <p:sp>
          <p:nvSpPr>
            <p:cNvPr id="14" name="Freeform 13"/>
            <p:cNvSpPr/>
            <p:nvPr/>
          </p:nvSpPr>
          <p:spPr>
            <a:xfrm>
              <a:off x="3886200" y="1981200"/>
              <a:ext cx="1143000" cy="1905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500"/>
                <a:gd name="connsiteY0" fmla="*/ 10000 h 10000"/>
                <a:gd name="connsiteX1" fmla="*/ 4500 w 12500"/>
                <a:gd name="connsiteY1" fmla="*/ 0 h 10000"/>
                <a:gd name="connsiteX2" fmla="*/ 12500 w 12500"/>
                <a:gd name="connsiteY2" fmla="*/ 0 h 10000"/>
                <a:gd name="connsiteX3" fmla="*/ 10500 w 12500"/>
                <a:gd name="connsiteY3" fmla="*/ 10000 h 10000"/>
                <a:gd name="connsiteX4" fmla="*/ 0 w 12500"/>
                <a:gd name="connsiteY4" fmla="*/ 10000 h 10000"/>
                <a:gd name="connsiteX0" fmla="*/ 0 w 15000"/>
                <a:gd name="connsiteY0" fmla="*/ 10000 h 10000"/>
                <a:gd name="connsiteX1" fmla="*/ 4500 w 15000"/>
                <a:gd name="connsiteY1" fmla="*/ 0 h 10000"/>
                <a:gd name="connsiteX2" fmla="*/ 15000 w 15000"/>
                <a:gd name="connsiteY2" fmla="*/ 0 h 10000"/>
                <a:gd name="connsiteX3" fmla="*/ 10500 w 15000"/>
                <a:gd name="connsiteY3" fmla="*/ 10000 h 10000"/>
                <a:gd name="connsiteX4" fmla="*/ 0 w 15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0" h="10000">
                  <a:moveTo>
                    <a:pt x="0" y="10000"/>
                  </a:moveTo>
                  <a:lnTo>
                    <a:pt x="4500" y="0"/>
                  </a:lnTo>
                  <a:lnTo>
                    <a:pt x="15000" y="0"/>
                  </a:lnTo>
                  <a:lnTo>
                    <a:pt x="10500" y="10000"/>
                  </a:lnTo>
                  <a:lnTo>
                    <a:pt x="0" y="10000"/>
                  </a:lnTo>
                  <a:close/>
                </a:path>
              </a:pathLst>
            </a:custGeom>
            <a:blipFill>
              <a:blip r:embed="rId3" cstate="print"/>
              <a:tile tx="0" ty="0" sx="100000" sy="100000" flip="none" algn="tl"/>
            </a:blip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rot="16788489">
              <a:off x="3622675" y="2709863"/>
              <a:ext cx="1590675" cy="460375"/>
            </a:xfrm>
            <a:prstGeom prst="rect">
              <a:avLst/>
            </a:prstGeom>
            <a:noFill/>
          </p:spPr>
          <p:txBody>
            <a:bodyPr>
              <a:spAutoFit/>
            </a:bodyPr>
            <a:lstStyle/>
            <a:p>
              <a:pPr algn="ctr">
                <a:defRPr/>
              </a:pPr>
              <a:r>
                <a:rPr lang="en-US" cap="small" dirty="0">
                  <a:solidFill>
                    <a:schemeClr val="accent1">
                      <a:lumMod val="50000"/>
                    </a:schemeClr>
                  </a:solidFill>
                  <a:latin typeface="Arial" pitchFamily="34" charset="0"/>
                  <a:cs typeface="Arial" pitchFamily="34" charset="0"/>
                </a:rPr>
                <a:t>Filter</a:t>
              </a:r>
            </a:p>
          </p:txBody>
        </p:sp>
      </p:grpSp>
      <p:sp>
        <p:nvSpPr>
          <p:cNvPr id="17" name="Right Arrow 16"/>
          <p:cNvSpPr/>
          <p:nvPr/>
        </p:nvSpPr>
        <p:spPr>
          <a:xfrm>
            <a:off x="52578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26670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228600"/>
            <a:ext cx="7772400" cy="1066800"/>
          </a:xfrm>
        </p:spPr>
        <p:txBody>
          <a:bodyPr/>
          <a:lstStyle/>
          <a:p>
            <a:pPr eaLnBrk="1" hangingPunct="1"/>
            <a:r>
              <a:rPr lang="en-US" sz="3800" b="1" smtClean="0">
                <a:solidFill>
                  <a:srgbClr val="FFFF00"/>
                </a:solidFill>
              </a:rPr>
              <a:t>Active Listening requires:</a:t>
            </a:r>
            <a:br>
              <a:rPr lang="en-US" sz="3800" b="1" smtClean="0">
                <a:solidFill>
                  <a:srgbClr val="FFFF00"/>
                </a:solidFill>
              </a:rPr>
            </a:br>
            <a:r>
              <a:rPr lang="en-US" sz="3800" b="1" smtClean="0">
                <a:solidFill>
                  <a:srgbClr val="FFFF00"/>
                </a:solidFill>
              </a:rPr>
              <a:t>Accurate Restatement / Reflection</a:t>
            </a:r>
          </a:p>
        </p:txBody>
      </p:sp>
      <p:sp>
        <p:nvSpPr>
          <p:cNvPr id="5" name="Rectangle 4"/>
          <p:cNvSpPr/>
          <p:nvPr/>
        </p:nvSpPr>
        <p:spPr bwMode="auto">
          <a:xfrm>
            <a:off x="8382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Arial" pitchFamily="34" charset="0"/>
                <a:cs typeface="Arial" pitchFamily="34" charset="0"/>
              </a:rPr>
              <a:t>Speaker</a:t>
            </a:r>
          </a:p>
        </p:txBody>
      </p:sp>
      <p:grpSp>
        <p:nvGrpSpPr>
          <p:cNvPr id="87043" name="Group 11"/>
          <p:cNvGrpSpPr>
            <a:grpSpLocks/>
          </p:cNvGrpSpPr>
          <p:nvPr/>
        </p:nvGrpSpPr>
        <p:grpSpPr bwMode="auto">
          <a:xfrm>
            <a:off x="6705600" y="1981200"/>
            <a:ext cx="1600200" cy="1905000"/>
            <a:chOff x="6477000" y="1981200"/>
            <a:chExt cx="1600200" cy="1905000"/>
          </a:xfrm>
        </p:grpSpPr>
        <p:sp>
          <p:nvSpPr>
            <p:cNvPr id="7" name="Rectangle 6"/>
            <p:cNvSpPr/>
            <p:nvPr/>
          </p:nvSpPr>
          <p:spPr>
            <a:xfrm>
              <a:off x="64770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629400" y="2667000"/>
              <a:ext cx="1371600" cy="461665"/>
            </a:xfrm>
            <a:prstGeom prst="rect">
              <a:avLst/>
            </a:prstGeom>
            <a:noFill/>
          </p:spPr>
          <p:txBody>
            <a:bodyPr wrap="square">
              <a:spAutoFit/>
            </a:bodyPr>
            <a:lstStyle/>
            <a:p>
              <a:pPr algn="ctr">
                <a:spcAft>
                  <a:spcPts val="1200"/>
                </a:spcAft>
              </a:pPr>
              <a:r>
                <a:rPr lang="en-US" dirty="0">
                  <a:solidFill>
                    <a:srgbClr val="FF0000"/>
                  </a:solidFill>
                  <a:latin typeface="Arial" charset="0"/>
                </a:rPr>
                <a:t>Listener</a:t>
              </a:r>
            </a:p>
          </p:txBody>
        </p:sp>
      </p:grpSp>
      <p:grpSp>
        <p:nvGrpSpPr>
          <p:cNvPr id="87044" name="Group 17"/>
          <p:cNvGrpSpPr>
            <a:grpSpLocks/>
          </p:cNvGrpSpPr>
          <p:nvPr/>
        </p:nvGrpSpPr>
        <p:grpSpPr bwMode="auto">
          <a:xfrm>
            <a:off x="3886200" y="1981200"/>
            <a:ext cx="1143000" cy="1905000"/>
            <a:chOff x="3886200" y="1981200"/>
            <a:chExt cx="1143000" cy="1905000"/>
          </a:xfrm>
        </p:grpSpPr>
        <p:sp>
          <p:nvSpPr>
            <p:cNvPr id="14" name="Freeform 13"/>
            <p:cNvSpPr/>
            <p:nvPr/>
          </p:nvSpPr>
          <p:spPr>
            <a:xfrm>
              <a:off x="3886200" y="1981200"/>
              <a:ext cx="1143000" cy="1905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500"/>
                <a:gd name="connsiteY0" fmla="*/ 10000 h 10000"/>
                <a:gd name="connsiteX1" fmla="*/ 4500 w 12500"/>
                <a:gd name="connsiteY1" fmla="*/ 0 h 10000"/>
                <a:gd name="connsiteX2" fmla="*/ 12500 w 12500"/>
                <a:gd name="connsiteY2" fmla="*/ 0 h 10000"/>
                <a:gd name="connsiteX3" fmla="*/ 10500 w 12500"/>
                <a:gd name="connsiteY3" fmla="*/ 10000 h 10000"/>
                <a:gd name="connsiteX4" fmla="*/ 0 w 12500"/>
                <a:gd name="connsiteY4" fmla="*/ 10000 h 10000"/>
                <a:gd name="connsiteX0" fmla="*/ 0 w 15000"/>
                <a:gd name="connsiteY0" fmla="*/ 10000 h 10000"/>
                <a:gd name="connsiteX1" fmla="*/ 4500 w 15000"/>
                <a:gd name="connsiteY1" fmla="*/ 0 h 10000"/>
                <a:gd name="connsiteX2" fmla="*/ 15000 w 15000"/>
                <a:gd name="connsiteY2" fmla="*/ 0 h 10000"/>
                <a:gd name="connsiteX3" fmla="*/ 10500 w 15000"/>
                <a:gd name="connsiteY3" fmla="*/ 10000 h 10000"/>
                <a:gd name="connsiteX4" fmla="*/ 0 w 15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0" h="10000">
                  <a:moveTo>
                    <a:pt x="0" y="10000"/>
                  </a:moveTo>
                  <a:lnTo>
                    <a:pt x="4500" y="0"/>
                  </a:lnTo>
                  <a:lnTo>
                    <a:pt x="15000" y="0"/>
                  </a:lnTo>
                  <a:lnTo>
                    <a:pt x="10500" y="10000"/>
                  </a:lnTo>
                  <a:lnTo>
                    <a:pt x="0" y="10000"/>
                  </a:lnTo>
                  <a:close/>
                </a:path>
              </a:pathLst>
            </a:custGeom>
            <a:blipFill>
              <a:blip r:embed="rId3" cstate="print"/>
              <a:tile tx="0" ty="0" sx="100000" sy="100000" flip="none" algn="tl"/>
            </a:blip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rot="16788489">
              <a:off x="3622675" y="2709863"/>
              <a:ext cx="1590675" cy="460375"/>
            </a:xfrm>
            <a:prstGeom prst="rect">
              <a:avLst/>
            </a:prstGeom>
            <a:noFill/>
          </p:spPr>
          <p:txBody>
            <a:bodyPr>
              <a:spAutoFit/>
            </a:bodyPr>
            <a:lstStyle/>
            <a:p>
              <a:pPr algn="ctr">
                <a:defRPr/>
              </a:pPr>
              <a:r>
                <a:rPr lang="en-US" cap="small" dirty="0">
                  <a:solidFill>
                    <a:schemeClr val="accent1">
                      <a:lumMod val="50000"/>
                    </a:schemeClr>
                  </a:solidFill>
                  <a:latin typeface="Arial" pitchFamily="34" charset="0"/>
                  <a:cs typeface="Arial" pitchFamily="34" charset="0"/>
                </a:rPr>
                <a:t>Filter</a:t>
              </a:r>
            </a:p>
          </p:txBody>
        </p:sp>
      </p:grpSp>
      <p:sp>
        <p:nvSpPr>
          <p:cNvPr id="17" name="Right Arrow 16"/>
          <p:cNvSpPr/>
          <p:nvPr/>
        </p:nvSpPr>
        <p:spPr>
          <a:xfrm>
            <a:off x="52578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Bent-Up Arrow 18"/>
          <p:cNvSpPr/>
          <p:nvPr/>
        </p:nvSpPr>
        <p:spPr>
          <a:xfrm rot="16200000" flipH="1">
            <a:off x="6210300" y="4381500"/>
            <a:ext cx="1828800" cy="1143000"/>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26670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228600"/>
            <a:ext cx="7772400" cy="1066800"/>
          </a:xfrm>
        </p:spPr>
        <p:txBody>
          <a:bodyPr/>
          <a:lstStyle/>
          <a:p>
            <a:pPr eaLnBrk="1" hangingPunct="1"/>
            <a:r>
              <a:rPr lang="en-US" sz="3800" b="1" smtClean="0">
                <a:solidFill>
                  <a:srgbClr val="FFFF00"/>
                </a:solidFill>
              </a:rPr>
              <a:t>Active Listening requires:</a:t>
            </a:r>
            <a:br>
              <a:rPr lang="en-US" sz="3800" b="1" smtClean="0">
                <a:solidFill>
                  <a:srgbClr val="FFFF00"/>
                </a:solidFill>
              </a:rPr>
            </a:br>
            <a:r>
              <a:rPr lang="en-US" sz="3800" b="1" smtClean="0">
                <a:solidFill>
                  <a:srgbClr val="FFFF00"/>
                </a:solidFill>
              </a:rPr>
              <a:t>Accurate Restatement / Reflection</a:t>
            </a:r>
          </a:p>
        </p:txBody>
      </p:sp>
      <p:sp>
        <p:nvSpPr>
          <p:cNvPr id="5" name="Rectangle 4"/>
          <p:cNvSpPr/>
          <p:nvPr/>
        </p:nvSpPr>
        <p:spPr bwMode="auto">
          <a:xfrm>
            <a:off x="8382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Arial" pitchFamily="34" charset="0"/>
                <a:cs typeface="Arial" pitchFamily="34" charset="0"/>
              </a:rPr>
              <a:t>Speaker</a:t>
            </a:r>
          </a:p>
        </p:txBody>
      </p:sp>
      <p:grpSp>
        <p:nvGrpSpPr>
          <p:cNvPr id="89091" name="Group 11"/>
          <p:cNvGrpSpPr>
            <a:grpSpLocks/>
          </p:cNvGrpSpPr>
          <p:nvPr/>
        </p:nvGrpSpPr>
        <p:grpSpPr bwMode="auto">
          <a:xfrm>
            <a:off x="6705600" y="1981200"/>
            <a:ext cx="1600200" cy="1905000"/>
            <a:chOff x="6477000" y="1981200"/>
            <a:chExt cx="1600200" cy="1905000"/>
          </a:xfrm>
        </p:grpSpPr>
        <p:sp>
          <p:nvSpPr>
            <p:cNvPr id="7" name="Rectangle 6"/>
            <p:cNvSpPr/>
            <p:nvPr/>
          </p:nvSpPr>
          <p:spPr>
            <a:xfrm>
              <a:off x="64770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553200" y="2667000"/>
              <a:ext cx="1524000" cy="461665"/>
            </a:xfrm>
            <a:prstGeom prst="rect">
              <a:avLst/>
            </a:prstGeom>
            <a:noFill/>
          </p:spPr>
          <p:txBody>
            <a:bodyPr wrap="square">
              <a:spAutoFit/>
            </a:bodyPr>
            <a:lstStyle/>
            <a:p>
              <a:pPr algn="ctr">
                <a:spcAft>
                  <a:spcPts val="1200"/>
                </a:spcAft>
              </a:pPr>
              <a:r>
                <a:rPr lang="en-US" dirty="0">
                  <a:solidFill>
                    <a:srgbClr val="FF0000"/>
                  </a:solidFill>
                  <a:latin typeface="Arial" charset="0"/>
                </a:rPr>
                <a:t>Listener</a:t>
              </a:r>
            </a:p>
          </p:txBody>
        </p:sp>
      </p:grpSp>
      <p:grpSp>
        <p:nvGrpSpPr>
          <p:cNvPr id="89092" name="Group 10"/>
          <p:cNvGrpSpPr>
            <a:grpSpLocks/>
          </p:cNvGrpSpPr>
          <p:nvPr/>
        </p:nvGrpSpPr>
        <p:grpSpPr bwMode="auto">
          <a:xfrm>
            <a:off x="2895600" y="4876800"/>
            <a:ext cx="3352800" cy="1295400"/>
            <a:chOff x="2743200" y="4876800"/>
            <a:chExt cx="3352800" cy="1295400"/>
          </a:xfrm>
        </p:grpSpPr>
        <p:sp>
          <p:nvSpPr>
            <p:cNvPr id="9" name="Rectangle 8"/>
            <p:cNvSpPr/>
            <p:nvPr/>
          </p:nvSpPr>
          <p:spPr>
            <a:xfrm>
              <a:off x="2743200" y="4876800"/>
              <a:ext cx="3352800" cy="12954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a:off x="2895600" y="5105400"/>
              <a:ext cx="3048000" cy="830263"/>
            </a:xfrm>
            <a:prstGeom prst="rect">
              <a:avLst/>
            </a:prstGeom>
            <a:noFill/>
          </p:spPr>
          <p:txBody>
            <a:bodyPr>
              <a:spAutoFit/>
            </a:bodyPr>
            <a:lstStyle/>
            <a:p>
              <a:pPr algn="ctr">
                <a:defRPr/>
              </a:pPr>
              <a:r>
                <a:rPr lang="en-US" cap="small" dirty="0">
                  <a:solidFill>
                    <a:srgbClr val="FF0000"/>
                  </a:solidFill>
                  <a:latin typeface="Arial" pitchFamily="34" charset="0"/>
                  <a:cs typeface="Arial" pitchFamily="34" charset="0"/>
                </a:rPr>
                <a:t>Restatement / Reflection</a:t>
              </a:r>
            </a:p>
          </p:txBody>
        </p:sp>
      </p:grpSp>
      <p:grpSp>
        <p:nvGrpSpPr>
          <p:cNvPr id="89093" name="Group 17"/>
          <p:cNvGrpSpPr>
            <a:grpSpLocks/>
          </p:cNvGrpSpPr>
          <p:nvPr/>
        </p:nvGrpSpPr>
        <p:grpSpPr bwMode="auto">
          <a:xfrm>
            <a:off x="3886200" y="1981200"/>
            <a:ext cx="1143000" cy="1905000"/>
            <a:chOff x="3886200" y="1981200"/>
            <a:chExt cx="1143000" cy="1905000"/>
          </a:xfrm>
        </p:grpSpPr>
        <p:sp>
          <p:nvSpPr>
            <p:cNvPr id="14" name="Freeform 13"/>
            <p:cNvSpPr/>
            <p:nvPr/>
          </p:nvSpPr>
          <p:spPr>
            <a:xfrm>
              <a:off x="3886200" y="1981200"/>
              <a:ext cx="1143000" cy="1905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500"/>
                <a:gd name="connsiteY0" fmla="*/ 10000 h 10000"/>
                <a:gd name="connsiteX1" fmla="*/ 4500 w 12500"/>
                <a:gd name="connsiteY1" fmla="*/ 0 h 10000"/>
                <a:gd name="connsiteX2" fmla="*/ 12500 w 12500"/>
                <a:gd name="connsiteY2" fmla="*/ 0 h 10000"/>
                <a:gd name="connsiteX3" fmla="*/ 10500 w 12500"/>
                <a:gd name="connsiteY3" fmla="*/ 10000 h 10000"/>
                <a:gd name="connsiteX4" fmla="*/ 0 w 12500"/>
                <a:gd name="connsiteY4" fmla="*/ 10000 h 10000"/>
                <a:gd name="connsiteX0" fmla="*/ 0 w 15000"/>
                <a:gd name="connsiteY0" fmla="*/ 10000 h 10000"/>
                <a:gd name="connsiteX1" fmla="*/ 4500 w 15000"/>
                <a:gd name="connsiteY1" fmla="*/ 0 h 10000"/>
                <a:gd name="connsiteX2" fmla="*/ 15000 w 15000"/>
                <a:gd name="connsiteY2" fmla="*/ 0 h 10000"/>
                <a:gd name="connsiteX3" fmla="*/ 10500 w 15000"/>
                <a:gd name="connsiteY3" fmla="*/ 10000 h 10000"/>
                <a:gd name="connsiteX4" fmla="*/ 0 w 15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0" h="10000">
                  <a:moveTo>
                    <a:pt x="0" y="10000"/>
                  </a:moveTo>
                  <a:lnTo>
                    <a:pt x="4500" y="0"/>
                  </a:lnTo>
                  <a:lnTo>
                    <a:pt x="15000" y="0"/>
                  </a:lnTo>
                  <a:lnTo>
                    <a:pt x="10500" y="10000"/>
                  </a:lnTo>
                  <a:lnTo>
                    <a:pt x="0" y="10000"/>
                  </a:lnTo>
                  <a:close/>
                </a:path>
              </a:pathLst>
            </a:custGeom>
            <a:blipFill>
              <a:blip r:embed="rId3" cstate="print"/>
              <a:tile tx="0" ty="0" sx="100000" sy="100000" flip="none" algn="tl"/>
            </a:blip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rot="16788489">
              <a:off x="3622675" y="2709863"/>
              <a:ext cx="1590675" cy="460375"/>
            </a:xfrm>
            <a:prstGeom prst="rect">
              <a:avLst/>
            </a:prstGeom>
            <a:noFill/>
          </p:spPr>
          <p:txBody>
            <a:bodyPr>
              <a:spAutoFit/>
            </a:bodyPr>
            <a:lstStyle/>
            <a:p>
              <a:pPr algn="ctr">
                <a:defRPr/>
              </a:pPr>
              <a:r>
                <a:rPr lang="en-US" cap="small" dirty="0">
                  <a:solidFill>
                    <a:schemeClr val="accent1">
                      <a:lumMod val="50000"/>
                    </a:schemeClr>
                  </a:solidFill>
                  <a:latin typeface="Arial" pitchFamily="34" charset="0"/>
                  <a:cs typeface="Arial" pitchFamily="34" charset="0"/>
                </a:rPr>
                <a:t>Filter</a:t>
              </a:r>
            </a:p>
          </p:txBody>
        </p:sp>
      </p:grpSp>
      <p:sp>
        <p:nvSpPr>
          <p:cNvPr id="17" name="Right Arrow 16"/>
          <p:cNvSpPr/>
          <p:nvPr/>
        </p:nvSpPr>
        <p:spPr>
          <a:xfrm>
            <a:off x="52578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Bent-Up Arrow 18"/>
          <p:cNvSpPr/>
          <p:nvPr/>
        </p:nvSpPr>
        <p:spPr>
          <a:xfrm rot="16200000" flipH="1">
            <a:off x="6210300" y="4381500"/>
            <a:ext cx="1828800" cy="1143000"/>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26670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685800" y="228600"/>
            <a:ext cx="7772400" cy="1066800"/>
          </a:xfrm>
        </p:spPr>
        <p:txBody>
          <a:bodyPr/>
          <a:lstStyle/>
          <a:p>
            <a:pPr eaLnBrk="1" hangingPunct="1"/>
            <a:r>
              <a:rPr lang="en-US" sz="3800" b="1" smtClean="0">
                <a:solidFill>
                  <a:srgbClr val="FFFF00"/>
                </a:solidFill>
              </a:rPr>
              <a:t>Active Listening requires:</a:t>
            </a:r>
            <a:br>
              <a:rPr lang="en-US" sz="3800" b="1" smtClean="0">
                <a:solidFill>
                  <a:srgbClr val="FFFF00"/>
                </a:solidFill>
              </a:rPr>
            </a:br>
            <a:r>
              <a:rPr lang="en-US" sz="3800" b="1" smtClean="0">
                <a:solidFill>
                  <a:srgbClr val="FFFF00"/>
                </a:solidFill>
              </a:rPr>
              <a:t>Accurate Restatement / Reflection</a:t>
            </a:r>
          </a:p>
        </p:txBody>
      </p:sp>
      <p:grpSp>
        <p:nvGrpSpPr>
          <p:cNvPr id="91138" name="Group 12"/>
          <p:cNvGrpSpPr>
            <a:grpSpLocks/>
          </p:cNvGrpSpPr>
          <p:nvPr/>
        </p:nvGrpSpPr>
        <p:grpSpPr bwMode="auto">
          <a:xfrm>
            <a:off x="838200" y="1981200"/>
            <a:ext cx="1600200" cy="1905000"/>
            <a:chOff x="838200" y="1981200"/>
            <a:chExt cx="1600200" cy="1905000"/>
          </a:xfrm>
        </p:grpSpPr>
        <p:sp>
          <p:nvSpPr>
            <p:cNvPr id="5" name="Rectangle 4"/>
            <p:cNvSpPr/>
            <p:nvPr/>
          </p:nvSpPr>
          <p:spPr>
            <a:xfrm>
              <a:off x="8382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Arial" pitchFamily="34" charset="0"/>
                  <a:cs typeface="Arial" pitchFamily="34" charset="0"/>
                </a:rPr>
                <a:t>Speaker</a:t>
              </a:r>
            </a:p>
          </p:txBody>
        </p:sp>
        <p:sp>
          <p:nvSpPr>
            <p:cNvPr id="6" name="TextBox 5"/>
            <p:cNvSpPr txBox="1"/>
            <p:nvPr/>
          </p:nvSpPr>
          <p:spPr>
            <a:xfrm>
              <a:off x="914400" y="2514600"/>
              <a:ext cx="1447800" cy="984250"/>
            </a:xfrm>
            <a:prstGeom prst="rect">
              <a:avLst/>
            </a:prstGeom>
            <a:noFill/>
          </p:spPr>
          <p:txBody>
            <a:bodyPr>
              <a:spAutoFit/>
            </a:bodyPr>
            <a:lstStyle/>
            <a:p>
              <a:pPr algn="ctr">
                <a:spcAft>
                  <a:spcPts val="1200"/>
                </a:spcAft>
                <a:defRPr/>
              </a:pPr>
              <a:r>
                <a:rPr lang="en-US" cap="small" dirty="0">
                  <a:solidFill>
                    <a:schemeClr val="accent1">
                      <a:lumMod val="50000"/>
                    </a:schemeClr>
                  </a:solidFill>
                  <a:latin typeface="Arial" pitchFamily="34" charset="0"/>
                  <a:cs typeface="Arial" pitchFamily="34" charset="0"/>
                </a:rPr>
                <a:t> </a:t>
              </a:r>
            </a:p>
            <a:p>
              <a:pPr algn="ctr">
                <a:spcAft>
                  <a:spcPts val="1200"/>
                </a:spcAft>
                <a:defRPr/>
              </a:pPr>
              <a:endParaRPr lang="en-US" cap="small" dirty="0">
                <a:solidFill>
                  <a:schemeClr val="accent1">
                    <a:lumMod val="50000"/>
                  </a:schemeClr>
                </a:solidFill>
                <a:latin typeface="Arial" pitchFamily="34" charset="0"/>
                <a:cs typeface="Arial" pitchFamily="34" charset="0"/>
              </a:endParaRPr>
            </a:p>
          </p:txBody>
        </p:sp>
      </p:grpSp>
      <p:grpSp>
        <p:nvGrpSpPr>
          <p:cNvPr id="91139" name="Group 11"/>
          <p:cNvGrpSpPr>
            <a:grpSpLocks/>
          </p:cNvGrpSpPr>
          <p:nvPr/>
        </p:nvGrpSpPr>
        <p:grpSpPr bwMode="auto">
          <a:xfrm>
            <a:off x="6705600" y="1981200"/>
            <a:ext cx="1600200" cy="1905000"/>
            <a:chOff x="6477000" y="1981200"/>
            <a:chExt cx="1600200" cy="1905000"/>
          </a:xfrm>
        </p:grpSpPr>
        <p:sp>
          <p:nvSpPr>
            <p:cNvPr id="7" name="Rectangle 6"/>
            <p:cNvSpPr/>
            <p:nvPr/>
          </p:nvSpPr>
          <p:spPr>
            <a:xfrm>
              <a:off x="64770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553200" y="2667000"/>
              <a:ext cx="1524000" cy="457200"/>
            </a:xfrm>
            <a:prstGeom prst="rect">
              <a:avLst/>
            </a:prstGeom>
            <a:noFill/>
          </p:spPr>
          <p:txBody>
            <a:bodyPr>
              <a:spAutoFit/>
            </a:bodyPr>
            <a:lstStyle/>
            <a:p>
              <a:pPr algn="ctr">
                <a:spcAft>
                  <a:spcPts val="1200"/>
                </a:spcAft>
              </a:pPr>
              <a:r>
                <a:rPr lang="en-US">
                  <a:solidFill>
                    <a:srgbClr val="FF0000"/>
                  </a:solidFill>
                  <a:latin typeface="Arial" charset="0"/>
                </a:rPr>
                <a:t>Listener</a:t>
              </a:r>
            </a:p>
          </p:txBody>
        </p:sp>
      </p:grpSp>
      <p:grpSp>
        <p:nvGrpSpPr>
          <p:cNvPr id="91140" name="Group 10"/>
          <p:cNvGrpSpPr>
            <a:grpSpLocks/>
          </p:cNvGrpSpPr>
          <p:nvPr/>
        </p:nvGrpSpPr>
        <p:grpSpPr bwMode="auto">
          <a:xfrm>
            <a:off x="2895600" y="4876800"/>
            <a:ext cx="3352800" cy="1295400"/>
            <a:chOff x="2743200" y="4876800"/>
            <a:chExt cx="3352800" cy="1295400"/>
          </a:xfrm>
        </p:grpSpPr>
        <p:sp>
          <p:nvSpPr>
            <p:cNvPr id="9" name="Rectangle 8"/>
            <p:cNvSpPr/>
            <p:nvPr/>
          </p:nvSpPr>
          <p:spPr>
            <a:xfrm>
              <a:off x="2743200" y="4876800"/>
              <a:ext cx="3352800" cy="12954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a:off x="2895600" y="5105400"/>
              <a:ext cx="3048000" cy="830263"/>
            </a:xfrm>
            <a:prstGeom prst="rect">
              <a:avLst/>
            </a:prstGeom>
            <a:noFill/>
          </p:spPr>
          <p:txBody>
            <a:bodyPr>
              <a:spAutoFit/>
            </a:bodyPr>
            <a:lstStyle/>
            <a:p>
              <a:pPr algn="ctr">
                <a:defRPr/>
              </a:pPr>
              <a:r>
                <a:rPr lang="en-US" cap="small" dirty="0">
                  <a:solidFill>
                    <a:srgbClr val="FF0000"/>
                  </a:solidFill>
                  <a:latin typeface="Arial" pitchFamily="34" charset="0"/>
                  <a:cs typeface="Arial" pitchFamily="34" charset="0"/>
                </a:rPr>
                <a:t>Restatement / Reflection</a:t>
              </a:r>
            </a:p>
          </p:txBody>
        </p:sp>
      </p:grpSp>
      <p:grpSp>
        <p:nvGrpSpPr>
          <p:cNvPr id="91141" name="Group 17"/>
          <p:cNvGrpSpPr>
            <a:grpSpLocks/>
          </p:cNvGrpSpPr>
          <p:nvPr/>
        </p:nvGrpSpPr>
        <p:grpSpPr bwMode="auto">
          <a:xfrm>
            <a:off x="3886200" y="1981200"/>
            <a:ext cx="1143000" cy="1905000"/>
            <a:chOff x="3886200" y="1981200"/>
            <a:chExt cx="1143000" cy="1905000"/>
          </a:xfrm>
        </p:grpSpPr>
        <p:sp>
          <p:nvSpPr>
            <p:cNvPr id="14" name="Freeform 13"/>
            <p:cNvSpPr/>
            <p:nvPr/>
          </p:nvSpPr>
          <p:spPr>
            <a:xfrm>
              <a:off x="3886200" y="1981200"/>
              <a:ext cx="1143000" cy="1905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500"/>
                <a:gd name="connsiteY0" fmla="*/ 10000 h 10000"/>
                <a:gd name="connsiteX1" fmla="*/ 4500 w 12500"/>
                <a:gd name="connsiteY1" fmla="*/ 0 h 10000"/>
                <a:gd name="connsiteX2" fmla="*/ 12500 w 12500"/>
                <a:gd name="connsiteY2" fmla="*/ 0 h 10000"/>
                <a:gd name="connsiteX3" fmla="*/ 10500 w 12500"/>
                <a:gd name="connsiteY3" fmla="*/ 10000 h 10000"/>
                <a:gd name="connsiteX4" fmla="*/ 0 w 12500"/>
                <a:gd name="connsiteY4" fmla="*/ 10000 h 10000"/>
                <a:gd name="connsiteX0" fmla="*/ 0 w 15000"/>
                <a:gd name="connsiteY0" fmla="*/ 10000 h 10000"/>
                <a:gd name="connsiteX1" fmla="*/ 4500 w 15000"/>
                <a:gd name="connsiteY1" fmla="*/ 0 h 10000"/>
                <a:gd name="connsiteX2" fmla="*/ 15000 w 15000"/>
                <a:gd name="connsiteY2" fmla="*/ 0 h 10000"/>
                <a:gd name="connsiteX3" fmla="*/ 10500 w 15000"/>
                <a:gd name="connsiteY3" fmla="*/ 10000 h 10000"/>
                <a:gd name="connsiteX4" fmla="*/ 0 w 15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0" h="10000">
                  <a:moveTo>
                    <a:pt x="0" y="10000"/>
                  </a:moveTo>
                  <a:lnTo>
                    <a:pt x="4500" y="0"/>
                  </a:lnTo>
                  <a:lnTo>
                    <a:pt x="15000" y="0"/>
                  </a:lnTo>
                  <a:lnTo>
                    <a:pt x="10500" y="10000"/>
                  </a:lnTo>
                  <a:lnTo>
                    <a:pt x="0" y="10000"/>
                  </a:lnTo>
                  <a:close/>
                </a:path>
              </a:pathLst>
            </a:custGeom>
            <a:blipFill>
              <a:blip r:embed="rId3" cstate="print"/>
              <a:tile tx="0" ty="0" sx="100000" sy="100000" flip="none" algn="tl"/>
            </a:blip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rot="16788489">
              <a:off x="3622675" y="2709863"/>
              <a:ext cx="1590675" cy="460375"/>
            </a:xfrm>
            <a:prstGeom prst="rect">
              <a:avLst/>
            </a:prstGeom>
            <a:noFill/>
          </p:spPr>
          <p:txBody>
            <a:bodyPr>
              <a:spAutoFit/>
            </a:bodyPr>
            <a:lstStyle/>
            <a:p>
              <a:pPr algn="ctr">
                <a:defRPr/>
              </a:pPr>
              <a:r>
                <a:rPr lang="en-US" cap="small" dirty="0">
                  <a:solidFill>
                    <a:schemeClr val="accent1">
                      <a:lumMod val="50000"/>
                    </a:schemeClr>
                  </a:solidFill>
                  <a:latin typeface="Arial" pitchFamily="34" charset="0"/>
                  <a:cs typeface="Arial" pitchFamily="34" charset="0"/>
                </a:rPr>
                <a:t>Filter</a:t>
              </a:r>
            </a:p>
          </p:txBody>
        </p:sp>
      </p:grpSp>
      <p:sp>
        <p:nvSpPr>
          <p:cNvPr id="17" name="Right Arrow 16"/>
          <p:cNvSpPr/>
          <p:nvPr/>
        </p:nvSpPr>
        <p:spPr>
          <a:xfrm>
            <a:off x="52578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Bent-Up Arrow 18"/>
          <p:cNvSpPr/>
          <p:nvPr/>
        </p:nvSpPr>
        <p:spPr>
          <a:xfrm rot="16200000" flipH="1">
            <a:off x="6210300" y="4381500"/>
            <a:ext cx="1828800" cy="1143000"/>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Bent-Up Arrow 20"/>
          <p:cNvSpPr>
            <a:spLocks/>
          </p:cNvSpPr>
          <p:nvPr/>
        </p:nvSpPr>
        <p:spPr>
          <a:xfrm flipH="1">
            <a:off x="1295400" y="4114800"/>
            <a:ext cx="1219200" cy="1676400"/>
          </a:xfrm>
          <a:prstGeom prst="bentUpArrow">
            <a:avLst>
              <a:gd name="adj1" fmla="val 26279"/>
              <a:gd name="adj2" fmla="val 26378"/>
              <a:gd name="adj3" fmla="val 25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26670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26"/>
          <p:cNvSpPr>
            <a:spLocks noGrp="1" noChangeArrowheads="1"/>
          </p:cNvSpPr>
          <p:nvPr>
            <p:ph type="title"/>
          </p:nvPr>
        </p:nvSpPr>
        <p:spPr>
          <a:xfrm>
            <a:off x="152400" y="457200"/>
            <a:ext cx="8839200" cy="1066800"/>
          </a:xfrm>
        </p:spPr>
        <p:txBody>
          <a:bodyPr/>
          <a:lstStyle/>
          <a:p>
            <a:pPr eaLnBrk="1" hangingPunct="1"/>
            <a:r>
              <a:rPr lang="en-US" sz="3800" b="1" smtClean="0"/>
              <a:t>Accurate Restatement</a:t>
            </a:r>
          </a:p>
        </p:txBody>
      </p:sp>
      <p:sp>
        <p:nvSpPr>
          <p:cNvPr id="40963" name="Rectangle 1027"/>
          <p:cNvSpPr>
            <a:spLocks noGrp="1" noChangeArrowheads="1"/>
          </p:cNvSpPr>
          <p:nvPr>
            <p:ph type="body" idx="1"/>
          </p:nvPr>
        </p:nvSpPr>
        <p:spPr>
          <a:xfrm>
            <a:off x="457200" y="1600200"/>
            <a:ext cx="8153400" cy="4953000"/>
          </a:xfrm>
        </p:spPr>
        <p:txBody>
          <a:bodyPr/>
          <a:lstStyle/>
          <a:p>
            <a:pPr eaLnBrk="1" hangingPunct="1">
              <a:buClr>
                <a:srgbClr val="FFFF00"/>
              </a:buClr>
            </a:pPr>
            <a:r>
              <a:rPr lang="en-US" b="1" dirty="0" smtClean="0">
                <a:solidFill>
                  <a:schemeClr val="tx1"/>
                </a:solidFill>
                <a:latin typeface="Arial" charset="0"/>
              </a:rPr>
              <a:t>Restating what the consumer is saying about the crisis—the “facts” as he or she sees them</a:t>
            </a:r>
            <a:endParaRPr lang="en-US" b="1" dirty="0" smtClean="0">
              <a:solidFill>
                <a:schemeClr val="tx1"/>
              </a:solidFill>
            </a:endParaRPr>
          </a:p>
          <a:p>
            <a:pPr eaLnBrk="1" hangingPunct="1">
              <a:buFontTx/>
              <a:buNone/>
            </a:pPr>
            <a:r>
              <a:rPr lang="en-US" b="1" dirty="0" smtClean="0">
                <a:solidFill>
                  <a:schemeClr val="tx2"/>
                </a:solidFill>
              </a:rPr>
              <a:t>Consumer</a:t>
            </a:r>
            <a:r>
              <a:rPr lang="en-US" b="1" dirty="0" smtClean="0">
                <a:solidFill>
                  <a:schemeClr val="tx2"/>
                </a:solidFill>
                <a:latin typeface="Arial" charset="0"/>
              </a:rPr>
              <a:t>:</a:t>
            </a:r>
            <a:r>
              <a:rPr lang="en-US" b="1" dirty="0" smtClean="0">
                <a:latin typeface="Arial" charset="0"/>
              </a:rPr>
              <a:t> </a:t>
            </a:r>
            <a:r>
              <a:rPr lang="en-US" sz="2800" b="1" i="1" dirty="0" smtClean="0">
                <a:solidFill>
                  <a:schemeClr val="tx1"/>
                </a:solidFill>
                <a:latin typeface="Arial" charset="0"/>
              </a:rPr>
              <a:t>“I don’t know what to do. My family doesn’t want me back home.”</a:t>
            </a:r>
          </a:p>
          <a:p>
            <a:pPr eaLnBrk="1" hangingPunct="1">
              <a:buFontTx/>
              <a:buNone/>
            </a:pPr>
            <a:endParaRPr lang="en-US" sz="2800" b="1" i="1" dirty="0" smtClean="0">
              <a:latin typeface="Arial" charset="0"/>
            </a:endParaRPr>
          </a:p>
          <a:p>
            <a:pPr eaLnBrk="1" hangingPunct="1">
              <a:buFontTx/>
              <a:buNone/>
            </a:pPr>
            <a:r>
              <a:rPr lang="en-US" b="1" dirty="0" smtClean="0">
                <a:solidFill>
                  <a:schemeClr val="tx2"/>
                </a:solidFill>
              </a:rPr>
              <a:t>CIT Officer</a:t>
            </a:r>
            <a:r>
              <a:rPr lang="en-US" b="1" dirty="0" smtClean="0">
                <a:solidFill>
                  <a:schemeClr val="tx2"/>
                </a:solidFill>
                <a:latin typeface="Arial" charset="0"/>
              </a:rPr>
              <a:t>: </a:t>
            </a:r>
            <a:r>
              <a:rPr lang="en-US" sz="2800" b="1" i="1" dirty="0" smtClean="0">
                <a:solidFill>
                  <a:schemeClr val="tx1"/>
                </a:solidFill>
                <a:latin typeface="Arial" charset="0"/>
              </a:rPr>
              <a:t>“Let me see if I understand you. You’re not sure where you can go when you get out of here. Your family doesn’t seem to want you back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20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fade">
                                      <p:cBhvr>
                                        <p:cTn id="17" dur="20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304800" y="609600"/>
            <a:ext cx="8610600" cy="762000"/>
          </a:xfrm>
        </p:spPr>
        <p:txBody>
          <a:bodyPr/>
          <a:lstStyle/>
          <a:p>
            <a:pPr eaLnBrk="1" hangingPunct="1"/>
            <a:r>
              <a:rPr lang="en-US" sz="3800" b="1" smtClean="0"/>
              <a:t>Accurate Reflection</a:t>
            </a:r>
          </a:p>
        </p:txBody>
      </p:sp>
      <p:sp>
        <p:nvSpPr>
          <p:cNvPr id="41987" name="Rectangle 3"/>
          <p:cNvSpPr>
            <a:spLocks noGrp="1" noChangeArrowheads="1"/>
          </p:cNvSpPr>
          <p:nvPr>
            <p:ph type="body" idx="1"/>
          </p:nvPr>
        </p:nvSpPr>
        <p:spPr>
          <a:xfrm>
            <a:off x="228600" y="1752600"/>
            <a:ext cx="8610600" cy="4953000"/>
          </a:xfrm>
        </p:spPr>
        <p:txBody>
          <a:bodyPr/>
          <a:lstStyle/>
          <a:p>
            <a:pPr eaLnBrk="1" hangingPunct="1">
              <a:lnSpc>
                <a:spcPct val="90000"/>
              </a:lnSpc>
              <a:buClr>
                <a:schemeClr val="tx2"/>
              </a:buClr>
            </a:pPr>
            <a:r>
              <a:rPr lang="en-US" b="1" dirty="0" smtClean="0">
                <a:solidFill>
                  <a:schemeClr val="tx1"/>
                </a:solidFill>
                <a:latin typeface="Arial" charset="0"/>
              </a:rPr>
              <a:t>Reflecting what the consumer is feeling about the crisis—the emotional state or emotional reaction to the situation</a:t>
            </a:r>
            <a:endParaRPr lang="en-US" b="1" dirty="0" smtClean="0">
              <a:solidFill>
                <a:schemeClr val="tx1"/>
              </a:solidFill>
            </a:endParaRPr>
          </a:p>
          <a:p>
            <a:pPr eaLnBrk="1" hangingPunct="1">
              <a:buFontTx/>
              <a:buNone/>
            </a:pPr>
            <a:r>
              <a:rPr lang="en-US" b="1" dirty="0" smtClean="0">
                <a:solidFill>
                  <a:srgbClr val="FFFF00"/>
                </a:solidFill>
              </a:rPr>
              <a:t>Consumer</a:t>
            </a:r>
            <a:r>
              <a:rPr lang="en-US" b="1" dirty="0" smtClean="0">
                <a:solidFill>
                  <a:srgbClr val="FFFF00"/>
                </a:solidFill>
                <a:latin typeface="Arial" charset="0"/>
              </a:rPr>
              <a:t>:</a:t>
            </a:r>
            <a:r>
              <a:rPr lang="en-US" b="1" dirty="0" smtClean="0">
                <a:latin typeface="Arial" charset="0"/>
              </a:rPr>
              <a:t> </a:t>
            </a:r>
            <a:r>
              <a:rPr lang="en-US" sz="2800" b="1" i="1" dirty="0" smtClean="0">
                <a:solidFill>
                  <a:schemeClr val="tx1"/>
                </a:solidFill>
                <a:latin typeface="Arial" charset="0"/>
              </a:rPr>
              <a:t>“I’m sick and tired of them screwing with me.”</a:t>
            </a:r>
          </a:p>
          <a:p>
            <a:pPr eaLnBrk="1" hangingPunct="1">
              <a:buFontTx/>
              <a:buNone/>
            </a:pPr>
            <a:endParaRPr lang="en-US" sz="2800" b="1" i="1" dirty="0" smtClean="0">
              <a:latin typeface="Arial" charset="0"/>
            </a:endParaRPr>
          </a:p>
          <a:p>
            <a:pPr eaLnBrk="1" hangingPunct="1">
              <a:lnSpc>
                <a:spcPct val="90000"/>
              </a:lnSpc>
              <a:buFontTx/>
              <a:buNone/>
            </a:pPr>
            <a:r>
              <a:rPr lang="en-US" b="1" dirty="0" smtClean="0">
                <a:solidFill>
                  <a:schemeClr val="tx2"/>
                </a:solidFill>
              </a:rPr>
              <a:t>CIT Officer</a:t>
            </a:r>
            <a:r>
              <a:rPr lang="en-US" b="1" dirty="0" smtClean="0">
                <a:solidFill>
                  <a:schemeClr val="tx2"/>
                </a:solidFill>
                <a:latin typeface="Arial" charset="0"/>
              </a:rPr>
              <a:t>: </a:t>
            </a:r>
            <a:r>
              <a:rPr lang="en-US" sz="2800" b="1" i="1" dirty="0" smtClean="0">
                <a:solidFill>
                  <a:schemeClr val="tx1"/>
                </a:solidFill>
                <a:latin typeface="Arial" charset="0"/>
              </a:rPr>
              <a:t>“Let me make sure I hear what you are saying. You’re sick and tired of people harassing you.”</a:t>
            </a:r>
          </a:p>
          <a:p>
            <a:pPr eaLnBrk="1" hangingPunct="1">
              <a:lnSpc>
                <a:spcPct val="90000"/>
              </a:lnSpc>
              <a:buFontTx/>
              <a:buNone/>
            </a:pPr>
            <a:r>
              <a:rPr lang="en-US" sz="2800" b="1" i="1" dirty="0" smtClean="0">
                <a:latin typeface="Arial" charset="0"/>
              </a:rPr>
              <a:t>		</a:t>
            </a:r>
          </a:p>
          <a:p>
            <a:pPr algn="ctr" eaLnBrk="1" hangingPunct="1">
              <a:lnSpc>
                <a:spcPct val="90000"/>
              </a:lnSpc>
              <a:buFontTx/>
              <a:buNone/>
            </a:pPr>
            <a:r>
              <a:rPr lang="en-US" sz="1200" b="1" dirty="0" smtClean="0">
                <a:solidFill>
                  <a:srgbClr val="FFFF00"/>
                </a:solidFill>
              </a:rPr>
              <a:t>James, R.K. &amp; Gilliland, B.E. (2001). </a:t>
            </a:r>
            <a:r>
              <a:rPr lang="en-US" sz="1200" b="1" i="1" dirty="0" smtClean="0">
                <a:solidFill>
                  <a:srgbClr val="FFFF00"/>
                </a:solidFill>
              </a:rPr>
              <a:t>Crisis Intervention Strategies</a:t>
            </a:r>
            <a:r>
              <a:rPr lang="en-US" sz="1200" b="1" dirty="0" smtClean="0">
                <a:solidFill>
                  <a:srgbClr val="FFFF00"/>
                </a:solidFill>
              </a:rPr>
              <a:t> (4</a:t>
            </a:r>
            <a:r>
              <a:rPr lang="en-US" sz="1200" b="1" baseline="30000" dirty="0" smtClean="0">
                <a:solidFill>
                  <a:srgbClr val="FFFF00"/>
                </a:solidFill>
              </a:rPr>
              <a:t>th</a:t>
            </a:r>
            <a:r>
              <a:rPr lang="en-US" sz="1200" b="1" dirty="0" smtClean="0">
                <a:solidFill>
                  <a:srgbClr val="FFFF00"/>
                </a:solidFill>
              </a:rPr>
              <a:t>ed.) . Belmont, CA: Brooks/Cole</a:t>
            </a:r>
            <a:endParaRPr lang="en-US" sz="1200" b="1" i="1" dirty="0" smtClean="0">
              <a:latin typeface="Arial" charset="0"/>
            </a:endParaRPr>
          </a:p>
          <a:p>
            <a:pPr eaLnBrk="1" hangingPunct="1">
              <a:lnSpc>
                <a:spcPct val="90000"/>
              </a:lnSpc>
              <a:buFontTx/>
              <a:buNone/>
            </a:pPr>
            <a:endParaRPr lang="en-US" sz="2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20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fade">
                                      <p:cBhvr>
                                        <p:cTn id="17" dur="2000"/>
                                        <p:tgtEl>
                                          <p:spTgt spid="41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fade">
                                      <p:cBhvr>
                                        <p:cTn id="22" dur="2000"/>
                                        <p:tgtEl>
                                          <p:spTgt spid="419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animEffect transition="in" filter="fade">
                                      <p:cBhvr>
                                        <p:cTn id="27" dur="20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800" dirty="0" smtClean="0"/>
              <a:t>        </a:t>
            </a:r>
            <a:r>
              <a:rPr lang="en-US" sz="3800" b="1" dirty="0" smtClean="0"/>
              <a:t>Restatement &amp; Reflection</a:t>
            </a:r>
            <a:endParaRPr lang="en-US" sz="3800" b="1" dirty="0"/>
          </a:p>
        </p:txBody>
      </p:sp>
      <p:sp>
        <p:nvSpPr>
          <p:cNvPr id="5" name="Content Placeholder 4"/>
          <p:cNvSpPr>
            <a:spLocks noGrp="1"/>
          </p:cNvSpPr>
          <p:nvPr>
            <p:ph sz="half" idx="1"/>
          </p:nvPr>
        </p:nvSpPr>
        <p:spPr>
          <a:xfrm>
            <a:off x="381000" y="1981200"/>
            <a:ext cx="4114800" cy="4267200"/>
          </a:xfrm>
        </p:spPr>
        <p:txBody>
          <a:bodyPr/>
          <a:lstStyle/>
          <a:p>
            <a:pPr>
              <a:buClr>
                <a:schemeClr val="tx2"/>
              </a:buClr>
            </a:pPr>
            <a:r>
              <a:rPr lang="en-US" b="1" dirty="0" smtClean="0">
                <a:solidFill>
                  <a:schemeClr val="tx1"/>
                </a:solidFill>
                <a:latin typeface="Arial" pitchFamily="34" charset="0"/>
                <a:cs typeface="Arial" pitchFamily="34" charset="0"/>
              </a:rPr>
              <a:t>Restatement</a:t>
            </a:r>
          </a:p>
          <a:p>
            <a:pPr>
              <a:buClr>
                <a:schemeClr val="tx2"/>
              </a:buClr>
              <a:buNone/>
            </a:pPr>
            <a:r>
              <a:rPr lang="en-US" sz="2400" b="1" dirty="0" smtClean="0">
                <a:solidFill>
                  <a:schemeClr val="tx2"/>
                </a:solidFill>
                <a:latin typeface="Arial" pitchFamily="34" charset="0"/>
                <a:cs typeface="Arial" pitchFamily="34" charset="0"/>
              </a:rPr>
              <a:t>Consumer</a:t>
            </a:r>
            <a:r>
              <a:rPr lang="en-US" sz="2400" b="1" dirty="0" smtClean="0">
                <a:solidFill>
                  <a:schemeClr val="tx1"/>
                </a:solidFill>
                <a:latin typeface="Arial" pitchFamily="34" charset="0"/>
                <a:cs typeface="Arial" pitchFamily="34" charset="0"/>
              </a:rPr>
              <a:t>:</a:t>
            </a:r>
          </a:p>
          <a:p>
            <a:pPr>
              <a:buClr>
                <a:schemeClr val="tx2"/>
              </a:buClr>
              <a:buNone/>
            </a:pPr>
            <a:r>
              <a:rPr lang="en-US" sz="2000" b="1" i="1" dirty="0" smtClean="0">
                <a:solidFill>
                  <a:schemeClr val="tx1"/>
                </a:solidFill>
                <a:latin typeface="Arial" charset="0"/>
              </a:rPr>
              <a:t>	“I don’t know what to do. My family doesn’t want me back home.”</a:t>
            </a:r>
          </a:p>
          <a:p>
            <a:pPr>
              <a:buClr>
                <a:schemeClr val="tx2"/>
              </a:buClr>
              <a:buNone/>
            </a:pPr>
            <a:r>
              <a:rPr lang="en-US" sz="2400" b="1" dirty="0" smtClean="0">
                <a:solidFill>
                  <a:schemeClr val="tx2"/>
                </a:solidFill>
                <a:latin typeface="Arial" pitchFamily="34" charset="0"/>
                <a:cs typeface="Arial" pitchFamily="34" charset="0"/>
              </a:rPr>
              <a:t>CIT Officer</a:t>
            </a:r>
            <a:r>
              <a:rPr lang="en-US" sz="2400" b="1" dirty="0" smtClean="0">
                <a:solidFill>
                  <a:schemeClr val="tx1"/>
                </a:solidFill>
                <a:latin typeface="Arial" pitchFamily="34" charset="0"/>
                <a:cs typeface="Arial" pitchFamily="34" charset="0"/>
              </a:rPr>
              <a:t>:</a:t>
            </a:r>
          </a:p>
          <a:p>
            <a:pPr>
              <a:buClr>
                <a:schemeClr val="tx2"/>
              </a:buClr>
              <a:buNone/>
            </a:pPr>
            <a:r>
              <a:rPr lang="en-US" sz="2000" b="1" i="1" dirty="0" smtClean="0">
                <a:solidFill>
                  <a:schemeClr val="tx1"/>
                </a:solidFill>
                <a:latin typeface="Arial" charset="0"/>
              </a:rPr>
              <a:t>	“Let me see if I understand you. You’re not sure where you can go when you get out of here. Your family doesn’t seem to want you back home.”</a:t>
            </a:r>
            <a:endParaRPr lang="en-US" sz="2000" b="1" dirty="0">
              <a:solidFill>
                <a:schemeClr val="tx1"/>
              </a:solidFill>
              <a:latin typeface="Arial" pitchFamily="34" charset="0"/>
              <a:cs typeface="Arial" pitchFamily="34" charset="0"/>
            </a:endParaRPr>
          </a:p>
        </p:txBody>
      </p:sp>
      <p:sp>
        <p:nvSpPr>
          <p:cNvPr id="6" name="Content Placeholder 5"/>
          <p:cNvSpPr>
            <a:spLocks noGrp="1"/>
          </p:cNvSpPr>
          <p:nvPr>
            <p:ph sz="half" idx="2"/>
          </p:nvPr>
        </p:nvSpPr>
        <p:spPr/>
        <p:txBody>
          <a:bodyPr/>
          <a:lstStyle/>
          <a:p>
            <a:pPr>
              <a:buClr>
                <a:schemeClr val="tx2"/>
              </a:buClr>
            </a:pPr>
            <a:r>
              <a:rPr lang="en-US" b="1" dirty="0" smtClean="0">
                <a:solidFill>
                  <a:schemeClr val="tx1"/>
                </a:solidFill>
                <a:latin typeface="Arial" pitchFamily="34" charset="0"/>
                <a:cs typeface="Arial" pitchFamily="34" charset="0"/>
              </a:rPr>
              <a:t>Reflection</a:t>
            </a:r>
          </a:p>
          <a:p>
            <a:pPr>
              <a:buNone/>
            </a:pPr>
            <a:r>
              <a:rPr lang="en-US" sz="2400" b="1" dirty="0" smtClean="0">
                <a:solidFill>
                  <a:schemeClr val="tx2"/>
                </a:solidFill>
                <a:latin typeface="Arial" pitchFamily="34" charset="0"/>
                <a:cs typeface="Arial" pitchFamily="34" charset="0"/>
              </a:rPr>
              <a:t>Consumer</a:t>
            </a:r>
            <a:r>
              <a:rPr lang="en-US" sz="2400" dirty="0" smtClean="0">
                <a:solidFill>
                  <a:schemeClr val="tx1"/>
                </a:solidFill>
                <a:latin typeface="Arial" pitchFamily="34" charset="0"/>
                <a:cs typeface="Arial" pitchFamily="34" charset="0"/>
              </a:rPr>
              <a:t>:</a:t>
            </a:r>
          </a:p>
          <a:p>
            <a:pPr>
              <a:buNone/>
            </a:pPr>
            <a:r>
              <a:rPr lang="en-US" sz="2000" b="1" i="1" dirty="0" smtClean="0">
                <a:solidFill>
                  <a:schemeClr val="tx1"/>
                </a:solidFill>
                <a:latin typeface="Arial" charset="0"/>
              </a:rPr>
              <a:t>	“I’m sick and tired of them screwing with me.”</a:t>
            </a:r>
          </a:p>
          <a:p>
            <a:pPr>
              <a:buNone/>
            </a:pPr>
            <a:endParaRPr lang="en-US" sz="1800" b="1" i="1" dirty="0" smtClean="0">
              <a:solidFill>
                <a:schemeClr val="tx1"/>
              </a:solidFill>
              <a:latin typeface="Arial" charset="0"/>
            </a:endParaRPr>
          </a:p>
          <a:p>
            <a:pPr>
              <a:buNone/>
            </a:pPr>
            <a:r>
              <a:rPr lang="en-US" sz="2400" b="1" dirty="0" smtClean="0">
                <a:solidFill>
                  <a:schemeClr val="tx2"/>
                </a:solidFill>
                <a:latin typeface="Arial" charset="0"/>
                <a:cs typeface="Arial" pitchFamily="34" charset="0"/>
              </a:rPr>
              <a:t>CIT Officer</a:t>
            </a:r>
            <a:r>
              <a:rPr lang="en-US" sz="2400" dirty="0" smtClean="0">
                <a:solidFill>
                  <a:schemeClr val="tx1"/>
                </a:solidFill>
                <a:latin typeface="Arial" charset="0"/>
                <a:cs typeface="Arial" pitchFamily="34" charset="0"/>
              </a:rPr>
              <a:t>:</a:t>
            </a:r>
          </a:p>
          <a:p>
            <a:pPr>
              <a:buNone/>
            </a:pPr>
            <a:r>
              <a:rPr lang="en-US" sz="2000" b="1" i="1" dirty="0" smtClean="0">
                <a:solidFill>
                  <a:schemeClr val="tx1"/>
                </a:solidFill>
                <a:latin typeface="Arial" charset="0"/>
              </a:rPr>
              <a:t>	“Let me make sure I hear what you are saying. You’re sick and tired of people harassing you.”</a:t>
            </a:r>
            <a:endParaRPr lang="en-US" sz="2000" dirty="0" smtClean="0">
              <a:solidFill>
                <a:schemeClr val="tx1"/>
              </a:solidFill>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533400"/>
            <a:ext cx="7772400" cy="1143000"/>
          </a:xfrm>
        </p:spPr>
        <p:txBody>
          <a:bodyPr/>
          <a:lstStyle/>
          <a:p>
            <a:pPr eaLnBrk="1" hangingPunct="1"/>
            <a:r>
              <a:rPr lang="en-US" sz="3800" b="1" smtClean="0">
                <a:solidFill>
                  <a:srgbClr val="FFFF00"/>
                </a:solidFill>
              </a:rPr>
              <a:t>Accurate Restatement / Reflection</a:t>
            </a:r>
          </a:p>
        </p:txBody>
      </p:sp>
      <p:grpSp>
        <p:nvGrpSpPr>
          <p:cNvPr id="99330" name="Group 12"/>
          <p:cNvGrpSpPr>
            <a:grpSpLocks/>
          </p:cNvGrpSpPr>
          <p:nvPr/>
        </p:nvGrpSpPr>
        <p:grpSpPr bwMode="auto">
          <a:xfrm>
            <a:off x="838200" y="1981200"/>
            <a:ext cx="1600200" cy="1905000"/>
            <a:chOff x="838200" y="1981200"/>
            <a:chExt cx="1600200" cy="1905000"/>
          </a:xfrm>
        </p:grpSpPr>
        <p:sp>
          <p:nvSpPr>
            <p:cNvPr id="5" name="Rectangle 4"/>
            <p:cNvSpPr/>
            <p:nvPr/>
          </p:nvSpPr>
          <p:spPr>
            <a:xfrm>
              <a:off x="8382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Arial" pitchFamily="34" charset="0"/>
                  <a:cs typeface="Arial" pitchFamily="34" charset="0"/>
                </a:rPr>
                <a:t>Speaker</a:t>
              </a:r>
            </a:p>
          </p:txBody>
        </p:sp>
        <p:sp>
          <p:nvSpPr>
            <p:cNvPr id="6" name="TextBox 5"/>
            <p:cNvSpPr txBox="1"/>
            <p:nvPr/>
          </p:nvSpPr>
          <p:spPr>
            <a:xfrm>
              <a:off x="914400" y="2514600"/>
              <a:ext cx="1447800" cy="461963"/>
            </a:xfrm>
            <a:prstGeom prst="rect">
              <a:avLst/>
            </a:prstGeom>
            <a:noFill/>
          </p:spPr>
          <p:txBody>
            <a:bodyPr>
              <a:spAutoFit/>
            </a:bodyPr>
            <a:lstStyle/>
            <a:p>
              <a:pPr algn="ctr">
                <a:spcAft>
                  <a:spcPts val="1200"/>
                </a:spcAft>
                <a:defRPr/>
              </a:pPr>
              <a:endParaRPr lang="en-US" cap="small" dirty="0">
                <a:solidFill>
                  <a:schemeClr val="accent1">
                    <a:lumMod val="50000"/>
                  </a:schemeClr>
                </a:solidFill>
                <a:latin typeface="Arial" pitchFamily="34" charset="0"/>
                <a:cs typeface="Arial" pitchFamily="34" charset="0"/>
              </a:endParaRPr>
            </a:p>
          </p:txBody>
        </p:sp>
      </p:grpSp>
      <p:grpSp>
        <p:nvGrpSpPr>
          <p:cNvPr id="99331" name="Group 11"/>
          <p:cNvGrpSpPr>
            <a:grpSpLocks/>
          </p:cNvGrpSpPr>
          <p:nvPr/>
        </p:nvGrpSpPr>
        <p:grpSpPr bwMode="auto">
          <a:xfrm>
            <a:off x="6705600" y="1981200"/>
            <a:ext cx="1600200" cy="1905000"/>
            <a:chOff x="6477000" y="1981200"/>
            <a:chExt cx="1600200" cy="1905000"/>
          </a:xfrm>
        </p:grpSpPr>
        <p:sp>
          <p:nvSpPr>
            <p:cNvPr id="7" name="Rectangle 6"/>
            <p:cNvSpPr/>
            <p:nvPr/>
          </p:nvSpPr>
          <p:spPr>
            <a:xfrm>
              <a:off x="6477000" y="1981200"/>
              <a:ext cx="1600200" cy="19050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477000" y="2667000"/>
              <a:ext cx="1524000" cy="457200"/>
            </a:xfrm>
            <a:prstGeom prst="rect">
              <a:avLst/>
            </a:prstGeom>
            <a:noFill/>
          </p:spPr>
          <p:txBody>
            <a:bodyPr>
              <a:spAutoFit/>
            </a:bodyPr>
            <a:lstStyle/>
            <a:p>
              <a:pPr algn="ctr">
                <a:spcAft>
                  <a:spcPts val="1200"/>
                </a:spcAft>
              </a:pPr>
              <a:r>
                <a:rPr lang="en-US">
                  <a:solidFill>
                    <a:srgbClr val="FF0000"/>
                  </a:solidFill>
                  <a:latin typeface="Arial" charset="0"/>
                </a:rPr>
                <a:t>Listener</a:t>
              </a:r>
            </a:p>
          </p:txBody>
        </p:sp>
      </p:grpSp>
      <p:grpSp>
        <p:nvGrpSpPr>
          <p:cNvPr id="99332" name="Group 10"/>
          <p:cNvGrpSpPr>
            <a:grpSpLocks/>
          </p:cNvGrpSpPr>
          <p:nvPr/>
        </p:nvGrpSpPr>
        <p:grpSpPr bwMode="auto">
          <a:xfrm>
            <a:off x="2895600" y="4876800"/>
            <a:ext cx="3352800" cy="1295400"/>
            <a:chOff x="2743200" y="4876800"/>
            <a:chExt cx="3352800" cy="1295400"/>
          </a:xfrm>
        </p:grpSpPr>
        <p:sp>
          <p:nvSpPr>
            <p:cNvPr id="9" name="Rectangle 8"/>
            <p:cNvSpPr/>
            <p:nvPr/>
          </p:nvSpPr>
          <p:spPr>
            <a:xfrm>
              <a:off x="2743200" y="4876800"/>
              <a:ext cx="3352800" cy="1295400"/>
            </a:xfrm>
            <a:prstGeom prst="rect">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a:off x="2895600" y="5105400"/>
              <a:ext cx="3048000" cy="830263"/>
            </a:xfrm>
            <a:prstGeom prst="rect">
              <a:avLst/>
            </a:prstGeom>
            <a:noFill/>
          </p:spPr>
          <p:txBody>
            <a:bodyPr>
              <a:spAutoFit/>
            </a:bodyPr>
            <a:lstStyle/>
            <a:p>
              <a:pPr algn="ctr">
                <a:defRPr/>
              </a:pPr>
              <a:r>
                <a:rPr lang="en-US" cap="small" dirty="0">
                  <a:solidFill>
                    <a:srgbClr val="FF0000"/>
                  </a:solidFill>
                  <a:latin typeface="Arial" pitchFamily="34" charset="0"/>
                  <a:cs typeface="Arial" pitchFamily="34" charset="0"/>
                </a:rPr>
                <a:t>Restatement / Reflection</a:t>
              </a:r>
            </a:p>
          </p:txBody>
        </p:sp>
      </p:grpSp>
      <p:grpSp>
        <p:nvGrpSpPr>
          <p:cNvPr id="99333" name="Group 17"/>
          <p:cNvGrpSpPr>
            <a:grpSpLocks/>
          </p:cNvGrpSpPr>
          <p:nvPr/>
        </p:nvGrpSpPr>
        <p:grpSpPr bwMode="auto">
          <a:xfrm>
            <a:off x="3886200" y="1981200"/>
            <a:ext cx="1143000" cy="1905000"/>
            <a:chOff x="3886200" y="1981200"/>
            <a:chExt cx="1143000" cy="1905000"/>
          </a:xfrm>
        </p:grpSpPr>
        <p:sp>
          <p:nvSpPr>
            <p:cNvPr id="14" name="Freeform 13"/>
            <p:cNvSpPr/>
            <p:nvPr/>
          </p:nvSpPr>
          <p:spPr>
            <a:xfrm>
              <a:off x="3886200" y="1981200"/>
              <a:ext cx="1143000" cy="1905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500"/>
                <a:gd name="connsiteY0" fmla="*/ 10000 h 10000"/>
                <a:gd name="connsiteX1" fmla="*/ 4500 w 12500"/>
                <a:gd name="connsiteY1" fmla="*/ 0 h 10000"/>
                <a:gd name="connsiteX2" fmla="*/ 12500 w 12500"/>
                <a:gd name="connsiteY2" fmla="*/ 0 h 10000"/>
                <a:gd name="connsiteX3" fmla="*/ 10500 w 12500"/>
                <a:gd name="connsiteY3" fmla="*/ 10000 h 10000"/>
                <a:gd name="connsiteX4" fmla="*/ 0 w 12500"/>
                <a:gd name="connsiteY4" fmla="*/ 10000 h 10000"/>
                <a:gd name="connsiteX0" fmla="*/ 0 w 15000"/>
                <a:gd name="connsiteY0" fmla="*/ 10000 h 10000"/>
                <a:gd name="connsiteX1" fmla="*/ 4500 w 15000"/>
                <a:gd name="connsiteY1" fmla="*/ 0 h 10000"/>
                <a:gd name="connsiteX2" fmla="*/ 15000 w 15000"/>
                <a:gd name="connsiteY2" fmla="*/ 0 h 10000"/>
                <a:gd name="connsiteX3" fmla="*/ 10500 w 15000"/>
                <a:gd name="connsiteY3" fmla="*/ 10000 h 10000"/>
                <a:gd name="connsiteX4" fmla="*/ 0 w 15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0" h="10000">
                  <a:moveTo>
                    <a:pt x="0" y="10000"/>
                  </a:moveTo>
                  <a:lnTo>
                    <a:pt x="4500" y="0"/>
                  </a:lnTo>
                  <a:lnTo>
                    <a:pt x="15000" y="0"/>
                  </a:lnTo>
                  <a:lnTo>
                    <a:pt x="10500" y="10000"/>
                  </a:lnTo>
                  <a:lnTo>
                    <a:pt x="0" y="10000"/>
                  </a:lnTo>
                  <a:close/>
                </a:path>
              </a:pathLst>
            </a:custGeom>
            <a:blipFill>
              <a:blip r:embed="rId3" cstate="print"/>
              <a:tile tx="0" ty="0" sx="100000" sy="100000" flip="none" algn="tl"/>
            </a:blip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rot="16788489">
              <a:off x="3622675" y="2709863"/>
              <a:ext cx="1590675" cy="460375"/>
            </a:xfrm>
            <a:prstGeom prst="rect">
              <a:avLst/>
            </a:prstGeom>
            <a:noFill/>
          </p:spPr>
          <p:txBody>
            <a:bodyPr>
              <a:spAutoFit/>
            </a:bodyPr>
            <a:lstStyle/>
            <a:p>
              <a:pPr algn="ctr">
                <a:defRPr/>
              </a:pPr>
              <a:r>
                <a:rPr lang="en-US" cap="small" dirty="0">
                  <a:solidFill>
                    <a:schemeClr val="accent1">
                      <a:lumMod val="50000"/>
                    </a:schemeClr>
                  </a:solidFill>
                  <a:latin typeface="Arial" pitchFamily="34" charset="0"/>
                  <a:cs typeface="Arial" pitchFamily="34" charset="0"/>
                </a:rPr>
                <a:t>Filter</a:t>
              </a:r>
            </a:p>
          </p:txBody>
        </p:sp>
      </p:grpSp>
      <p:sp>
        <p:nvSpPr>
          <p:cNvPr id="17" name="Right Arrow 16"/>
          <p:cNvSpPr/>
          <p:nvPr/>
        </p:nvSpPr>
        <p:spPr>
          <a:xfrm>
            <a:off x="52578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Bent-Up Arrow 18"/>
          <p:cNvSpPr/>
          <p:nvPr/>
        </p:nvSpPr>
        <p:spPr>
          <a:xfrm rot="16200000" flipH="1">
            <a:off x="6210300" y="4381500"/>
            <a:ext cx="1828800" cy="1143000"/>
          </a:xfrm>
          <a:prstGeom prst="ben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Bent-Up Arrow 20"/>
          <p:cNvSpPr>
            <a:spLocks/>
          </p:cNvSpPr>
          <p:nvPr/>
        </p:nvSpPr>
        <p:spPr>
          <a:xfrm flipH="1">
            <a:off x="1295400" y="4114800"/>
            <a:ext cx="1219200" cy="1676400"/>
          </a:xfrm>
          <a:prstGeom prst="bentUpArrow">
            <a:avLst>
              <a:gd name="adj1" fmla="val 26279"/>
              <a:gd name="adj2" fmla="val 26378"/>
              <a:gd name="adj3" fmla="val 25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2667000" y="2667000"/>
            <a:ext cx="1143000" cy="533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152400" y="609600"/>
            <a:ext cx="8839200" cy="1143000"/>
          </a:xfrm>
        </p:spPr>
        <p:txBody>
          <a:bodyPr/>
          <a:lstStyle/>
          <a:p>
            <a:r>
              <a:rPr lang="en-US" sz="3600" b="1" smtClean="0"/>
              <a:t>The Benefits of Restatement and Reflection</a:t>
            </a:r>
          </a:p>
        </p:txBody>
      </p:sp>
      <p:sp>
        <p:nvSpPr>
          <p:cNvPr id="44035" name="Content Placeholder 2"/>
          <p:cNvSpPr>
            <a:spLocks noGrp="1"/>
          </p:cNvSpPr>
          <p:nvPr>
            <p:ph idx="1"/>
          </p:nvPr>
        </p:nvSpPr>
        <p:spPr>
          <a:xfrm>
            <a:off x="228600" y="1981200"/>
            <a:ext cx="8686800" cy="4343400"/>
          </a:xfrm>
        </p:spPr>
        <p:txBody>
          <a:bodyPr/>
          <a:lstStyle/>
          <a:p>
            <a:pPr marL="514350" indent="-514350">
              <a:buClr>
                <a:schemeClr val="tx2"/>
              </a:buClr>
              <a:buFont typeface="Times New Roman" pitchFamily="18" charset="0"/>
              <a:buAutoNum type="arabicPeriod"/>
            </a:pPr>
            <a:r>
              <a:rPr lang="en-US" sz="2800" b="1" dirty="0" smtClean="0">
                <a:solidFill>
                  <a:schemeClr val="tx1"/>
                </a:solidFill>
                <a:latin typeface="Arial" charset="0"/>
                <a:cs typeface="Arial" charset="0"/>
              </a:rPr>
              <a:t>I am making sure that I correctly hear what the consumer / patient is saying.</a:t>
            </a:r>
          </a:p>
          <a:p>
            <a:pPr marL="514350" indent="-514350">
              <a:buClr>
                <a:schemeClr val="tx2"/>
              </a:buClr>
              <a:buFont typeface="Times New Roman" pitchFamily="18" charset="0"/>
              <a:buAutoNum type="arabicPeriod"/>
            </a:pPr>
            <a:r>
              <a:rPr lang="en-US" sz="2800" b="1" dirty="0" smtClean="0">
                <a:solidFill>
                  <a:schemeClr val="tx1"/>
                </a:solidFill>
                <a:latin typeface="Arial" charset="0"/>
                <a:cs typeface="Arial" charset="0"/>
              </a:rPr>
              <a:t>The consumer recognizes that I am trying to understand their situation—building trust.</a:t>
            </a:r>
          </a:p>
          <a:p>
            <a:pPr marL="514350" indent="-514350">
              <a:buClr>
                <a:schemeClr val="tx2"/>
              </a:buClr>
              <a:buFont typeface="Times New Roman" pitchFamily="18" charset="0"/>
              <a:buAutoNum type="arabicPeriod"/>
            </a:pPr>
            <a:r>
              <a:rPr lang="en-US" sz="2800" b="1" dirty="0" smtClean="0">
                <a:solidFill>
                  <a:schemeClr val="tx1"/>
                </a:solidFill>
                <a:latin typeface="Arial" charset="0"/>
                <a:cs typeface="Arial" charset="0"/>
              </a:rPr>
              <a:t>The consumer recognizes that I am affirming their feelings as real and legitimate—respect.</a:t>
            </a:r>
          </a:p>
          <a:p>
            <a:pPr marL="514350" indent="-514350">
              <a:buClr>
                <a:schemeClr val="tx2"/>
              </a:buClr>
              <a:buFont typeface="Times New Roman" pitchFamily="18" charset="0"/>
              <a:buAutoNum type="arabicPeriod"/>
            </a:pPr>
            <a:r>
              <a:rPr lang="en-US" sz="2800" b="1" dirty="0" smtClean="0">
                <a:solidFill>
                  <a:schemeClr val="tx1"/>
                </a:solidFill>
                <a:latin typeface="Arial" charset="0"/>
                <a:cs typeface="Arial" charset="0"/>
              </a:rPr>
              <a:t>If I am mistaken, the consumer can correct my understanding.</a:t>
            </a:r>
          </a:p>
          <a:p>
            <a:pPr marL="514350" indent="-514350">
              <a:buClr>
                <a:schemeClr val="tx2"/>
              </a:buClr>
              <a:buFont typeface="Times New Roman" pitchFamily="18" charset="0"/>
              <a:buAutoNum type="arabicPeriod"/>
            </a:pPr>
            <a:r>
              <a:rPr lang="en-US" sz="2800" b="1" dirty="0" smtClean="0">
                <a:solidFill>
                  <a:schemeClr val="tx1"/>
                </a:solidFill>
                <a:latin typeface="Arial" charset="0"/>
                <a:cs typeface="Arial" charset="0"/>
              </a:rPr>
              <a:t>The consumer is listening to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20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20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fade">
                                      <p:cBhvr>
                                        <p:cTn id="22" dur="20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fade">
                                      <p:cBhvr>
                                        <p:cTn id="27" dur="2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800" b="1" dirty="0" smtClean="0"/>
              <a:t>Crisis</a:t>
            </a:r>
          </a:p>
        </p:txBody>
      </p:sp>
      <p:sp>
        <p:nvSpPr>
          <p:cNvPr id="5123" name="Rectangle 3"/>
          <p:cNvSpPr>
            <a:spLocks noGrp="1" noChangeArrowheads="1"/>
          </p:cNvSpPr>
          <p:nvPr>
            <p:ph type="body" idx="1"/>
          </p:nvPr>
        </p:nvSpPr>
        <p:spPr/>
        <p:txBody>
          <a:bodyPr/>
          <a:lstStyle/>
          <a:p>
            <a:pPr eaLnBrk="1" hangingPunct="1">
              <a:buClr>
                <a:srgbClr val="FFFF00"/>
              </a:buClr>
            </a:pPr>
            <a:r>
              <a:rPr lang="en-US" sz="2800" b="1" smtClean="0">
                <a:solidFill>
                  <a:schemeClr val="tx1"/>
                </a:solidFill>
                <a:latin typeface="Arial" charset="0"/>
              </a:rPr>
              <a:t>An emotionally stressful event or traumatic change in a person’s life</a:t>
            </a:r>
          </a:p>
          <a:p>
            <a:pPr eaLnBrk="1" hangingPunct="1">
              <a:buClr>
                <a:srgbClr val="FFFF00"/>
              </a:buClr>
            </a:pPr>
            <a:endParaRPr lang="en-US" sz="2800" b="1" smtClean="0">
              <a:solidFill>
                <a:schemeClr val="tx1"/>
              </a:solidFill>
              <a:latin typeface="Arial" charset="0"/>
            </a:endParaRPr>
          </a:p>
          <a:p>
            <a:pPr eaLnBrk="1" hangingPunct="1">
              <a:buClr>
                <a:srgbClr val="FFFF00"/>
              </a:buClr>
            </a:pPr>
            <a:r>
              <a:rPr lang="en-US" sz="2800" b="1" smtClean="0">
                <a:solidFill>
                  <a:schemeClr val="tx1"/>
                </a:solidFill>
                <a:latin typeface="Arial" charset="0"/>
              </a:rPr>
              <a:t>A point in a story or drama when a conflict reaches its highest tension and a solution must be found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a:xfrm>
            <a:off x="304800" y="381000"/>
            <a:ext cx="8534400" cy="1143000"/>
          </a:xfrm>
        </p:spPr>
        <p:txBody>
          <a:bodyPr/>
          <a:lstStyle/>
          <a:p>
            <a:pPr eaLnBrk="1" hangingPunct="1"/>
            <a:r>
              <a:rPr lang="en-US" sz="3800" b="1" dirty="0" smtClean="0"/>
              <a:t>Empathic Understanding requires close attention to the complete message</a:t>
            </a:r>
          </a:p>
        </p:txBody>
      </p:sp>
      <p:sp>
        <p:nvSpPr>
          <p:cNvPr id="31747" name="Rectangle 3"/>
          <p:cNvSpPr>
            <a:spLocks noGrp="1" noChangeArrowheads="1"/>
          </p:cNvSpPr>
          <p:nvPr>
            <p:ph type="body" idx="4294967295"/>
          </p:nvPr>
        </p:nvSpPr>
        <p:spPr>
          <a:xfrm>
            <a:off x="152400" y="1981200"/>
            <a:ext cx="8839200" cy="4572000"/>
          </a:xfrm>
        </p:spPr>
        <p:txBody>
          <a:bodyPr/>
          <a:lstStyle/>
          <a:p>
            <a:pPr marL="609600" indent="-609600" eaLnBrk="1" hangingPunct="1">
              <a:lnSpc>
                <a:spcPct val="150000"/>
              </a:lnSpc>
              <a:buClr>
                <a:srgbClr val="FFFF00"/>
              </a:buClr>
              <a:buFontTx/>
              <a:buNone/>
            </a:pPr>
            <a:r>
              <a:rPr lang="en-US" sz="2800" b="1" dirty="0" smtClean="0">
                <a:solidFill>
                  <a:schemeClr val="tx1"/>
                </a:solidFill>
                <a:latin typeface="Arial" charset="0"/>
              </a:rPr>
              <a:t>	When you observe something nonverbal that doesn</a:t>
            </a:r>
            <a:r>
              <a:rPr lang="en-US" sz="2800" b="1" dirty="0" smtClean="0">
                <a:solidFill>
                  <a:schemeClr val="tx1"/>
                </a:solidFill>
              </a:rPr>
              <a:t>’</a:t>
            </a:r>
            <a:r>
              <a:rPr lang="en-US" sz="2800" b="1" dirty="0" smtClean="0">
                <a:solidFill>
                  <a:schemeClr val="tx1"/>
                </a:solidFill>
                <a:latin typeface="Arial" charset="0"/>
              </a:rPr>
              <a:t>t fit—</a:t>
            </a:r>
            <a:r>
              <a:rPr lang="en-US" sz="2800" b="1" dirty="0" smtClean="0">
                <a:solidFill>
                  <a:srgbClr val="FF0000"/>
                </a:solidFill>
                <a:latin typeface="Arial" charset="0"/>
              </a:rPr>
              <a:t>red</a:t>
            </a:r>
            <a:r>
              <a:rPr lang="en-US" sz="2800" b="1" dirty="0" smtClean="0">
                <a:solidFill>
                  <a:schemeClr val="tx1"/>
                </a:solidFill>
                <a:latin typeface="Arial" charset="0"/>
              </a:rPr>
              <a:t> </a:t>
            </a:r>
            <a:r>
              <a:rPr lang="en-US" sz="2800" b="1" dirty="0" smtClean="0">
                <a:solidFill>
                  <a:srgbClr val="FF0000"/>
                </a:solidFill>
                <a:latin typeface="Arial" charset="0"/>
              </a:rPr>
              <a:t>flag</a:t>
            </a:r>
            <a:r>
              <a:rPr lang="en-US" sz="2800" b="1" dirty="0" smtClean="0">
                <a:solidFill>
                  <a:schemeClr val="tx1"/>
                </a:solidFill>
                <a:latin typeface="Arial" charset="0"/>
              </a:rPr>
              <a:t>—you have choices: </a:t>
            </a:r>
          </a:p>
          <a:p>
            <a:pPr marL="609600" indent="-609600" eaLnBrk="1" hangingPunct="1">
              <a:buClr>
                <a:srgbClr val="FFFF00"/>
              </a:buClr>
              <a:buFontTx/>
              <a:buNone/>
            </a:pPr>
            <a:endParaRPr lang="en-US" sz="2800" b="1" dirty="0" smtClean="0">
              <a:solidFill>
                <a:schemeClr val="tx1"/>
              </a:solidFill>
              <a:latin typeface="Arial" charset="0"/>
            </a:endParaRPr>
          </a:p>
          <a:p>
            <a:pPr marL="990600" lvl="1" indent="-533400" eaLnBrk="1" hangingPunct="1">
              <a:buClr>
                <a:srgbClr val="FFFF00"/>
              </a:buClr>
              <a:buFontTx/>
              <a:buAutoNum type="arabicPeriod"/>
            </a:pPr>
            <a:r>
              <a:rPr lang="en-US" sz="2400" b="1" dirty="0" smtClean="0">
                <a:solidFill>
                  <a:schemeClr val="tx1"/>
                </a:solidFill>
                <a:latin typeface="Arial" charset="0"/>
              </a:rPr>
              <a:t>You can take note of a </a:t>
            </a:r>
            <a:r>
              <a:rPr lang="en-US" sz="2400" b="1" dirty="0" smtClean="0">
                <a:solidFill>
                  <a:schemeClr val="hlink"/>
                </a:solidFill>
                <a:latin typeface="Arial" charset="0"/>
              </a:rPr>
              <a:t>discrepancy </a:t>
            </a:r>
            <a:r>
              <a:rPr lang="en-US" sz="2400" b="1" dirty="0" smtClean="0">
                <a:solidFill>
                  <a:schemeClr val="tx1"/>
                </a:solidFill>
                <a:latin typeface="Arial" charset="0"/>
              </a:rPr>
              <a:t>and </a:t>
            </a:r>
            <a:r>
              <a:rPr lang="en-US" sz="2400" b="1" u="sng" dirty="0" smtClean="0">
                <a:solidFill>
                  <a:schemeClr val="tx1"/>
                </a:solidFill>
                <a:latin typeface="Arial" charset="0"/>
              </a:rPr>
              <a:t>not</a:t>
            </a:r>
            <a:r>
              <a:rPr lang="en-US" sz="2400" b="1" dirty="0" smtClean="0">
                <a:solidFill>
                  <a:schemeClr val="tx1"/>
                </a:solidFill>
                <a:latin typeface="Arial" charset="0"/>
              </a:rPr>
              <a:t> engage.</a:t>
            </a:r>
          </a:p>
          <a:p>
            <a:pPr marL="990600" lvl="1" indent="-533400" eaLnBrk="1" hangingPunct="1">
              <a:buClr>
                <a:srgbClr val="FFFF00"/>
              </a:buClr>
              <a:buNone/>
            </a:pPr>
            <a:r>
              <a:rPr lang="en-US" sz="2400" b="1" dirty="0" smtClean="0">
                <a:solidFill>
                  <a:schemeClr val="tx1"/>
                </a:solidFill>
                <a:latin typeface="Arial" charset="0"/>
              </a:rPr>
              <a:t>				OR</a:t>
            </a:r>
          </a:p>
          <a:p>
            <a:pPr marL="990600" lvl="1" indent="-533400" eaLnBrk="1" hangingPunct="1">
              <a:buClr>
                <a:srgbClr val="FFFF00"/>
              </a:buClr>
              <a:buFont typeface="+mj-lt"/>
              <a:buAutoNum type="arabicPeriod" startAt="2"/>
            </a:pPr>
            <a:r>
              <a:rPr lang="en-US" sz="2400" b="1" dirty="0" smtClean="0">
                <a:solidFill>
                  <a:schemeClr val="tx1"/>
                </a:solidFill>
                <a:latin typeface="Arial" charset="0"/>
              </a:rPr>
              <a:t>You can respond in a non-threatening way.</a:t>
            </a:r>
          </a:p>
          <a:p>
            <a:pPr marL="1371600" lvl="2" indent="-457200" eaLnBrk="1" hangingPunct="1">
              <a:buClr>
                <a:srgbClr val="FFFF00"/>
              </a:buClr>
              <a:buFont typeface="Arial" pitchFamily="34" charset="0"/>
              <a:buChar char="•"/>
            </a:pPr>
            <a:r>
              <a:rPr lang="en-US" sz="2000" b="1" i="1" dirty="0" smtClean="0">
                <a:solidFill>
                  <a:schemeClr val="tx1"/>
                </a:solidFill>
              </a:rPr>
              <a:t>“</a:t>
            </a:r>
            <a:r>
              <a:rPr lang="en-US" sz="2000" b="1" i="1" dirty="0" smtClean="0">
                <a:solidFill>
                  <a:schemeClr val="tx1"/>
                </a:solidFill>
                <a:latin typeface="Arial" charset="0"/>
              </a:rPr>
              <a:t>You seem uncomfortable.</a:t>
            </a:r>
            <a:r>
              <a:rPr lang="en-US" sz="2000" b="1" i="1" dirty="0" smtClean="0">
                <a:solidFill>
                  <a:schemeClr val="tx1"/>
                </a:solidFill>
              </a:rPr>
              <a:t>”</a:t>
            </a:r>
            <a:endParaRPr lang="en-US" sz="2000" b="1" i="1" dirty="0" smtClean="0">
              <a:solidFill>
                <a:schemeClr val="tx1"/>
              </a:solidFill>
              <a:latin typeface="Arial" charset="0"/>
            </a:endParaRPr>
          </a:p>
          <a:p>
            <a:pPr marL="1371600" lvl="2" indent="-457200" eaLnBrk="1" hangingPunct="1">
              <a:lnSpc>
                <a:spcPct val="150000"/>
              </a:lnSpc>
              <a:buClr>
                <a:srgbClr val="FFFF00"/>
              </a:buClr>
              <a:buFontTx/>
              <a:buNone/>
            </a:pPr>
            <a:endParaRPr lang="en-US" sz="1800" b="1" i="1" dirty="0" smtClean="0">
              <a:solidFill>
                <a:schemeClr val="tx2"/>
              </a:solidFill>
            </a:endParaRPr>
          </a:p>
          <a:p>
            <a:pPr marL="609600" indent="-609600" eaLnBrk="1" hangingPunct="1">
              <a:buClr>
                <a:srgbClr val="FFFF00"/>
              </a:buClr>
              <a:buFontTx/>
              <a:buNone/>
            </a:pPr>
            <a:r>
              <a:rPr lang="en-US" sz="1200" b="1" dirty="0" smtClean="0">
                <a:solidFill>
                  <a:schemeClr val="tx2"/>
                </a:solidFill>
              </a:rPr>
              <a:t>	Sheeler, R. (2013).  Nonverbal communication in medical practice. In D. Matsumoto,  M.G. Frank,  &amp;  H. S. Hwang (Eds.),  </a:t>
            </a:r>
            <a:r>
              <a:rPr lang="en-US" sz="1200" b="1" i="1" dirty="0" smtClean="0">
                <a:solidFill>
                  <a:schemeClr val="tx2"/>
                </a:solidFill>
              </a:rPr>
              <a:t>Nonverbal communication </a:t>
            </a:r>
            <a:r>
              <a:rPr lang="en-US" sz="1200" b="1" dirty="0" smtClean="0">
                <a:solidFill>
                  <a:schemeClr val="tx2"/>
                </a:solidFill>
              </a:rPr>
              <a:t>(pp. 237-246).  Los Angeles: Sage.</a:t>
            </a:r>
          </a:p>
          <a:p>
            <a:pPr marL="609600" indent="-609600" eaLnBrk="1" hangingPunct="1"/>
            <a:endParaRPr lang="en-US" sz="1200" b="1" dirty="0" smtClean="0">
              <a:solidFill>
                <a:schemeClr val="tx2"/>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2000"/>
                                        <p:tgtEl>
                                          <p:spTgt spid="31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2000"/>
                                        <p:tgtEl>
                                          <p:spTgt spid="317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Effect transition="in" filter="fade">
                                      <p:cBhvr>
                                        <p:cTn id="22" dur="2000"/>
                                        <p:tgtEl>
                                          <p:spTgt spid="317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fade">
                                      <p:cBhvr>
                                        <p:cTn id="27" dur="2000"/>
                                        <p:tgtEl>
                                          <p:spTgt spid="317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7" end="7"/>
                                            </p:txEl>
                                          </p:spTgt>
                                        </p:tgtEl>
                                        <p:attrNameLst>
                                          <p:attrName>style.visibility</p:attrName>
                                        </p:attrNameLst>
                                      </p:cBhvr>
                                      <p:to>
                                        <p:strVal val="visible"/>
                                      </p:to>
                                    </p:set>
                                    <p:animEffect transition="in" filter="fade">
                                      <p:cBhvr>
                                        <p:cTn id="32" dur="20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&amp; Reflection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Exercise </a:t>
            </a:r>
          </a:p>
          <a:p>
            <a:pPr marL="1314450" lvl="2" indent="-514350">
              <a:buClr>
                <a:schemeClr val="tx2"/>
              </a:buClr>
              <a:buFont typeface="+mj-lt"/>
              <a:buAutoNum type="arabicParenR"/>
            </a:pPr>
            <a:r>
              <a:rPr lang="en-US" sz="2000" b="1" dirty="0" smtClean="0">
                <a:solidFill>
                  <a:schemeClr val="tx2"/>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2"/>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7" end="7"/>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10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304800" y="457200"/>
            <a:ext cx="8458200" cy="1143000"/>
          </a:xfrm>
        </p:spPr>
        <p:txBody>
          <a:bodyPr/>
          <a:lstStyle/>
          <a:p>
            <a:pPr eaLnBrk="1" hangingPunct="1"/>
            <a:r>
              <a:rPr lang="en-US" sz="3800" b="1" smtClean="0"/>
              <a:t>Empathic Understanding</a:t>
            </a:r>
            <a:r>
              <a:rPr lang="en-US" sz="2000" b="1" smtClean="0"/>
              <a:t>…continued</a:t>
            </a:r>
          </a:p>
        </p:txBody>
      </p:sp>
      <p:sp>
        <p:nvSpPr>
          <p:cNvPr id="29699" name="Rectangle 3"/>
          <p:cNvSpPr>
            <a:spLocks noGrp="1" noChangeArrowheads="1"/>
          </p:cNvSpPr>
          <p:nvPr>
            <p:ph type="body" idx="1"/>
          </p:nvPr>
        </p:nvSpPr>
        <p:spPr>
          <a:xfrm>
            <a:off x="228600" y="1828800"/>
            <a:ext cx="8686800" cy="4800600"/>
          </a:xfrm>
        </p:spPr>
        <p:txBody>
          <a:bodyPr/>
          <a:lstStyle/>
          <a:p>
            <a:pPr marL="533400" indent="-533400" eaLnBrk="1" hangingPunct="1">
              <a:lnSpc>
                <a:spcPct val="80000"/>
              </a:lnSpc>
              <a:buClr>
                <a:srgbClr val="FFFF00"/>
              </a:buClr>
            </a:pPr>
            <a:r>
              <a:rPr lang="en-US" sz="2400" b="1" dirty="0" smtClean="0">
                <a:solidFill>
                  <a:schemeClr val="tx1"/>
                </a:solidFill>
                <a:latin typeface="Arial" charset="0"/>
              </a:rPr>
              <a:t>Open ended questions:</a:t>
            </a:r>
          </a:p>
          <a:p>
            <a:pPr marL="914400" lvl="1" indent="-457200" eaLnBrk="1" hangingPunct="1">
              <a:lnSpc>
                <a:spcPct val="80000"/>
              </a:lnSpc>
              <a:buClr>
                <a:srgbClr val="FFFF00"/>
              </a:buClr>
              <a:buFont typeface="Times New Roman" pitchFamily="18" charset="0"/>
              <a:buAutoNum type="arabicPeriod"/>
            </a:pPr>
            <a:r>
              <a:rPr lang="en-US" sz="2400" b="1" dirty="0" smtClean="0">
                <a:solidFill>
                  <a:schemeClr val="tx1"/>
                </a:solidFill>
                <a:latin typeface="Arial" charset="0"/>
              </a:rPr>
              <a:t>Start with: </a:t>
            </a:r>
            <a:r>
              <a:rPr lang="en-US" sz="2400" b="1" i="1" u="sng" dirty="0" smtClean="0">
                <a:solidFill>
                  <a:schemeClr val="tx1"/>
                </a:solidFill>
                <a:latin typeface="Arial" charset="0"/>
              </a:rPr>
              <a:t>What</a:t>
            </a:r>
            <a:r>
              <a:rPr lang="en-US" sz="2400" b="1" dirty="0" smtClean="0">
                <a:solidFill>
                  <a:schemeClr val="tx1"/>
                </a:solidFill>
                <a:latin typeface="Arial" charset="0"/>
              </a:rPr>
              <a:t>, </a:t>
            </a:r>
            <a:r>
              <a:rPr lang="en-US" sz="2400" b="1" i="1" u="sng" dirty="0" smtClean="0">
                <a:solidFill>
                  <a:schemeClr val="tx1"/>
                </a:solidFill>
                <a:latin typeface="Arial" charset="0"/>
              </a:rPr>
              <a:t>How</a:t>
            </a:r>
            <a:r>
              <a:rPr lang="en-US" sz="2400" b="1" dirty="0" smtClean="0">
                <a:solidFill>
                  <a:schemeClr val="tx1"/>
                </a:solidFill>
                <a:latin typeface="Arial" charset="0"/>
              </a:rPr>
              <a:t> or </a:t>
            </a:r>
            <a:r>
              <a:rPr lang="en-US" sz="2400" b="1" i="1" u="sng" dirty="0" smtClean="0">
                <a:solidFill>
                  <a:schemeClr val="tx1"/>
                </a:solidFill>
                <a:latin typeface="Arial" charset="0"/>
              </a:rPr>
              <a:t>When</a:t>
            </a:r>
            <a:r>
              <a:rPr lang="en-US" sz="2400" b="1" i="1" dirty="0" smtClean="0">
                <a:solidFill>
                  <a:schemeClr val="tx1"/>
                </a:solidFill>
                <a:latin typeface="Arial" charset="0"/>
              </a:rPr>
              <a:t> </a:t>
            </a:r>
            <a:r>
              <a:rPr lang="en-US" sz="2400" b="1" dirty="0" smtClean="0">
                <a:solidFill>
                  <a:schemeClr val="tx1"/>
                </a:solidFill>
                <a:latin typeface="Arial" charset="0"/>
              </a:rPr>
              <a:t>and encourage the consumer to tell us more</a:t>
            </a:r>
          </a:p>
          <a:p>
            <a:pPr marL="1295400" lvl="2" indent="-381000" eaLnBrk="1" hangingPunct="1">
              <a:lnSpc>
                <a:spcPct val="80000"/>
              </a:lnSpc>
              <a:buClr>
                <a:srgbClr val="FFFF00"/>
              </a:buClr>
              <a:buFont typeface="Arial" pitchFamily="34" charset="0"/>
              <a:buChar char="•"/>
            </a:pPr>
            <a:r>
              <a:rPr lang="en-US" sz="2000" b="1" i="1" dirty="0" smtClean="0">
                <a:solidFill>
                  <a:schemeClr val="tx1"/>
                </a:solidFill>
                <a:latin typeface="Arial" charset="0"/>
              </a:rPr>
              <a:t>“When did you get here?</a:t>
            </a:r>
          </a:p>
          <a:p>
            <a:pPr marL="1295400" lvl="2" indent="-381000" eaLnBrk="1" hangingPunct="1">
              <a:lnSpc>
                <a:spcPct val="80000"/>
              </a:lnSpc>
              <a:buClr>
                <a:srgbClr val="FFFF00"/>
              </a:buClr>
              <a:buFont typeface="Times New Roman" pitchFamily="18" charset="0"/>
              <a:buNone/>
            </a:pPr>
            <a:endParaRPr lang="en-US" sz="2000" b="1" dirty="0" smtClean="0">
              <a:solidFill>
                <a:schemeClr val="tx1"/>
              </a:solidFill>
              <a:latin typeface="Arial" charset="0"/>
            </a:endParaRPr>
          </a:p>
          <a:p>
            <a:pPr marL="1295400" lvl="2" indent="-381000" eaLnBrk="1" hangingPunct="1">
              <a:lnSpc>
                <a:spcPct val="80000"/>
              </a:lnSpc>
              <a:buClr>
                <a:srgbClr val="FFFF00"/>
              </a:buClr>
              <a:buFont typeface="Times New Roman" pitchFamily="18" charset="0"/>
              <a:buNone/>
            </a:pPr>
            <a:r>
              <a:rPr lang="en-US" b="1" dirty="0" smtClean="0">
                <a:solidFill>
                  <a:schemeClr val="tx1"/>
                </a:solidFill>
                <a:latin typeface="Arial" charset="0"/>
              </a:rPr>
              <a:t>If you observe a nonverbal </a:t>
            </a:r>
            <a:r>
              <a:rPr lang="en-US" b="1" dirty="0" smtClean="0">
                <a:solidFill>
                  <a:schemeClr val="hlink"/>
                </a:solidFill>
                <a:latin typeface="Arial" charset="0"/>
              </a:rPr>
              <a:t>red flag,</a:t>
            </a:r>
            <a:r>
              <a:rPr lang="en-US" b="1" dirty="0" smtClean="0">
                <a:solidFill>
                  <a:schemeClr val="tx1"/>
                </a:solidFill>
                <a:latin typeface="Arial" charset="0"/>
              </a:rPr>
              <a:t> you might ask,</a:t>
            </a:r>
          </a:p>
          <a:p>
            <a:pPr marL="1295400" lvl="2" indent="-381000" eaLnBrk="1" hangingPunct="1">
              <a:lnSpc>
                <a:spcPct val="80000"/>
              </a:lnSpc>
              <a:buClr>
                <a:srgbClr val="FFFF00"/>
              </a:buClr>
              <a:buFont typeface="Arial" pitchFamily="34" charset="0"/>
              <a:buChar char="•"/>
            </a:pPr>
            <a:r>
              <a:rPr lang="en-US" sz="2000" b="1" i="1" dirty="0" smtClean="0">
                <a:solidFill>
                  <a:schemeClr val="tx1"/>
                </a:solidFill>
                <a:latin typeface="Arial" charset="0"/>
              </a:rPr>
              <a:t>“What more can you tell me about that?”</a:t>
            </a:r>
          </a:p>
          <a:p>
            <a:pPr marL="914400" lvl="1" indent="-457200" eaLnBrk="1" hangingPunct="1">
              <a:lnSpc>
                <a:spcPct val="80000"/>
              </a:lnSpc>
              <a:buClr>
                <a:srgbClr val="FFFF00"/>
              </a:buClr>
              <a:buFont typeface="Times New Roman" pitchFamily="18" charset="0"/>
              <a:buNone/>
            </a:pPr>
            <a:endParaRPr lang="en-US" sz="2000" b="1" dirty="0" smtClean="0">
              <a:solidFill>
                <a:schemeClr val="tx1"/>
              </a:solidFill>
              <a:latin typeface="Arial" charset="0"/>
            </a:endParaRPr>
          </a:p>
          <a:p>
            <a:pPr marL="914400" lvl="1" indent="-457200" eaLnBrk="1" hangingPunct="1">
              <a:lnSpc>
                <a:spcPct val="80000"/>
              </a:lnSpc>
              <a:buClr>
                <a:srgbClr val="FFFF00"/>
              </a:buClr>
              <a:buFont typeface="Times New Roman" pitchFamily="18" charset="0"/>
              <a:buAutoNum type="arabicPeriod" startAt="2"/>
            </a:pPr>
            <a:r>
              <a:rPr lang="en-US" sz="2400" b="1" dirty="0" smtClean="0">
                <a:solidFill>
                  <a:schemeClr val="tx1"/>
                </a:solidFill>
                <a:latin typeface="Arial" charset="0"/>
              </a:rPr>
              <a:t>Request a description: </a:t>
            </a:r>
          </a:p>
          <a:p>
            <a:pPr marL="1295400" lvl="2" indent="-381000" eaLnBrk="1" hangingPunct="1">
              <a:lnSpc>
                <a:spcPct val="80000"/>
              </a:lnSpc>
              <a:buClr>
                <a:srgbClr val="FFFF00"/>
              </a:buClr>
              <a:buFont typeface="Arial" pitchFamily="34" charset="0"/>
              <a:buChar char="•"/>
            </a:pPr>
            <a:r>
              <a:rPr lang="en-US" sz="2000" b="1" i="1" dirty="0" smtClean="0">
                <a:solidFill>
                  <a:schemeClr val="tx1"/>
                </a:solidFill>
                <a:latin typeface="Arial" charset="0"/>
              </a:rPr>
              <a:t>“Would you tell me about…?” </a:t>
            </a:r>
          </a:p>
          <a:p>
            <a:pPr marL="1295400" lvl="2" indent="-381000" eaLnBrk="1" hangingPunct="1">
              <a:lnSpc>
                <a:spcPct val="80000"/>
              </a:lnSpc>
              <a:buClr>
                <a:srgbClr val="FFFF00"/>
              </a:buClr>
              <a:buFont typeface="Arial" pitchFamily="34" charset="0"/>
              <a:buChar char="•"/>
            </a:pPr>
            <a:r>
              <a:rPr lang="en-US" sz="2000" b="1" i="1" dirty="0" smtClean="0">
                <a:solidFill>
                  <a:schemeClr val="tx1"/>
                </a:solidFill>
                <a:latin typeface="Arial" charset="0"/>
              </a:rPr>
              <a:t>“Could you please tell me what is happening…?”</a:t>
            </a:r>
          </a:p>
          <a:p>
            <a:pPr marL="1295400" lvl="2" indent="-381000" eaLnBrk="1" hangingPunct="1">
              <a:lnSpc>
                <a:spcPct val="80000"/>
              </a:lnSpc>
              <a:buClr>
                <a:srgbClr val="FFFF00"/>
              </a:buClr>
              <a:buFont typeface="Times New Roman" pitchFamily="18" charset="0"/>
              <a:buChar char="–"/>
            </a:pPr>
            <a:endParaRPr lang="en-US" sz="2000" b="1" i="1" dirty="0" smtClean="0">
              <a:solidFill>
                <a:schemeClr val="tx1"/>
              </a:solidFill>
              <a:latin typeface="Arial" charset="0"/>
            </a:endParaRPr>
          </a:p>
          <a:p>
            <a:pPr marL="933450" lvl="1" indent="-533400" eaLnBrk="1" hangingPunct="1">
              <a:lnSpc>
                <a:spcPct val="80000"/>
              </a:lnSpc>
              <a:buClr>
                <a:srgbClr val="FFFF00"/>
              </a:buClr>
              <a:buFont typeface="+mj-lt"/>
              <a:buAutoNum type="arabicPeriod" startAt="2"/>
            </a:pPr>
            <a:r>
              <a:rPr lang="en-US" sz="2400" b="1" dirty="0" smtClean="0">
                <a:solidFill>
                  <a:schemeClr val="tx1"/>
                </a:solidFill>
                <a:latin typeface="Arial" charset="0"/>
              </a:rPr>
              <a:t>Avoid </a:t>
            </a:r>
            <a:r>
              <a:rPr lang="en-US" sz="2400" b="1" i="1" dirty="0" smtClean="0">
                <a:solidFill>
                  <a:schemeClr val="tx1"/>
                </a:solidFill>
                <a:latin typeface="Arial" charset="0"/>
              </a:rPr>
              <a:t>Why</a:t>
            </a:r>
            <a:r>
              <a:rPr lang="en-US" sz="2400" b="1" dirty="0" smtClean="0">
                <a:solidFill>
                  <a:schemeClr val="tx1"/>
                </a:solidFill>
                <a:latin typeface="Arial" charset="0"/>
              </a:rPr>
              <a:t> questions: </a:t>
            </a:r>
          </a:p>
          <a:p>
            <a:pPr marL="1333500" lvl="2" indent="-533400" eaLnBrk="1" hangingPunct="1">
              <a:lnSpc>
                <a:spcPct val="80000"/>
              </a:lnSpc>
              <a:buClr>
                <a:srgbClr val="FFFF00"/>
              </a:buClr>
              <a:buFont typeface="Wingdings" pitchFamily="2" charset="2"/>
              <a:buChar char="q"/>
            </a:pPr>
            <a:r>
              <a:rPr lang="en-US" sz="2000" b="1" i="1" dirty="0" smtClean="0">
                <a:solidFill>
                  <a:schemeClr val="tx1"/>
                </a:solidFill>
                <a:latin typeface="Arial" charset="0"/>
              </a:rPr>
              <a:t>Why</a:t>
            </a:r>
            <a:r>
              <a:rPr lang="en-US" sz="2000" b="1" dirty="0" smtClean="0">
                <a:solidFill>
                  <a:schemeClr val="tx1"/>
                </a:solidFill>
                <a:latin typeface="Arial" charset="0"/>
              </a:rPr>
              <a:t> questions lead to defensiveness</a:t>
            </a:r>
          </a:p>
          <a:p>
            <a:pPr marL="533400" indent="-533400" eaLnBrk="1" hangingPunct="1">
              <a:lnSpc>
                <a:spcPct val="80000"/>
              </a:lnSpc>
              <a:buClr>
                <a:srgbClr val="FFFF00"/>
              </a:buClr>
              <a:buFontTx/>
              <a:buNone/>
            </a:pPr>
            <a:endParaRPr lang="en-US" sz="1200" b="1" dirty="0" smtClean="0">
              <a:solidFill>
                <a:schemeClr val="tx1"/>
              </a:solidFill>
              <a:latin typeface="Arial" charset="0"/>
            </a:endParaRPr>
          </a:p>
          <a:p>
            <a:pPr marL="533400" indent="-533400" eaLnBrk="1" hangingPunct="1">
              <a:lnSpc>
                <a:spcPct val="80000"/>
              </a:lnSpc>
              <a:buClr>
                <a:srgbClr val="FFFF00"/>
              </a:buClr>
              <a:buFontTx/>
              <a:buNone/>
            </a:pPr>
            <a:endParaRPr lang="en-US" sz="1200" b="1" dirty="0" smtClean="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2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fade">
                                      <p:cBhvr>
                                        <p:cTn id="22" dur="2000"/>
                                        <p:tgtEl>
                                          <p:spTgt spid="296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Effect transition="in" filter="fade">
                                      <p:cBhvr>
                                        <p:cTn id="27" dur="2000"/>
                                        <p:tgtEl>
                                          <p:spTgt spid="296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7" end="7"/>
                                            </p:txEl>
                                          </p:spTgt>
                                        </p:tgtEl>
                                        <p:attrNameLst>
                                          <p:attrName>style.visibility</p:attrName>
                                        </p:attrNameLst>
                                      </p:cBhvr>
                                      <p:to>
                                        <p:strVal val="visible"/>
                                      </p:to>
                                    </p:set>
                                    <p:animEffect transition="in" filter="fade">
                                      <p:cBhvr>
                                        <p:cTn id="32" dur="2000"/>
                                        <p:tgtEl>
                                          <p:spTgt spid="2969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9">
                                            <p:txEl>
                                              <p:pRg st="8" end="8"/>
                                            </p:txEl>
                                          </p:spTgt>
                                        </p:tgtEl>
                                        <p:attrNameLst>
                                          <p:attrName>style.visibility</p:attrName>
                                        </p:attrNameLst>
                                      </p:cBhvr>
                                      <p:to>
                                        <p:strVal val="visible"/>
                                      </p:to>
                                    </p:set>
                                    <p:animEffect transition="in" filter="fade">
                                      <p:cBhvr>
                                        <p:cTn id="37" dur="2000"/>
                                        <p:tgtEl>
                                          <p:spTgt spid="2969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699">
                                            <p:txEl>
                                              <p:pRg st="9" end="9"/>
                                            </p:txEl>
                                          </p:spTgt>
                                        </p:tgtEl>
                                        <p:attrNameLst>
                                          <p:attrName>style.visibility</p:attrName>
                                        </p:attrNameLst>
                                      </p:cBhvr>
                                      <p:to>
                                        <p:strVal val="visible"/>
                                      </p:to>
                                    </p:set>
                                    <p:animEffect transition="in" filter="fade">
                                      <p:cBhvr>
                                        <p:cTn id="42" dur="2000"/>
                                        <p:tgtEl>
                                          <p:spTgt spid="2969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699">
                                            <p:txEl>
                                              <p:pRg st="11" end="11"/>
                                            </p:txEl>
                                          </p:spTgt>
                                        </p:tgtEl>
                                        <p:attrNameLst>
                                          <p:attrName>style.visibility</p:attrName>
                                        </p:attrNameLst>
                                      </p:cBhvr>
                                      <p:to>
                                        <p:strVal val="visible"/>
                                      </p:to>
                                    </p:set>
                                    <p:animEffect transition="in" filter="fade">
                                      <p:cBhvr>
                                        <p:cTn id="47" dur="2000"/>
                                        <p:tgtEl>
                                          <p:spTgt spid="29699">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699">
                                            <p:txEl>
                                              <p:pRg st="12" end="12"/>
                                            </p:txEl>
                                          </p:spTgt>
                                        </p:tgtEl>
                                        <p:attrNameLst>
                                          <p:attrName>style.visibility</p:attrName>
                                        </p:attrNameLst>
                                      </p:cBhvr>
                                      <p:to>
                                        <p:strVal val="visible"/>
                                      </p:to>
                                    </p:set>
                                    <p:animEffect transition="in" filter="fade">
                                      <p:cBhvr>
                                        <p:cTn id="52" dur="2000"/>
                                        <p:tgtEl>
                                          <p:spTgt spid="296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457200" y="609600"/>
            <a:ext cx="8305800" cy="1143000"/>
          </a:xfrm>
        </p:spPr>
        <p:txBody>
          <a:bodyPr/>
          <a:lstStyle/>
          <a:p>
            <a:pPr eaLnBrk="1" hangingPunct="1"/>
            <a:r>
              <a:rPr lang="en-US" sz="3800" b="1" smtClean="0"/>
              <a:t>The Benefits of Open Ended Quest</a:t>
            </a:r>
            <a:r>
              <a:rPr lang="en-US" sz="3600" b="1" smtClean="0"/>
              <a:t>ions</a:t>
            </a:r>
          </a:p>
        </p:txBody>
      </p:sp>
      <p:sp>
        <p:nvSpPr>
          <p:cNvPr id="46083" name="Rectangle 3"/>
          <p:cNvSpPr>
            <a:spLocks noGrp="1" noChangeArrowheads="1"/>
          </p:cNvSpPr>
          <p:nvPr>
            <p:ph type="body" idx="1"/>
          </p:nvPr>
        </p:nvSpPr>
        <p:spPr>
          <a:xfrm>
            <a:off x="609600" y="1828800"/>
            <a:ext cx="8001000" cy="4800600"/>
          </a:xfrm>
        </p:spPr>
        <p:txBody>
          <a:bodyPr/>
          <a:lstStyle/>
          <a:p>
            <a:pPr marL="990600" lvl="1" indent="-533400" eaLnBrk="1" hangingPunct="1">
              <a:lnSpc>
                <a:spcPct val="90000"/>
              </a:lnSpc>
              <a:buClr>
                <a:srgbClr val="FFFF00"/>
              </a:buClr>
              <a:buFont typeface="Times New Roman" pitchFamily="18" charset="0"/>
              <a:buAutoNum type="arabicPeriod"/>
            </a:pPr>
            <a:endParaRPr lang="en-US" b="1" dirty="0" smtClean="0">
              <a:latin typeface="Arial" charset="0"/>
            </a:endParaRPr>
          </a:p>
          <a:p>
            <a:pPr marL="990600" lvl="1" indent="-533400" eaLnBrk="1" hangingPunct="1">
              <a:lnSpc>
                <a:spcPct val="90000"/>
              </a:lnSpc>
              <a:buClr>
                <a:srgbClr val="FFFF00"/>
              </a:buClr>
              <a:buFont typeface="Times New Roman" pitchFamily="18" charset="0"/>
              <a:buAutoNum type="arabicPeriod"/>
            </a:pPr>
            <a:r>
              <a:rPr lang="en-US" b="1" dirty="0" smtClean="0">
                <a:solidFill>
                  <a:schemeClr val="tx1"/>
                </a:solidFill>
                <a:latin typeface="Arial" charset="0"/>
              </a:rPr>
              <a:t>I am able to get more information.</a:t>
            </a:r>
          </a:p>
          <a:p>
            <a:pPr marL="990600" lvl="1" indent="-533400" eaLnBrk="1" hangingPunct="1">
              <a:lnSpc>
                <a:spcPct val="90000"/>
              </a:lnSpc>
              <a:buClr>
                <a:srgbClr val="FFFF00"/>
              </a:buClr>
              <a:buFontTx/>
              <a:buNone/>
            </a:pPr>
            <a:endParaRPr lang="en-US" b="1" dirty="0" smtClean="0">
              <a:solidFill>
                <a:schemeClr val="tx1"/>
              </a:solidFill>
              <a:latin typeface="Arial" charset="0"/>
            </a:endParaRPr>
          </a:p>
          <a:p>
            <a:pPr marL="990600" lvl="1" indent="-533400" eaLnBrk="1" hangingPunct="1">
              <a:lnSpc>
                <a:spcPct val="90000"/>
              </a:lnSpc>
              <a:buClr>
                <a:srgbClr val="FFFF00"/>
              </a:buClr>
              <a:buFont typeface="Times New Roman" pitchFamily="18" charset="0"/>
              <a:buAutoNum type="arabicPeriod" startAt="2"/>
            </a:pPr>
            <a:r>
              <a:rPr lang="en-US" b="1" dirty="0" smtClean="0">
                <a:solidFill>
                  <a:schemeClr val="tx1"/>
                </a:solidFill>
                <a:latin typeface="Arial" charset="0"/>
              </a:rPr>
              <a:t>I can check out </a:t>
            </a:r>
            <a:r>
              <a:rPr lang="en-US" b="1" dirty="0" smtClean="0">
                <a:solidFill>
                  <a:schemeClr val="hlink"/>
                </a:solidFill>
                <a:latin typeface="Arial" charset="0"/>
              </a:rPr>
              <a:t>red flag</a:t>
            </a:r>
            <a:r>
              <a:rPr lang="en-US" b="1" dirty="0" smtClean="0">
                <a:solidFill>
                  <a:schemeClr val="tx1"/>
                </a:solidFill>
                <a:latin typeface="Arial" charset="0"/>
              </a:rPr>
              <a:t> </a:t>
            </a:r>
            <a:r>
              <a:rPr lang="en-US" b="1" dirty="0" err="1" smtClean="0">
                <a:solidFill>
                  <a:schemeClr val="tx1"/>
                </a:solidFill>
                <a:latin typeface="Arial" charset="0"/>
              </a:rPr>
              <a:t>nonverbals</a:t>
            </a:r>
            <a:r>
              <a:rPr lang="en-US" b="1" dirty="0" smtClean="0">
                <a:solidFill>
                  <a:schemeClr val="tx1"/>
                </a:solidFill>
                <a:latin typeface="Arial" charset="0"/>
              </a:rPr>
              <a:t>.</a:t>
            </a:r>
          </a:p>
          <a:p>
            <a:pPr marL="990600" lvl="1" indent="-533400" eaLnBrk="1" hangingPunct="1">
              <a:lnSpc>
                <a:spcPct val="90000"/>
              </a:lnSpc>
              <a:buClr>
                <a:srgbClr val="FFFF00"/>
              </a:buClr>
              <a:buFont typeface="Times New Roman" pitchFamily="18" charset="0"/>
              <a:buNone/>
            </a:pPr>
            <a:endParaRPr lang="en-US" b="1" dirty="0" smtClean="0">
              <a:solidFill>
                <a:schemeClr val="tx1"/>
              </a:solidFill>
              <a:latin typeface="Arial" charset="0"/>
            </a:endParaRPr>
          </a:p>
          <a:p>
            <a:pPr marL="990600" lvl="1" indent="-533400" eaLnBrk="1" hangingPunct="1">
              <a:lnSpc>
                <a:spcPct val="90000"/>
              </a:lnSpc>
              <a:buClr>
                <a:srgbClr val="FFFF00"/>
              </a:buClr>
              <a:buFont typeface="+mj-lt"/>
              <a:buAutoNum type="arabicPeriod" startAt="3"/>
            </a:pPr>
            <a:r>
              <a:rPr lang="en-US" b="1" dirty="0" smtClean="0">
                <a:solidFill>
                  <a:schemeClr val="tx1"/>
                </a:solidFill>
                <a:latin typeface="Arial" charset="0"/>
              </a:rPr>
              <a:t>I can assess the person’s level of dangerousness.</a:t>
            </a:r>
          </a:p>
          <a:p>
            <a:pPr marL="990600" lvl="1" indent="-533400" eaLnBrk="1" hangingPunct="1">
              <a:lnSpc>
                <a:spcPct val="90000"/>
              </a:lnSpc>
              <a:buClr>
                <a:srgbClr val="FFFF00"/>
              </a:buClr>
              <a:buFontTx/>
              <a:buNone/>
            </a:pPr>
            <a:endParaRPr lang="en-US" b="1" dirty="0" smtClean="0">
              <a:solidFill>
                <a:schemeClr val="tx1"/>
              </a:solidFill>
              <a:latin typeface="Arial" charset="0"/>
            </a:endParaRPr>
          </a:p>
          <a:p>
            <a:pPr marL="990600" lvl="1" indent="-533400" eaLnBrk="1" hangingPunct="1">
              <a:lnSpc>
                <a:spcPct val="90000"/>
              </a:lnSpc>
              <a:buClr>
                <a:srgbClr val="FFFF00"/>
              </a:buClr>
              <a:buFont typeface="Times New Roman" pitchFamily="18" charset="0"/>
              <a:buAutoNum type="arabicPeriod" startAt="4"/>
            </a:pPr>
            <a:r>
              <a:rPr lang="en-US" b="1" dirty="0" smtClean="0">
                <a:solidFill>
                  <a:schemeClr val="tx1"/>
                </a:solidFill>
                <a:latin typeface="Arial" charset="0"/>
              </a:rPr>
              <a:t>I can assess whether the consumer is in touch with reality.</a:t>
            </a:r>
          </a:p>
          <a:p>
            <a:pPr marL="990600" lvl="1" indent="-533400" eaLnBrk="1" hangingPunct="1">
              <a:lnSpc>
                <a:spcPct val="90000"/>
              </a:lnSpc>
              <a:buClr>
                <a:srgbClr val="FFFF00"/>
              </a:buClr>
              <a:buFont typeface="Times New Roman" pitchFamily="18" charset="0"/>
              <a:buNone/>
            </a:pPr>
            <a:endParaRPr lang="en-US" b="1" dirty="0" smtClean="0">
              <a:solidFill>
                <a:schemeClr val="tx1"/>
              </a:solidFill>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 calcmode="lin" valueType="num">
                                      <p:cBhvr additive="base">
                                        <p:cTn id="7"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anim calcmode="lin" valueType="num">
                                      <p:cBhvr additive="base">
                                        <p:cTn id="13"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anim calcmode="lin" valueType="num">
                                      <p:cBhvr additive="base">
                                        <p:cTn id="19"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7" end="7"/>
                                            </p:txEl>
                                          </p:spTgt>
                                        </p:tgtEl>
                                        <p:attrNameLst>
                                          <p:attrName>style.visibility</p:attrName>
                                        </p:attrNameLst>
                                      </p:cBhvr>
                                      <p:to>
                                        <p:strVal val="visible"/>
                                      </p:to>
                                    </p:set>
                                    <p:anim calcmode="lin" valueType="num">
                                      <p:cBhvr additive="base">
                                        <p:cTn id="25"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381000" y="457200"/>
            <a:ext cx="8382000" cy="1143000"/>
          </a:xfrm>
        </p:spPr>
        <p:txBody>
          <a:bodyPr/>
          <a:lstStyle/>
          <a:p>
            <a:pPr eaLnBrk="1" hangingPunct="1"/>
            <a:r>
              <a:rPr lang="en-US" sz="3800" b="1" smtClean="0"/>
              <a:t>Empathic Understanding</a:t>
            </a:r>
            <a:r>
              <a:rPr lang="en-US" sz="2000" b="1" smtClean="0"/>
              <a:t>…continued</a:t>
            </a:r>
          </a:p>
        </p:txBody>
      </p:sp>
      <p:sp>
        <p:nvSpPr>
          <p:cNvPr id="47107" name="Rectangle 3"/>
          <p:cNvSpPr>
            <a:spLocks noGrp="1" noChangeArrowheads="1"/>
          </p:cNvSpPr>
          <p:nvPr>
            <p:ph type="body" idx="1"/>
          </p:nvPr>
        </p:nvSpPr>
        <p:spPr>
          <a:xfrm>
            <a:off x="457200" y="1676400"/>
            <a:ext cx="8153400" cy="4648200"/>
          </a:xfrm>
        </p:spPr>
        <p:txBody>
          <a:bodyPr/>
          <a:lstStyle/>
          <a:p>
            <a:pPr eaLnBrk="1" hangingPunct="1">
              <a:buClr>
                <a:srgbClr val="FFFF00"/>
              </a:buClr>
            </a:pPr>
            <a:r>
              <a:rPr lang="en-US" sz="2800" b="1" dirty="0" smtClean="0">
                <a:solidFill>
                  <a:schemeClr val="tx1"/>
                </a:solidFill>
                <a:latin typeface="Arial" charset="0"/>
              </a:rPr>
              <a:t>Closed ended questions:</a:t>
            </a:r>
          </a:p>
          <a:p>
            <a:pPr marL="971550" lvl="1" indent="-514350" eaLnBrk="1" hangingPunct="1">
              <a:buClr>
                <a:srgbClr val="FFFF00"/>
              </a:buClr>
              <a:buFont typeface="Times New Roman" pitchFamily="18" charset="0"/>
              <a:buAutoNum type="arabicPeriod"/>
            </a:pPr>
            <a:r>
              <a:rPr lang="en-US" b="1" dirty="0" smtClean="0">
                <a:latin typeface="Arial" charset="0"/>
              </a:rPr>
              <a:t> </a:t>
            </a:r>
            <a:r>
              <a:rPr lang="en-US" b="1" dirty="0" smtClean="0">
                <a:solidFill>
                  <a:schemeClr val="tx1"/>
                </a:solidFill>
                <a:latin typeface="Arial" charset="0"/>
              </a:rPr>
              <a:t>Start with:</a:t>
            </a:r>
          </a:p>
          <a:p>
            <a:pPr marL="971550" lvl="1" indent="-514350" eaLnBrk="1" hangingPunct="1">
              <a:buClr>
                <a:srgbClr val="FFFF00"/>
              </a:buClr>
              <a:buFontTx/>
              <a:buNone/>
            </a:pPr>
            <a:r>
              <a:rPr lang="en-US" b="1" dirty="0" smtClean="0">
                <a:solidFill>
                  <a:schemeClr val="tx1"/>
                </a:solidFill>
                <a:latin typeface="Arial" charset="0"/>
              </a:rPr>
              <a:t>	 </a:t>
            </a:r>
            <a:r>
              <a:rPr lang="en-US" sz="2600" b="1" i="1" dirty="0" smtClean="0">
                <a:solidFill>
                  <a:schemeClr val="tx1"/>
                </a:solidFill>
                <a:latin typeface="Arial" charset="0"/>
              </a:rPr>
              <a:t>“Are you…” “Do you…” “Will you…”</a:t>
            </a:r>
          </a:p>
          <a:p>
            <a:pPr marL="971550" lvl="1" indent="-514350" eaLnBrk="1" hangingPunct="1">
              <a:buClr>
                <a:srgbClr val="FFFF00"/>
              </a:buClr>
              <a:buFont typeface="Times New Roman" pitchFamily="18" charset="0"/>
              <a:buAutoNum type="arabicPeriod" startAt="2"/>
            </a:pPr>
            <a:r>
              <a:rPr lang="en-US" b="1" dirty="0" smtClean="0">
                <a:solidFill>
                  <a:schemeClr val="tx1"/>
                </a:solidFill>
                <a:latin typeface="Arial" charset="0"/>
              </a:rPr>
              <a:t>Request specific information: </a:t>
            </a:r>
          </a:p>
          <a:p>
            <a:pPr marL="971550" lvl="1" indent="-514350" eaLnBrk="1" hangingPunct="1">
              <a:buClr>
                <a:srgbClr val="FFFF00"/>
              </a:buClr>
              <a:buFontTx/>
              <a:buNone/>
            </a:pPr>
            <a:r>
              <a:rPr lang="en-US" b="1" i="1" dirty="0" smtClean="0">
                <a:solidFill>
                  <a:schemeClr val="tx1"/>
                </a:solidFill>
                <a:latin typeface="Arial" charset="0"/>
              </a:rPr>
              <a:t>	</a:t>
            </a:r>
            <a:r>
              <a:rPr lang="en-US" sz="2600" b="1" i="1" dirty="0" smtClean="0">
                <a:solidFill>
                  <a:schemeClr val="tx1"/>
                </a:solidFill>
                <a:latin typeface="Arial" charset="0"/>
              </a:rPr>
              <a:t>“Are you thinking of harming yourself?” </a:t>
            </a:r>
          </a:p>
          <a:p>
            <a:pPr marL="971550" lvl="1" indent="-514350" eaLnBrk="1" hangingPunct="1">
              <a:buClr>
                <a:srgbClr val="FFFF00"/>
              </a:buClr>
              <a:buFontTx/>
              <a:buNone/>
            </a:pPr>
            <a:r>
              <a:rPr lang="en-US" sz="2600" b="1" i="1" dirty="0" smtClean="0">
                <a:solidFill>
                  <a:schemeClr val="tx1"/>
                </a:solidFill>
                <a:latin typeface="Arial" charset="0"/>
              </a:rPr>
              <a:t>	“Are you hearing voices?”</a:t>
            </a:r>
          </a:p>
          <a:p>
            <a:pPr marL="971550" lvl="1" indent="-514350" eaLnBrk="1" hangingPunct="1">
              <a:buClr>
                <a:srgbClr val="FFFF00"/>
              </a:buClr>
              <a:buFont typeface="Times New Roman" pitchFamily="18" charset="0"/>
              <a:buAutoNum type="arabicPeriod" startAt="3"/>
            </a:pPr>
            <a:r>
              <a:rPr lang="en-US" b="1" dirty="0" smtClean="0">
                <a:solidFill>
                  <a:schemeClr val="tx1"/>
                </a:solidFill>
                <a:latin typeface="Arial" charset="0"/>
              </a:rPr>
              <a:t>Obtain a commitment: </a:t>
            </a:r>
          </a:p>
          <a:p>
            <a:pPr marL="971550" lvl="1" indent="-514350" eaLnBrk="1" hangingPunct="1">
              <a:buClr>
                <a:srgbClr val="FFFF00"/>
              </a:buClr>
              <a:buFontTx/>
              <a:buNone/>
            </a:pPr>
            <a:r>
              <a:rPr lang="en-US" b="1" i="1" dirty="0" smtClean="0">
                <a:solidFill>
                  <a:schemeClr val="tx1"/>
                </a:solidFill>
                <a:latin typeface="Arial" charset="0"/>
              </a:rPr>
              <a:t>	</a:t>
            </a:r>
            <a:r>
              <a:rPr lang="en-US" sz="2600" b="1" i="1" dirty="0" smtClean="0">
                <a:solidFill>
                  <a:schemeClr val="tx1"/>
                </a:solidFill>
                <a:latin typeface="Arial" charset="0"/>
              </a:rPr>
              <a:t>“May I call the nurse...?”  </a:t>
            </a:r>
          </a:p>
          <a:p>
            <a:pPr marL="971550" lvl="1" indent="-514350" eaLnBrk="1" hangingPunct="1">
              <a:buClr>
                <a:srgbClr val="FFFF00"/>
              </a:buClr>
              <a:buFontTx/>
              <a:buNone/>
            </a:pPr>
            <a:r>
              <a:rPr lang="en-US" sz="2600" b="1" i="1" dirty="0" smtClean="0">
                <a:solidFill>
                  <a:schemeClr val="tx1"/>
                </a:solidFill>
                <a:latin typeface="Arial" charset="0"/>
              </a:rPr>
              <a:t>	“Will you agree to come with me?”</a:t>
            </a:r>
          </a:p>
          <a:p>
            <a:pPr eaLnBrk="1" hangingPunct="1"/>
            <a:endParaRPr lang="en-US" i="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2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20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20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20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fade">
                                      <p:cBhvr>
                                        <p:cTn id="27" dur="20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fade">
                                      <p:cBhvr>
                                        <p:cTn id="32" dur="2000"/>
                                        <p:tgtEl>
                                          <p:spTgt spid="4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fade">
                                      <p:cBhvr>
                                        <p:cTn id="37" dur="2000"/>
                                        <p:tgtEl>
                                          <p:spTgt spid="47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fade">
                                      <p:cBhvr>
                                        <p:cTn id="42" dur="2000"/>
                                        <p:tgtEl>
                                          <p:spTgt spid="471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107">
                                            <p:txEl>
                                              <p:pRg st="8" end="8"/>
                                            </p:txEl>
                                          </p:spTgt>
                                        </p:tgtEl>
                                        <p:attrNameLst>
                                          <p:attrName>style.visibility</p:attrName>
                                        </p:attrNameLst>
                                      </p:cBhvr>
                                      <p:to>
                                        <p:strVal val="visible"/>
                                      </p:to>
                                    </p:set>
                                    <p:animEffect transition="in" filter="fade">
                                      <p:cBhvr>
                                        <p:cTn id="47" dur="2000"/>
                                        <p:tgtEl>
                                          <p:spTgt spid="4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0" y="609600"/>
            <a:ext cx="9144000" cy="1143000"/>
          </a:xfrm>
        </p:spPr>
        <p:txBody>
          <a:bodyPr/>
          <a:lstStyle/>
          <a:p>
            <a:r>
              <a:rPr lang="en-US" sz="3800" b="1" smtClean="0"/>
              <a:t>The Benefits of Closed Ended Questions</a:t>
            </a:r>
            <a:endParaRPr lang="en-US" sz="3800" smtClean="0"/>
          </a:p>
        </p:txBody>
      </p:sp>
      <p:sp>
        <p:nvSpPr>
          <p:cNvPr id="50179" name="Content Placeholder 2"/>
          <p:cNvSpPr>
            <a:spLocks noGrp="1"/>
          </p:cNvSpPr>
          <p:nvPr>
            <p:ph idx="1"/>
          </p:nvPr>
        </p:nvSpPr>
        <p:spPr/>
        <p:txBody>
          <a:bodyPr/>
          <a:lstStyle/>
          <a:p>
            <a:pPr marL="514350" indent="-514350">
              <a:buClr>
                <a:schemeClr val="tx2"/>
              </a:buClr>
              <a:buFont typeface="Times New Roman" pitchFamily="18" charset="0"/>
              <a:buAutoNum type="arabicPeriod"/>
            </a:pPr>
            <a:r>
              <a:rPr lang="en-US" sz="2800" b="1" dirty="0" smtClean="0">
                <a:solidFill>
                  <a:schemeClr val="tx1"/>
                </a:solidFill>
                <a:latin typeface="Arial" charset="0"/>
                <a:cs typeface="Arial" charset="0"/>
              </a:rPr>
              <a:t>I am able to get critical information quickly.</a:t>
            </a:r>
          </a:p>
          <a:p>
            <a:pPr marL="514350" indent="-514350">
              <a:buClr>
                <a:schemeClr val="tx2"/>
              </a:buClr>
              <a:buFont typeface="Times New Roman" pitchFamily="18" charset="0"/>
              <a:buAutoNum type="arabicPeriod"/>
            </a:pPr>
            <a:r>
              <a:rPr lang="en-US" sz="2800" b="1" dirty="0" smtClean="0">
                <a:solidFill>
                  <a:schemeClr val="tx1"/>
                </a:solidFill>
                <a:latin typeface="Arial" charset="0"/>
                <a:cs typeface="Arial" charset="0"/>
              </a:rPr>
              <a:t>I am able to begin formulating a plan of action immediately.</a:t>
            </a:r>
          </a:p>
          <a:p>
            <a:pPr marL="514350" indent="-514350">
              <a:buClr>
                <a:schemeClr val="tx1"/>
              </a:buClr>
              <a:buFontTx/>
              <a:buNone/>
            </a:pPr>
            <a:endParaRPr lang="en-US" b="1"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n-US" sz="3800" b="1" smtClean="0"/>
              <a:t>Owning or “I” Statements</a:t>
            </a:r>
          </a:p>
        </p:txBody>
      </p:sp>
      <p:sp>
        <p:nvSpPr>
          <p:cNvPr id="49155" name="Rectangle 3"/>
          <p:cNvSpPr>
            <a:spLocks noGrp="1" noChangeArrowheads="1"/>
          </p:cNvSpPr>
          <p:nvPr>
            <p:ph type="body" idx="1"/>
          </p:nvPr>
        </p:nvSpPr>
        <p:spPr>
          <a:xfrm>
            <a:off x="381000" y="1828800"/>
            <a:ext cx="8458200" cy="4800600"/>
          </a:xfrm>
        </p:spPr>
        <p:txBody>
          <a:bodyPr/>
          <a:lstStyle/>
          <a:p>
            <a:pPr eaLnBrk="1" hangingPunct="1">
              <a:buClr>
                <a:srgbClr val="FFFF00"/>
              </a:buClr>
            </a:pPr>
            <a:r>
              <a:rPr lang="en-US" sz="2800" b="1" dirty="0" smtClean="0">
                <a:solidFill>
                  <a:schemeClr val="tx1"/>
                </a:solidFill>
                <a:latin typeface="Arial" charset="0"/>
              </a:rPr>
              <a:t>“Owning” means taking responsibility</a:t>
            </a:r>
          </a:p>
          <a:p>
            <a:pPr eaLnBrk="1" hangingPunct="1">
              <a:buClr>
                <a:srgbClr val="FFFF00"/>
              </a:buClr>
              <a:buFontTx/>
              <a:buNone/>
            </a:pPr>
            <a:r>
              <a:rPr lang="en-US" sz="2800" b="1" dirty="0" smtClean="0">
                <a:solidFill>
                  <a:schemeClr val="tx1"/>
                </a:solidFill>
                <a:latin typeface="Arial" charset="0"/>
              </a:rPr>
              <a:t>		for what I am thinking, feeling and saying.</a:t>
            </a:r>
          </a:p>
          <a:p>
            <a:pPr eaLnBrk="1" hangingPunct="1">
              <a:buClr>
                <a:srgbClr val="FFFF00"/>
              </a:buClr>
            </a:pPr>
            <a:r>
              <a:rPr lang="en-US" sz="2800" b="1" dirty="0" smtClean="0">
                <a:solidFill>
                  <a:schemeClr val="tx1"/>
                </a:solidFill>
                <a:latin typeface="Arial" charset="0"/>
              </a:rPr>
              <a:t>“I” statements are used sparingly since the 	focus is on the consumer.</a:t>
            </a:r>
          </a:p>
          <a:p>
            <a:pPr eaLnBrk="1" hangingPunct="1">
              <a:lnSpc>
                <a:spcPct val="125000"/>
              </a:lnSpc>
              <a:buClr>
                <a:srgbClr val="FFFF00"/>
              </a:buClr>
            </a:pPr>
            <a:r>
              <a:rPr lang="en-US" sz="2800" b="1" dirty="0" smtClean="0">
                <a:solidFill>
                  <a:schemeClr val="tx1"/>
                </a:solidFill>
                <a:latin typeface="Arial" charset="0"/>
              </a:rPr>
              <a:t>“I” statements are essential for 	communicating what the CIT Officer needs.</a:t>
            </a:r>
          </a:p>
          <a:p>
            <a:pPr eaLnBrk="1" hangingPunct="1">
              <a:lnSpc>
                <a:spcPct val="125000"/>
              </a:lnSpc>
              <a:buClr>
                <a:srgbClr val="FFFF00"/>
              </a:buClr>
            </a:pPr>
            <a:r>
              <a:rPr lang="en-US" sz="2800" b="1" dirty="0" smtClean="0">
                <a:solidFill>
                  <a:schemeClr val="tx1"/>
                </a:solidFill>
                <a:latin typeface="Arial" charset="0"/>
              </a:rPr>
              <a:t>“I” statements are essential for assisting 	consumers who need direction.</a:t>
            </a:r>
          </a:p>
          <a:p>
            <a:pPr eaLnBrk="1" hangingPunct="1">
              <a:lnSpc>
                <a:spcPct val="125000"/>
              </a:lnSpc>
              <a:buClr>
                <a:srgbClr val="FFFF00"/>
              </a:buClr>
              <a:buNone/>
            </a:pPr>
            <a:r>
              <a:rPr lang="en-US" sz="1200" b="1" dirty="0" smtClean="0">
                <a:solidFill>
                  <a:srgbClr val="FFFF00"/>
                </a:solidFill>
              </a:rPr>
              <a:t>	James, R.K. &amp; Gilliland, B.E. (2013). </a:t>
            </a:r>
            <a:r>
              <a:rPr lang="en-US" sz="1200" b="1" i="1" dirty="0" smtClean="0">
                <a:solidFill>
                  <a:srgbClr val="FFFF00"/>
                </a:solidFill>
              </a:rPr>
              <a:t>Crisis Intervention Strategies</a:t>
            </a:r>
            <a:r>
              <a:rPr lang="en-US" sz="1200" b="1" dirty="0" smtClean="0">
                <a:solidFill>
                  <a:srgbClr val="FFFF00"/>
                </a:solidFill>
              </a:rPr>
              <a:t> (7</a:t>
            </a:r>
            <a:r>
              <a:rPr lang="en-US" sz="1200" b="1" baseline="30000" dirty="0" smtClean="0">
                <a:solidFill>
                  <a:srgbClr val="FFFF00"/>
                </a:solidFill>
              </a:rPr>
              <a:t>th</a:t>
            </a:r>
            <a:r>
              <a:rPr lang="en-US" sz="1200" b="1" dirty="0" smtClean="0">
                <a:solidFill>
                  <a:srgbClr val="FFFF00"/>
                </a:solidFill>
              </a:rPr>
              <a:t> ed.) . Belmont, CA: Brooks/Cole .</a:t>
            </a:r>
            <a:r>
              <a:rPr lang="en-US" sz="2000" b="1" dirty="0" smtClean="0"/>
              <a:t>	</a:t>
            </a:r>
            <a:endParaRPr lang="en-US" sz="2000" b="1" dirty="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20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20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20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20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fade">
                                      <p:cBhvr>
                                        <p:cTn id="27" dur="20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fade">
                                      <p:cBhvr>
                                        <p:cTn id="32" dur="20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685800" y="609600"/>
            <a:ext cx="7772400" cy="914400"/>
          </a:xfrm>
        </p:spPr>
        <p:txBody>
          <a:bodyPr/>
          <a:lstStyle/>
          <a:p>
            <a:pPr eaLnBrk="1" hangingPunct="1"/>
            <a:r>
              <a:rPr lang="en-US" sz="3800" b="1" smtClean="0"/>
              <a:t>Owning or “I” Statements</a:t>
            </a:r>
          </a:p>
        </p:txBody>
      </p:sp>
      <p:sp>
        <p:nvSpPr>
          <p:cNvPr id="50179" name="Rectangle 3"/>
          <p:cNvSpPr>
            <a:spLocks noGrp="1" noChangeArrowheads="1"/>
          </p:cNvSpPr>
          <p:nvPr>
            <p:ph type="body" idx="1"/>
          </p:nvPr>
        </p:nvSpPr>
        <p:spPr>
          <a:xfrm>
            <a:off x="381000" y="1828800"/>
            <a:ext cx="8382000" cy="4419600"/>
          </a:xfrm>
        </p:spPr>
        <p:txBody>
          <a:bodyPr/>
          <a:lstStyle/>
          <a:p>
            <a:pPr eaLnBrk="1" hangingPunct="1">
              <a:buClr>
                <a:srgbClr val="FFFF00"/>
              </a:buClr>
            </a:pPr>
            <a:endParaRPr lang="en-US" sz="2800" b="1" dirty="0" smtClean="0">
              <a:solidFill>
                <a:schemeClr val="tx1"/>
              </a:solidFill>
            </a:endParaRPr>
          </a:p>
          <a:p>
            <a:pPr eaLnBrk="1" hangingPunct="1">
              <a:buClr>
                <a:srgbClr val="FFFF00"/>
              </a:buClr>
            </a:pPr>
            <a:r>
              <a:rPr lang="en-US" sz="2800" b="1" dirty="0" smtClean="0">
                <a:solidFill>
                  <a:schemeClr val="tx2"/>
                </a:solidFill>
              </a:rPr>
              <a:t>CIT</a:t>
            </a:r>
            <a:r>
              <a:rPr lang="en-US" sz="2800" b="1" dirty="0" smtClean="0">
                <a:solidFill>
                  <a:schemeClr val="tx2"/>
                </a:solidFill>
                <a:latin typeface="Arial" charset="0"/>
              </a:rPr>
              <a:t>:  </a:t>
            </a:r>
            <a:r>
              <a:rPr lang="en-US" sz="2800" b="1" dirty="0" smtClean="0">
                <a:solidFill>
                  <a:schemeClr val="tx1"/>
                </a:solidFill>
                <a:latin typeface="Arial" charset="0"/>
              </a:rPr>
              <a:t>“</a:t>
            </a:r>
            <a:r>
              <a:rPr lang="en-US" sz="2800" b="1" i="1" dirty="0" smtClean="0">
                <a:solidFill>
                  <a:schemeClr val="tx1"/>
                </a:solidFill>
                <a:latin typeface="Arial" charset="0"/>
              </a:rPr>
              <a:t>I want you to tell me how many pills you have taken…”</a:t>
            </a:r>
          </a:p>
          <a:p>
            <a:pPr eaLnBrk="1" hangingPunct="1">
              <a:buClr>
                <a:srgbClr val="FFFF00"/>
              </a:buClr>
            </a:pPr>
            <a:r>
              <a:rPr lang="en-US" sz="2800" b="1" dirty="0" smtClean="0">
                <a:solidFill>
                  <a:schemeClr val="tx2"/>
                </a:solidFill>
              </a:rPr>
              <a:t>CIT</a:t>
            </a:r>
            <a:r>
              <a:rPr lang="en-US" sz="2800" b="1" dirty="0" smtClean="0">
                <a:solidFill>
                  <a:schemeClr val="tx2"/>
                </a:solidFill>
                <a:latin typeface="Arial" charset="0"/>
              </a:rPr>
              <a:t>: </a:t>
            </a:r>
            <a:r>
              <a:rPr lang="en-US" sz="2800" b="1" dirty="0" smtClean="0">
                <a:solidFill>
                  <a:schemeClr val="tx1"/>
                </a:solidFill>
                <a:latin typeface="Arial" charset="0"/>
              </a:rPr>
              <a:t>“I don’t get it…can you tell me again?”</a:t>
            </a:r>
            <a:endParaRPr lang="en-US" sz="2800" b="1" i="1" dirty="0" smtClean="0">
              <a:solidFill>
                <a:schemeClr val="tx1"/>
              </a:solidFill>
              <a:latin typeface="Arial" charset="0"/>
            </a:endParaRPr>
          </a:p>
          <a:p>
            <a:pPr eaLnBrk="1" hangingPunct="1">
              <a:buClr>
                <a:srgbClr val="FFFF00"/>
              </a:buClr>
            </a:pPr>
            <a:r>
              <a:rPr lang="en-US" sz="2800" b="1" dirty="0" smtClean="0">
                <a:solidFill>
                  <a:schemeClr val="tx2"/>
                </a:solidFill>
              </a:rPr>
              <a:t>CIT</a:t>
            </a:r>
            <a:r>
              <a:rPr lang="en-US" sz="2800" b="1" dirty="0" smtClean="0">
                <a:solidFill>
                  <a:schemeClr val="tx2"/>
                </a:solidFill>
                <a:latin typeface="Arial" charset="0"/>
              </a:rPr>
              <a:t>: </a:t>
            </a:r>
            <a:r>
              <a:rPr lang="en-US" sz="2800" b="1" dirty="0" smtClean="0">
                <a:solidFill>
                  <a:schemeClr val="tx1"/>
                </a:solidFill>
                <a:latin typeface="Arial" charset="0"/>
              </a:rPr>
              <a:t>“I’m feeling confused…you look sad.”</a:t>
            </a:r>
            <a:endParaRPr lang="en-US" sz="2800" b="1" dirty="0" smtClean="0">
              <a:solidFill>
                <a:schemeClr val="tx1"/>
              </a:solidFill>
            </a:endParaRPr>
          </a:p>
          <a:p>
            <a:pPr eaLnBrk="1" hangingPunct="1">
              <a:buClr>
                <a:srgbClr val="FFFF00"/>
              </a:buClr>
            </a:pPr>
            <a:r>
              <a:rPr lang="en-US" sz="2800" b="1" dirty="0" smtClean="0">
                <a:solidFill>
                  <a:schemeClr val="tx2"/>
                </a:solidFill>
              </a:rPr>
              <a:t>CIT</a:t>
            </a:r>
            <a:r>
              <a:rPr lang="en-US" sz="2800" b="1" dirty="0" smtClean="0">
                <a:solidFill>
                  <a:schemeClr val="tx2"/>
                </a:solidFill>
                <a:latin typeface="Arial" charset="0"/>
              </a:rPr>
              <a:t>: </a:t>
            </a:r>
            <a:r>
              <a:rPr lang="en-US" sz="2800" b="1" dirty="0" smtClean="0">
                <a:solidFill>
                  <a:schemeClr val="tx1"/>
                </a:solidFill>
                <a:latin typeface="Arial" charset="0"/>
              </a:rPr>
              <a:t>“I disagree…I think you can do this.”</a:t>
            </a:r>
          </a:p>
          <a:p>
            <a:pPr eaLnBrk="1" hangingPunct="1">
              <a:buClr>
                <a:srgbClr val="FFFF00"/>
              </a:buClr>
            </a:pPr>
            <a:r>
              <a:rPr lang="en-US" sz="2800" b="1" dirty="0" smtClean="0">
                <a:solidFill>
                  <a:schemeClr val="tx2"/>
                </a:solidFill>
              </a:rPr>
              <a:t>CIT</a:t>
            </a:r>
            <a:r>
              <a:rPr lang="en-US" sz="2800" b="1" dirty="0" smtClean="0">
                <a:solidFill>
                  <a:schemeClr val="tx2"/>
                </a:solidFill>
                <a:latin typeface="Arial" charset="0"/>
              </a:rPr>
              <a:t>:  </a:t>
            </a:r>
            <a:r>
              <a:rPr lang="en-US" sz="2800" b="1" i="1" dirty="0" smtClean="0">
                <a:solidFill>
                  <a:schemeClr val="tx1"/>
                </a:solidFill>
                <a:latin typeface="Arial" charset="0"/>
              </a:rPr>
              <a:t>“Yes, I understand you are angry and upset but I want you to slow down so I can understand you…”</a:t>
            </a:r>
          </a:p>
          <a:p>
            <a:pPr eaLnBrk="1" hangingPunct="1">
              <a:buClr>
                <a:srgbClr val="FFFF00"/>
              </a:buClr>
              <a:buFontTx/>
              <a:buNone/>
            </a:pPr>
            <a:endParaRPr lang="en-US" sz="2800" b="1" dirty="0" smtClean="0">
              <a:latin typeface="Arial" charset="0"/>
            </a:endParaRPr>
          </a:p>
          <a:p>
            <a:pPr eaLnBrk="1" hangingPunct="1">
              <a:buClr>
                <a:srgbClr val="FFFF00"/>
              </a:buClr>
              <a:buFontTx/>
              <a:buNone/>
            </a:pPr>
            <a:endParaRPr lang="en-US" sz="2800" b="1" i="1" dirty="0" smtClean="0">
              <a:latin typeface="Arial" charset="0"/>
            </a:endParaRPr>
          </a:p>
          <a:p>
            <a:pPr eaLnBrk="1" hangingPunct="1">
              <a:buClr>
                <a:srgbClr val="FFFF00"/>
              </a:buClr>
            </a:pPr>
            <a:endParaRPr lang="en-US" sz="2800" b="1" dirty="0" smtClean="0">
              <a:latin typeface="Arial" charset="0"/>
            </a:endParaRPr>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20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fade">
                                      <p:cBhvr>
                                        <p:cTn id="12" dur="20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fade">
                                      <p:cBhvr>
                                        <p:cTn id="17" dur="2000"/>
                                        <p:tgtEl>
                                          <p:spTgt spid="501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fade">
                                      <p:cBhvr>
                                        <p:cTn id="22" dur="2000"/>
                                        <p:tgtEl>
                                          <p:spTgt spid="501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animEffect transition="in" filter="fade">
                                      <p:cBhvr>
                                        <p:cTn id="27" dur="20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85800" y="228600"/>
            <a:ext cx="7772400" cy="1143000"/>
          </a:xfrm>
        </p:spPr>
        <p:txBody>
          <a:bodyPr/>
          <a:lstStyle/>
          <a:p>
            <a:r>
              <a:rPr lang="en-US" sz="3800" b="1" dirty="0" smtClean="0"/>
              <a:t>Owning or “I” Statements</a:t>
            </a:r>
            <a:r>
              <a:rPr lang="en-US" sz="2000" b="1" dirty="0" smtClean="0"/>
              <a:t>…continued</a:t>
            </a:r>
            <a:endParaRPr lang="en-US" sz="2000" dirty="0" smtClean="0"/>
          </a:p>
        </p:txBody>
      </p:sp>
      <p:sp>
        <p:nvSpPr>
          <p:cNvPr id="51203" name="Content Placeholder 2"/>
          <p:cNvSpPr>
            <a:spLocks noGrp="1"/>
          </p:cNvSpPr>
          <p:nvPr>
            <p:ph idx="1"/>
          </p:nvPr>
        </p:nvSpPr>
        <p:spPr>
          <a:xfrm>
            <a:off x="152400" y="1524000"/>
            <a:ext cx="8839200" cy="4724400"/>
          </a:xfrm>
        </p:spPr>
        <p:txBody>
          <a:bodyPr/>
          <a:lstStyle/>
          <a:p>
            <a:pPr>
              <a:buClr>
                <a:schemeClr val="tx1"/>
              </a:buClr>
            </a:pPr>
            <a:r>
              <a:rPr lang="en-US" sz="2800" b="1" u="sng" dirty="0" smtClean="0">
                <a:solidFill>
                  <a:schemeClr val="tx2"/>
                </a:solidFill>
                <a:latin typeface="Arial" charset="0"/>
                <a:cs typeface="Arial" charset="0"/>
              </a:rPr>
              <a:t>Broken Record</a:t>
            </a:r>
          </a:p>
          <a:p>
            <a:pPr>
              <a:buClr>
                <a:schemeClr val="tx1"/>
              </a:buClr>
              <a:buFontTx/>
              <a:buNone/>
            </a:pPr>
            <a:r>
              <a:rPr lang="en-US" sz="2800" b="1" dirty="0" smtClean="0">
                <a:latin typeface="Arial" charset="0"/>
                <a:cs typeface="Arial" charset="0"/>
              </a:rPr>
              <a:t>	</a:t>
            </a:r>
            <a:r>
              <a:rPr lang="en-US" sz="2800" b="1" dirty="0" smtClean="0">
                <a:solidFill>
                  <a:schemeClr val="tx1"/>
                </a:solidFill>
                <a:latin typeface="Arial" charset="0"/>
                <a:cs typeface="Arial" charset="0"/>
              </a:rPr>
              <a:t>Using a clear and calm voice, the CIT Officer repeats a request for compliance.</a:t>
            </a:r>
          </a:p>
          <a:p>
            <a:pPr>
              <a:buClr>
                <a:schemeClr val="tx1"/>
              </a:buClr>
              <a:buFontTx/>
              <a:buNone/>
            </a:pPr>
            <a:endParaRPr lang="en-US" sz="2800" b="1" dirty="0" smtClean="0">
              <a:latin typeface="Arial" charset="0"/>
              <a:cs typeface="Arial" charset="0"/>
            </a:endParaRPr>
          </a:p>
          <a:p>
            <a:pPr>
              <a:buClr>
                <a:schemeClr val="tx1"/>
              </a:buClr>
            </a:pPr>
            <a:r>
              <a:rPr lang="en-US" sz="2800" b="1" dirty="0" smtClean="0">
                <a:solidFill>
                  <a:schemeClr val="tx2"/>
                </a:solidFill>
                <a:cs typeface="Arial" charset="0"/>
              </a:rPr>
              <a:t>CIT</a:t>
            </a:r>
            <a:r>
              <a:rPr lang="en-US" sz="2800" dirty="0" smtClean="0">
                <a:solidFill>
                  <a:schemeClr val="tx2"/>
                </a:solidFill>
                <a:cs typeface="Arial" charset="0"/>
              </a:rPr>
              <a:t>: </a:t>
            </a:r>
            <a:r>
              <a:rPr lang="en-US" sz="2400" b="1" i="1" dirty="0" smtClean="0">
                <a:solidFill>
                  <a:schemeClr val="tx1"/>
                </a:solidFill>
                <a:latin typeface="Arial" charset="0"/>
              </a:rPr>
              <a:t>“Yes, I understand you are angry and upset, but </a:t>
            </a:r>
          </a:p>
          <a:p>
            <a:pPr>
              <a:buClr>
                <a:schemeClr val="tx1"/>
              </a:buClr>
              <a:buFontTx/>
              <a:buNone/>
            </a:pPr>
            <a:r>
              <a:rPr lang="en-US" sz="2400" b="1" i="1" dirty="0" smtClean="0">
                <a:solidFill>
                  <a:schemeClr val="tx1"/>
                </a:solidFill>
                <a:latin typeface="Arial" charset="0"/>
              </a:rPr>
              <a:t>	</a:t>
            </a:r>
            <a:r>
              <a:rPr lang="en-US" sz="2400" b="1" i="1" u="sng" dirty="0" smtClean="0">
                <a:solidFill>
                  <a:schemeClr val="tx1"/>
                </a:solidFill>
                <a:latin typeface="Arial" charset="0"/>
              </a:rPr>
              <a:t>I want you to slow down so I can understand you</a:t>
            </a:r>
            <a:r>
              <a:rPr lang="en-US" sz="2400" b="1" i="1" dirty="0" smtClean="0">
                <a:solidFill>
                  <a:schemeClr val="tx1"/>
                </a:solidFill>
                <a:latin typeface="Arial" charset="0"/>
              </a:rPr>
              <a:t>…Yes, </a:t>
            </a:r>
          </a:p>
          <a:p>
            <a:pPr>
              <a:buClr>
                <a:schemeClr val="tx1"/>
              </a:buClr>
              <a:buFontTx/>
              <a:buNone/>
            </a:pPr>
            <a:r>
              <a:rPr lang="en-US" sz="2400" b="1" i="1" dirty="0" smtClean="0">
                <a:solidFill>
                  <a:schemeClr val="tx1"/>
                </a:solidFill>
                <a:latin typeface="Arial" charset="0"/>
                <a:cs typeface="Arial" charset="0"/>
              </a:rPr>
              <a:t>	I understand how upset you are about someone messing with you, but </a:t>
            </a:r>
            <a:r>
              <a:rPr lang="en-US" sz="2400" b="1" i="1" u="sng" dirty="0" smtClean="0">
                <a:solidFill>
                  <a:schemeClr val="tx1"/>
                </a:solidFill>
                <a:latin typeface="Arial" charset="0"/>
                <a:cs typeface="Arial" charset="0"/>
              </a:rPr>
              <a:t>right now, I need you to slow down and talk with me about getting things right for you</a:t>
            </a:r>
            <a:r>
              <a:rPr lang="en-US" sz="2400" b="1" i="1" dirty="0" smtClean="0">
                <a:solidFill>
                  <a:schemeClr val="tx1"/>
                </a:solidFill>
                <a:latin typeface="Arial" charset="0"/>
                <a:cs typeface="Arial" charset="0"/>
              </a:rPr>
              <a:t>…</a:t>
            </a:r>
          </a:p>
          <a:p>
            <a:pPr>
              <a:buClr>
                <a:schemeClr val="tx1"/>
              </a:buClr>
              <a:buFontTx/>
              <a:buNone/>
            </a:pPr>
            <a:r>
              <a:rPr lang="en-US" sz="2400" b="1" i="1" dirty="0" smtClean="0">
                <a:solidFill>
                  <a:schemeClr val="tx1"/>
                </a:solidFill>
                <a:latin typeface="Arial" charset="0"/>
                <a:cs typeface="Arial" charset="0"/>
              </a:rPr>
              <a:t>	Yes, I see how irritated you are, but </a:t>
            </a:r>
            <a:r>
              <a:rPr lang="en-US" sz="2400" b="1" i="1" u="sng" dirty="0" smtClean="0">
                <a:solidFill>
                  <a:schemeClr val="tx1"/>
                </a:solidFill>
                <a:latin typeface="Arial" charset="0"/>
                <a:cs typeface="Arial" charset="0"/>
              </a:rPr>
              <a:t>right now, I want</a:t>
            </a:r>
            <a:r>
              <a:rPr lang="en-US" sz="2400" b="1" i="1" dirty="0" smtClean="0">
                <a:solidFill>
                  <a:schemeClr val="tx1"/>
                </a:solidFill>
                <a:latin typeface="Arial" charset="0"/>
                <a:cs typeface="Arial" charset="0"/>
              </a:rPr>
              <a:t>…..”</a:t>
            </a:r>
          </a:p>
          <a:p>
            <a:pPr>
              <a:buClr>
                <a:schemeClr val="tx1"/>
              </a:buClr>
            </a:pPr>
            <a:endParaRPr lang="en-US" b="1" dirty="0" smtClean="0">
              <a:latin typeface="Arial" charset="0"/>
              <a:cs typeface="Arial" charset="0"/>
            </a:endParaRPr>
          </a:p>
          <a:p>
            <a:pPr>
              <a:buClr>
                <a:schemeClr val="tx1"/>
              </a:buClr>
            </a:pPr>
            <a:endParaRPr lang="en-US" b="1" dirty="0" smtClean="0">
              <a:latin typeface="Arial" charset="0"/>
              <a:cs typeface="Arial" charset="0"/>
            </a:endParaRPr>
          </a:p>
          <a:p>
            <a:pPr>
              <a:buClr>
                <a:schemeClr val="tx1"/>
              </a:buClr>
            </a:pPr>
            <a:endParaRPr lang="en-US" b="1" dirty="0" smtClean="0">
              <a:latin typeface="Arial" charset="0"/>
              <a:cs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20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fade">
                                      <p:cBhvr>
                                        <p:cTn id="17" dur="2000"/>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fade">
                                      <p:cBhvr>
                                        <p:cTn id="22" dur="2000"/>
                                        <p:tgtEl>
                                          <p:spTgt spid="512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fade">
                                      <p:cBhvr>
                                        <p:cTn id="27" dur="2000"/>
                                        <p:tgtEl>
                                          <p:spTgt spid="512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03">
                                            <p:txEl>
                                              <p:pRg st="6" end="6"/>
                                            </p:txEl>
                                          </p:spTgt>
                                        </p:tgtEl>
                                        <p:attrNameLst>
                                          <p:attrName>style.visibility</p:attrName>
                                        </p:attrNameLst>
                                      </p:cBhvr>
                                      <p:to>
                                        <p:strVal val="visible"/>
                                      </p:to>
                                    </p:set>
                                    <p:animEffect transition="in" filter="fade">
                                      <p:cBhvr>
                                        <p:cTn id="32" dur="2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609600"/>
            <a:ext cx="7772400" cy="990600"/>
          </a:xfrm>
        </p:spPr>
        <p:txBody>
          <a:bodyPr/>
          <a:lstStyle/>
          <a:p>
            <a:pPr eaLnBrk="1" hangingPunct="1"/>
            <a:r>
              <a:rPr lang="en-US" sz="3800" b="1" dirty="0" smtClean="0">
                <a:solidFill>
                  <a:srgbClr val="FFFF00"/>
                </a:solidFill>
              </a:rPr>
              <a:t>Empathic Understanding</a:t>
            </a:r>
          </a:p>
        </p:txBody>
      </p:sp>
      <p:sp>
        <p:nvSpPr>
          <p:cNvPr id="117762" name="Content Placeholder 4"/>
          <p:cNvSpPr>
            <a:spLocks noGrp="1"/>
          </p:cNvSpPr>
          <p:nvPr>
            <p:ph sz="half" idx="1"/>
          </p:nvPr>
        </p:nvSpPr>
        <p:spPr>
          <a:xfrm>
            <a:off x="228600" y="5943600"/>
            <a:ext cx="8610600" cy="609600"/>
          </a:xfrm>
        </p:spPr>
        <p:txBody>
          <a:bodyPr>
            <a:normAutofit fontScale="92500" lnSpcReduction="10000"/>
          </a:bodyPr>
          <a:lstStyle/>
          <a:p>
            <a:pPr>
              <a:buFontTx/>
              <a:buNone/>
            </a:pPr>
            <a:endParaRPr lang="en-US" sz="1200" dirty="0" smtClean="0">
              <a:solidFill>
                <a:schemeClr val="tx2"/>
              </a:solidFill>
            </a:endParaRPr>
          </a:p>
          <a:p>
            <a:pPr>
              <a:buFontTx/>
              <a:buNone/>
            </a:pPr>
            <a:r>
              <a:rPr lang="en-US" sz="1200" b="1" dirty="0" smtClean="0">
                <a:solidFill>
                  <a:schemeClr val="tx2"/>
                </a:solidFill>
              </a:rPr>
              <a:t>Rogers, C.R. (1987). Rogers, </a:t>
            </a:r>
            <a:r>
              <a:rPr lang="en-US" sz="1200" b="1" dirty="0" err="1" smtClean="0">
                <a:solidFill>
                  <a:schemeClr val="tx2"/>
                </a:solidFill>
              </a:rPr>
              <a:t>Kohut</a:t>
            </a:r>
            <a:r>
              <a:rPr lang="en-US" sz="1200" b="1" dirty="0" smtClean="0">
                <a:solidFill>
                  <a:schemeClr val="tx2"/>
                </a:solidFill>
              </a:rPr>
              <a:t>, and Erickson: A personal perspective on some similarities and differences. In J. </a:t>
            </a:r>
            <a:r>
              <a:rPr lang="en-US" sz="1200" b="1" dirty="0" err="1" smtClean="0">
                <a:solidFill>
                  <a:schemeClr val="tx2"/>
                </a:solidFill>
              </a:rPr>
              <a:t>Zeig</a:t>
            </a:r>
            <a:r>
              <a:rPr lang="en-US" sz="1200" b="1" dirty="0" smtClean="0">
                <a:solidFill>
                  <a:schemeClr val="tx2"/>
                </a:solidFill>
              </a:rPr>
              <a:t> (Ed.), </a:t>
            </a:r>
            <a:r>
              <a:rPr lang="en-US" sz="1200" b="1" i="1" dirty="0" smtClean="0">
                <a:solidFill>
                  <a:schemeClr val="tx2"/>
                </a:solidFill>
              </a:rPr>
              <a:t>The evolution of psychotherapy </a:t>
            </a:r>
            <a:r>
              <a:rPr lang="en-US" sz="1200" b="1" dirty="0" smtClean="0">
                <a:solidFill>
                  <a:schemeClr val="tx2"/>
                </a:solidFill>
              </a:rPr>
              <a:t>(p. 181). New York: Brunner/</a:t>
            </a:r>
            <a:r>
              <a:rPr lang="en-US" sz="1200" b="1" dirty="0" err="1" smtClean="0">
                <a:solidFill>
                  <a:schemeClr val="tx2"/>
                </a:solidFill>
              </a:rPr>
              <a:t>Mazel</a:t>
            </a:r>
            <a:r>
              <a:rPr lang="en-US" sz="1200" b="1" dirty="0" smtClean="0">
                <a:solidFill>
                  <a:schemeClr val="tx2"/>
                </a:solidFill>
              </a:rPr>
              <a:t>. </a:t>
            </a:r>
            <a:endParaRPr lang="en-US" sz="1200" b="1" dirty="0" smtClean="0"/>
          </a:p>
        </p:txBody>
      </p:sp>
      <p:sp>
        <p:nvSpPr>
          <p:cNvPr id="52228" name="Content Placeholder 6"/>
          <p:cNvSpPr>
            <a:spLocks noGrp="1"/>
          </p:cNvSpPr>
          <p:nvPr>
            <p:ph sz="half" idx="2"/>
          </p:nvPr>
        </p:nvSpPr>
        <p:spPr>
          <a:xfrm>
            <a:off x="3505200" y="1981200"/>
            <a:ext cx="4953000" cy="3733800"/>
          </a:xfrm>
        </p:spPr>
        <p:txBody>
          <a:bodyPr/>
          <a:lstStyle/>
          <a:p>
            <a:pPr>
              <a:buFontTx/>
              <a:buNone/>
            </a:pPr>
            <a:r>
              <a:rPr lang="en-US" sz="2600" b="1" dirty="0" smtClean="0">
                <a:solidFill>
                  <a:schemeClr val="tx1"/>
                </a:solidFill>
                <a:latin typeface="Arial" charset="0"/>
              </a:rPr>
              <a:t>“To my mind, empathy is in itself a healing agent …  because it releases, it confirms, it brings even the most frightened person into the human race.  If a person is understood, he or she belongs.”</a:t>
            </a:r>
            <a:endParaRPr lang="en-US" sz="2600" dirty="0" smtClean="0">
              <a:solidFill>
                <a:schemeClr val="tx1"/>
              </a:solidFill>
            </a:endParaRPr>
          </a:p>
          <a:p>
            <a:pPr>
              <a:buFontTx/>
              <a:buNone/>
            </a:pPr>
            <a:r>
              <a:rPr lang="en-US" sz="1600" b="1" i="1" dirty="0" smtClean="0">
                <a:solidFill>
                  <a:srgbClr val="FFFF00"/>
                </a:solidFill>
                <a:cs typeface="Times New Roman" pitchFamily="18" charset="0"/>
              </a:rPr>
              <a:t>				</a:t>
            </a:r>
            <a:r>
              <a:rPr lang="en-US" sz="2000" b="1" i="1" dirty="0" smtClean="0">
                <a:solidFill>
                  <a:srgbClr val="FFFF00"/>
                </a:solidFill>
                <a:cs typeface="Times New Roman" pitchFamily="18" charset="0"/>
              </a:rPr>
              <a:t>Carl Rogers</a:t>
            </a:r>
            <a:endParaRPr lang="en-US" sz="2000" dirty="0" smtClean="0"/>
          </a:p>
        </p:txBody>
      </p:sp>
      <p:pic>
        <p:nvPicPr>
          <p:cNvPr id="4" name="Picture 4" descr="C:\Documents and Settings\Thomas Kirchberg\My Documents\My Pictures\CarlRogers.jpg"/>
          <p:cNvPicPr>
            <a:picLocks noChangeAspect="1" noChangeArrowheads="1"/>
          </p:cNvPicPr>
          <p:nvPr/>
        </p:nvPicPr>
        <p:blipFill>
          <a:blip r:embed="rId3" cstate="print"/>
          <a:srcRect/>
          <a:stretch>
            <a:fillRect/>
          </a:stretch>
        </p:blipFill>
        <p:spPr bwMode="auto">
          <a:xfrm>
            <a:off x="304800" y="1752600"/>
            <a:ext cx="1981200" cy="2590800"/>
          </a:xfrm>
          <a:prstGeom prst="rect">
            <a:avLst/>
          </a:prstGeom>
          <a:noFill/>
          <a:ln w="9525">
            <a:noFill/>
            <a:miter lim="800000"/>
            <a:headEnd/>
            <a:tailEnd/>
          </a:ln>
          <a:effectLst>
            <a:glow rad="228600">
              <a:schemeClr val="accent4">
                <a:satMod val="175000"/>
                <a:alpha val="40000"/>
              </a:schemeClr>
            </a:glow>
            <a:outerShdw blurRad="50800" dist="38100" dir="8100000" algn="tr" rotWithShape="0">
              <a:prstClr val="black">
                <a:alpha val="40000"/>
              </a:prst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1"/>
                                        </p:tgtEl>
                                        <p:attrNameLst>
                                          <p:attrName>style.visibility</p:attrName>
                                        </p:attrNameLst>
                                      </p:cBhvr>
                                      <p:to>
                                        <p:strVal val="visible"/>
                                      </p:to>
                                    </p:set>
                                    <p:animEffect transition="in" filter="fade">
                                      <p:cBhvr>
                                        <p:cTn id="7" dur="2000"/>
                                        <p:tgtEl>
                                          <p:spTgt spid="1177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fade">
                                      <p:cBhvr>
                                        <p:cTn id="12" dur="20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fade">
                                      <p:cBhvr>
                                        <p:cTn id="17" dur="20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7762">
                                            <p:txEl>
                                              <p:pRg st="1" end="1"/>
                                            </p:txEl>
                                          </p:spTgt>
                                        </p:tgtEl>
                                        <p:attrNameLst>
                                          <p:attrName>style.visibility</p:attrName>
                                        </p:attrNameLst>
                                      </p:cBhvr>
                                      <p:to>
                                        <p:strVal val="visible"/>
                                      </p:to>
                                    </p:set>
                                    <p:animEffect transition="in" filter="fade">
                                      <p:cBhvr>
                                        <p:cTn id="22" dur="2000"/>
                                        <p:tgtEl>
                                          <p:spTgt spid="1177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1" grpId="0"/>
      <p:bldP spid="117762" grpId="0" build="p"/>
      <p:bldP spid="522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800" b="1" smtClean="0"/>
              <a:t>Intervention</a:t>
            </a:r>
          </a:p>
        </p:txBody>
      </p:sp>
      <p:sp>
        <p:nvSpPr>
          <p:cNvPr id="6147" name="Rectangle 3"/>
          <p:cNvSpPr>
            <a:spLocks noGrp="1" noChangeArrowheads="1"/>
          </p:cNvSpPr>
          <p:nvPr>
            <p:ph type="body" idx="1"/>
          </p:nvPr>
        </p:nvSpPr>
        <p:spPr/>
        <p:txBody>
          <a:bodyPr/>
          <a:lstStyle/>
          <a:p>
            <a:pPr eaLnBrk="1" hangingPunct="1">
              <a:buClr>
                <a:srgbClr val="FFFF00"/>
              </a:buClr>
            </a:pPr>
            <a:r>
              <a:rPr lang="en-US" b="1" smtClean="0">
                <a:solidFill>
                  <a:schemeClr val="tx1"/>
                </a:solidFill>
                <a:latin typeface="Arial" charset="0"/>
              </a:rPr>
              <a:t>To compel or prevent an action</a:t>
            </a:r>
          </a:p>
          <a:p>
            <a:pPr eaLnBrk="1" hangingPunct="1">
              <a:buClr>
                <a:srgbClr val="FFFF00"/>
              </a:buClr>
            </a:pPr>
            <a:endParaRPr lang="en-US" b="1" smtClean="0">
              <a:solidFill>
                <a:schemeClr val="tx1"/>
              </a:solidFill>
              <a:latin typeface="Arial" charset="0"/>
            </a:endParaRPr>
          </a:p>
          <a:p>
            <a:pPr eaLnBrk="1" hangingPunct="1">
              <a:buClr>
                <a:srgbClr val="FFFF00"/>
              </a:buClr>
            </a:pPr>
            <a:r>
              <a:rPr lang="en-US" b="1" smtClean="0">
                <a:solidFill>
                  <a:schemeClr val="tx1"/>
                </a:solidFill>
                <a:latin typeface="Arial" charset="0"/>
              </a:rPr>
              <a:t>To maintain or alter a condition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2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&amp; Reflection</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Exercise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2"/>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685800" y="381000"/>
            <a:ext cx="7772400" cy="1066800"/>
          </a:xfrm>
        </p:spPr>
        <p:txBody>
          <a:bodyPr/>
          <a:lstStyle/>
          <a:p>
            <a:pPr eaLnBrk="1" hangingPunct="1"/>
            <a:r>
              <a:rPr lang="en-US" sz="3800" b="1" dirty="0" smtClean="0"/>
              <a:t>Genuineness</a:t>
            </a:r>
          </a:p>
        </p:txBody>
      </p:sp>
      <p:sp>
        <p:nvSpPr>
          <p:cNvPr id="38915" name="Rectangle 3"/>
          <p:cNvSpPr>
            <a:spLocks noGrp="1" noChangeArrowheads="1"/>
          </p:cNvSpPr>
          <p:nvPr>
            <p:ph type="body" idx="1"/>
          </p:nvPr>
        </p:nvSpPr>
        <p:spPr>
          <a:xfrm>
            <a:off x="685800" y="1371600"/>
            <a:ext cx="8153400" cy="5334000"/>
          </a:xfrm>
        </p:spPr>
        <p:txBody>
          <a:bodyPr/>
          <a:lstStyle/>
          <a:p>
            <a:pPr eaLnBrk="1" hangingPunct="1">
              <a:lnSpc>
                <a:spcPct val="150000"/>
              </a:lnSpc>
              <a:buClr>
                <a:srgbClr val="FFFF00"/>
              </a:buClr>
              <a:defRPr/>
            </a:pPr>
            <a:r>
              <a:rPr lang="en-US" sz="2800" b="1" dirty="0" smtClean="0">
                <a:solidFill>
                  <a:schemeClr val="tx1"/>
                </a:solidFill>
                <a:latin typeface="Arial" charset="0"/>
              </a:rPr>
              <a:t>A CIT Officer is </a:t>
            </a:r>
            <a:r>
              <a:rPr lang="en-US" sz="2800" b="1" u="sng" dirty="0" smtClean="0">
                <a:solidFill>
                  <a:srgbClr val="FFFF00"/>
                </a:solidFill>
                <a:latin typeface="Arial" charset="0"/>
              </a:rPr>
              <a:t>role free </a:t>
            </a:r>
          </a:p>
          <a:p>
            <a:pPr lvl="1" eaLnBrk="1" hangingPunct="1">
              <a:buClr>
                <a:srgbClr val="FFFF00"/>
              </a:buClr>
              <a:defRPr/>
            </a:pPr>
            <a:r>
              <a:rPr lang="en-US" sz="2000" b="1" dirty="0" smtClean="0">
                <a:solidFill>
                  <a:schemeClr val="tx1"/>
                </a:solidFill>
                <a:latin typeface="Arial" charset="0"/>
              </a:rPr>
              <a:t>not Dr. Phil, not Judge Judy,  </a:t>
            </a:r>
          </a:p>
          <a:p>
            <a:pPr lvl="1" eaLnBrk="1" hangingPunct="1">
              <a:buClr>
                <a:srgbClr val="FFFF00"/>
              </a:buClr>
              <a:buNone/>
              <a:defRPr/>
            </a:pPr>
            <a:r>
              <a:rPr lang="en-US" sz="2000" b="1" dirty="0" smtClean="0">
                <a:solidFill>
                  <a:schemeClr val="tx1"/>
                </a:solidFill>
                <a:latin typeface="Arial" charset="0"/>
              </a:rPr>
              <a:t>	not Detective Goren,  not a preacher… </a:t>
            </a:r>
          </a:p>
          <a:p>
            <a:pPr eaLnBrk="1" hangingPunct="1">
              <a:lnSpc>
                <a:spcPct val="150000"/>
              </a:lnSpc>
              <a:buClr>
                <a:srgbClr val="FFFF00"/>
              </a:buClr>
              <a:defRPr/>
            </a:pPr>
            <a:r>
              <a:rPr lang="en-US" sz="2800" b="1" dirty="0" smtClean="0">
                <a:solidFill>
                  <a:schemeClr val="tx1"/>
                </a:solidFill>
                <a:latin typeface="Arial" charset="0"/>
              </a:rPr>
              <a:t>A</a:t>
            </a:r>
            <a:r>
              <a:rPr lang="en-US" sz="2800" dirty="0" smtClean="0">
                <a:solidFill>
                  <a:schemeClr val="tx1"/>
                </a:solidFill>
                <a:latin typeface="Arial" charset="0"/>
              </a:rPr>
              <a:t> </a:t>
            </a:r>
            <a:r>
              <a:rPr lang="en-US" sz="2800" b="1" dirty="0" smtClean="0">
                <a:solidFill>
                  <a:schemeClr val="tx1"/>
                </a:solidFill>
                <a:latin typeface="Arial" charset="0"/>
              </a:rPr>
              <a:t>CIT Officer is </a:t>
            </a:r>
            <a:r>
              <a:rPr lang="en-US" sz="2800" b="1" u="sng" dirty="0" smtClean="0">
                <a:solidFill>
                  <a:srgbClr val="FFFF00"/>
                </a:solidFill>
                <a:effectLst>
                  <a:outerShdw blurRad="38100" dist="38100" dir="2700000" algn="tl">
                    <a:srgbClr val="000000"/>
                  </a:outerShdw>
                </a:effectLst>
                <a:latin typeface="Arial" charset="0"/>
              </a:rPr>
              <a:t>real</a:t>
            </a:r>
          </a:p>
          <a:p>
            <a:pPr eaLnBrk="1" hangingPunct="1">
              <a:lnSpc>
                <a:spcPct val="150000"/>
              </a:lnSpc>
              <a:buClr>
                <a:srgbClr val="FFFF00"/>
              </a:buClr>
              <a:defRPr/>
            </a:pPr>
            <a:r>
              <a:rPr lang="en-US" sz="2800" b="1" dirty="0" smtClean="0">
                <a:solidFill>
                  <a:schemeClr val="tx1"/>
                </a:solidFill>
                <a:latin typeface="Arial" charset="0"/>
              </a:rPr>
              <a:t>A CIT Officer is </a:t>
            </a:r>
            <a:r>
              <a:rPr lang="en-US" sz="2800" b="1" u="sng" dirty="0" smtClean="0">
                <a:solidFill>
                  <a:srgbClr val="FFFF00"/>
                </a:solidFill>
                <a:effectLst>
                  <a:outerShdw blurRad="38100" dist="38100" dir="2700000" algn="tl">
                    <a:srgbClr val="000000"/>
                  </a:outerShdw>
                </a:effectLst>
                <a:latin typeface="Arial" charset="0"/>
              </a:rPr>
              <a:t>sincere</a:t>
            </a:r>
          </a:p>
          <a:p>
            <a:pPr eaLnBrk="1" hangingPunct="1">
              <a:lnSpc>
                <a:spcPct val="200000"/>
              </a:lnSpc>
              <a:buClr>
                <a:srgbClr val="FFFF00"/>
              </a:buClr>
              <a:buFontTx/>
              <a:buNone/>
              <a:defRPr/>
            </a:pPr>
            <a:endParaRPr lang="en-US" b="1" u="sng" dirty="0" smtClean="0">
              <a:solidFill>
                <a:srgbClr val="FFFF00"/>
              </a:solidFill>
              <a:effectLst>
                <a:outerShdw blurRad="38100" dist="38100" dir="2700000" algn="tl">
                  <a:srgbClr val="000000"/>
                </a:outerShdw>
              </a:effectLst>
              <a:latin typeface="Arial" charset="0"/>
            </a:endParaRPr>
          </a:p>
          <a:p>
            <a:pPr eaLnBrk="1" hangingPunct="1">
              <a:lnSpc>
                <a:spcPct val="150000"/>
              </a:lnSpc>
              <a:buClr>
                <a:srgbClr val="FFFF00"/>
              </a:buClr>
              <a:buFontTx/>
              <a:buNone/>
              <a:defRPr/>
            </a:pPr>
            <a:endParaRPr lang="en-US" b="1" u="sng" dirty="0" smtClean="0">
              <a:effectLst>
                <a:outerShdw blurRad="38100" dist="38100" dir="2700000" algn="tl">
                  <a:srgbClr val="000000"/>
                </a:outerShdw>
              </a:effectLst>
              <a:latin typeface="Arial" charset="0"/>
            </a:endParaRPr>
          </a:p>
          <a:p>
            <a:pPr eaLnBrk="1" hangingPunct="1">
              <a:buFontTx/>
              <a:buNone/>
              <a:defRPr/>
            </a:pPr>
            <a:endParaRPr lang="en-US" b="1" dirty="0" smtClean="0"/>
          </a:p>
        </p:txBody>
      </p:sp>
      <p:pic>
        <p:nvPicPr>
          <p:cNvPr id="8" name="Picture 7" descr="CrazyJudgeJudyFlipsBird.jpg"/>
          <p:cNvPicPr>
            <a:picLocks noChangeAspect="1"/>
          </p:cNvPicPr>
          <p:nvPr/>
        </p:nvPicPr>
        <p:blipFill>
          <a:blip r:embed="rId3" cstate="print"/>
          <a:stretch>
            <a:fillRect/>
          </a:stretch>
        </p:blipFill>
        <p:spPr>
          <a:xfrm>
            <a:off x="1828800" y="4419600"/>
            <a:ext cx="2209800" cy="1981200"/>
          </a:xfrm>
          <a:prstGeom prst="rect">
            <a:avLst/>
          </a:prstGeom>
        </p:spPr>
      </p:pic>
      <p:pic>
        <p:nvPicPr>
          <p:cNvPr id="9" name="Picture 8" descr="untitled.bmp"/>
          <p:cNvPicPr>
            <a:picLocks noChangeAspect="1"/>
          </p:cNvPicPr>
          <p:nvPr/>
        </p:nvPicPr>
        <p:blipFill>
          <a:blip r:embed="rId4" cstate="print"/>
          <a:stretch>
            <a:fillRect/>
          </a:stretch>
        </p:blipFill>
        <p:spPr>
          <a:xfrm>
            <a:off x="6629400" y="1905000"/>
            <a:ext cx="1905000" cy="1981200"/>
          </a:xfrm>
          <a:prstGeom prst="rect">
            <a:avLst/>
          </a:prstGeom>
        </p:spPr>
      </p:pic>
      <p:pic>
        <p:nvPicPr>
          <p:cNvPr id="10" name="Picture 9" descr="law-order-ci123.jpg"/>
          <p:cNvPicPr>
            <a:picLocks noChangeAspect="1"/>
          </p:cNvPicPr>
          <p:nvPr/>
        </p:nvPicPr>
        <p:blipFill>
          <a:blip r:embed="rId5" cstate="print"/>
          <a:stretch>
            <a:fillRect/>
          </a:stretch>
        </p:blipFill>
        <p:spPr>
          <a:xfrm>
            <a:off x="5791200" y="4419600"/>
            <a:ext cx="2743200" cy="2057400"/>
          </a:xfrm>
          <a:prstGeom prst="rect">
            <a:avLst/>
          </a:prstGeom>
        </p:spPr>
      </p:pic>
      <p:sp>
        <p:nvSpPr>
          <p:cNvPr id="11" name="TextBox 10"/>
          <p:cNvSpPr txBox="1"/>
          <p:nvPr/>
        </p:nvSpPr>
        <p:spPr>
          <a:xfrm>
            <a:off x="152400" y="6553200"/>
            <a:ext cx="8763000" cy="276999"/>
          </a:xfrm>
          <a:prstGeom prst="rect">
            <a:avLst/>
          </a:prstGeom>
          <a:noFill/>
        </p:spPr>
        <p:txBody>
          <a:bodyPr wrap="square" rtlCol="0">
            <a:spAutoFit/>
          </a:bodyPr>
          <a:lstStyle/>
          <a:p>
            <a:r>
              <a:rPr lang="en-US" sz="1200" b="1" dirty="0" smtClean="0">
                <a:solidFill>
                  <a:schemeClr val="tx2"/>
                </a:solidFill>
              </a:rPr>
              <a:t>Photos: Judge Judith Scheindlin-bahmore.files.wordpress.com; Vincent Donofrio-tvguide.com; Dr. Phil Mcgraw-imgpoptower.com</a:t>
            </a:r>
            <a:endParaRPr lang="en-US" sz="1200" b="1" dirty="0">
              <a:solidFill>
                <a:schemeClr val="tx2"/>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09"/>
                                        </p:tgtEl>
                                        <p:attrNameLst>
                                          <p:attrName>style.visibility</p:attrName>
                                        </p:attrNameLst>
                                      </p:cBhvr>
                                      <p:to>
                                        <p:strVal val="visible"/>
                                      </p:to>
                                    </p:set>
                                    <p:animEffect transition="in" filter="fade">
                                      <p:cBhvr>
                                        <p:cTn id="7" dur="2000"/>
                                        <p:tgtEl>
                                          <p:spTgt spid="1198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5">
                                            <p:txEl>
                                              <p:pRg st="0" end="0"/>
                                            </p:txEl>
                                          </p:spTgt>
                                        </p:tgtEl>
                                        <p:attrNameLst>
                                          <p:attrName>style.visibility</p:attrName>
                                        </p:attrNameLst>
                                      </p:cBhvr>
                                      <p:to>
                                        <p:strVal val="visible"/>
                                      </p:to>
                                    </p:set>
                                    <p:animEffect transition="in" filter="fade">
                                      <p:cBhvr>
                                        <p:cTn id="27" dur="2000"/>
                                        <p:tgtEl>
                                          <p:spTgt spid="389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915">
                                            <p:txEl>
                                              <p:pRg st="1" end="1"/>
                                            </p:txEl>
                                          </p:spTgt>
                                        </p:tgtEl>
                                        <p:attrNameLst>
                                          <p:attrName>style.visibility</p:attrName>
                                        </p:attrNameLst>
                                      </p:cBhvr>
                                      <p:to>
                                        <p:strVal val="visible"/>
                                      </p:to>
                                    </p:set>
                                    <p:animEffect transition="in" filter="fade">
                                      <p:cBhvr>
                                        <p:cTn id="32" dur="2000"/>
                                        <p:tgtEl>
                                          <p:spTgt spid="38915">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915">
                                            <p:txEl>
                                              <p:pRg st="2" end="2"/>
                                            </p:txEl>
                                          </p:spTgt>
                                        </p:tgtEl>
                                        <p:attrNameLst>
                                          <p:attrName>style.visibility</p:attrName>
                                        </p:attrNameLst>
                                      </p:cBhvr>
                                      <p:to>
                                        <p:strVal val="visible"/>
                                      </p:to>
                                    </p:set>
                                    <p:animEffect transition="in" filter="fade">
                                      <p:cBhvr>
                                        <p:cTn id="35" dur="2000"/>
                                        <p:tgtEl>
                                          <p:spTgt spid="389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915">
                                            <p:txEl>
                                              <p:pRg st="3" end="3"/>
                                            </p:txEl>
                                          </p:spTgt>
                                        </p:tgtEl>
                                        <p:attrNameLst>
                                          <p:attrName>style.visibility</p:attrName>
                                        </p:attrNameLst>
                                      </p:cBhvr>
                                      <p:to>
                                        <p:strVal val="visible"/>
                                      </p:to>
                                    </p:set>
                                    <p:animEffect transition="in" filter="fade">
                                      <p:cBhvr>
                                        <p:cTn id="40" dur="2000"/>
                                        <p:tgtEl>
                                          <p:spTgt spid="3891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915">
                                            <p:txEl>
                                              <p:pRg st="4" end="4"/>
                                            </p:txEl>
                                          </p:spTgt>
                                        </p:tgtEl>
                                        <p:attrNameLst>
                                          <p:attrName>style.visibility</p:attrName>
                                        </p:attrNameLst>
                                      </p:cBhvr>
                                      <p:to>
                                        <p:strVal val="visible"/>
                                      </p:to>
                                    </p:set>
                                    <p:animEffect transition="in" filter="fade">
                                      <p:cBhvr>
                                        <p:cTn id="45" dur="2000"/>
                                        <p:tgtEl>
                                          <p:spTgt spid="3891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9" grpId="0"/>
      <p:bldP spid="38915" grpId="0" uiExpand="1" build="p"/>
      <p:bldP spid="1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endParaRPr lang="en-US" dirty="0"/>
          </a:p>
        </p:txBody>
      </p:sp>
      <p:pic>
        <p:nvPicPr>
          <p:cNvPr id="7" name="Picture 6" descr="IMG_1515.JPG"/>
          <p:cNvPicPr>
            <a:picLocks noChangeAspect="1"/>
          </p:cNvPicPr>
          <p:nvPr/>
        </p:nvPicPr>
        <p:blipFill>
          <a:blip r:embed="rId2" cstate="print">
            <a:lum contrast="40000"/>
          </a:blip>
          <a:stretch>
            <a:fillRect/>
          </a:stretch>
        </p:blipFill>
        <p:spPr>
          <a:xfrm rot="5400000">
            <a:off x="1714500" y="1181100"/>
            <a:ext cx="5943600" cy="4495800"/>
          </a:xfrm>
          <a:prstGeom prst="rect">
            <a:avLst/>
          </a:prstGeom>
        </p:spPr>
      </p:pic>
      <p:sp>
        <p:nvSpPr>
          <p:cNvPr id="12" name="TextBox 11"/>
          <p:cNvSpPr txBox="1"/>
          <p:nvPr/>
        </p:nvSpPr>
        <p:spPr>
          <a:xfrm>
            <a:off x="2514600" y="6477000"/>
            <a:ext cx="4267200" cy="261610"/>
          </a:xfrm>
          <a:prstGeom prst="rect">
            <a:avLst/>
          </a:prstGeom>
          <a:noFill/>
        </p:spPr>
        <p:txBody>
          <a:bodyPr wrap="square" rtlCol="0">
            <a:spAutoFit/>
          </a:bodyPr>
          <a:lstStyle/>
          <a:p>
            <a:pPr algn="ctr"/>
            <a:r>
              <a:rPr lang="en-US" sz="1100" b="1" dirty="0" smtClean="0">
                <a:solidFill>
                  <a:schemeClr val="tx2"/>
                </a:solidFill>
                <a:latin typeface="+mn-lt"/>
              </a:rPr>
              <a:t>Photo: Thomas M. </a:t>
            </a:r>
            <a:r>
              <a:rPr lang="en-US" sz="1100" b="1" dirty="0" err="1" smtClean="0">
                <a:solidFill>
                  <a:schemeClr val="tx2"/>
                </a:solidFill>
                <a:latin typeface="+mn-lt"/>
              </a:rPr>
              <a:t>Kirchberg</a:t>
            </a:r>
            <a:endParaRPr lang="en-US" sz="1100" b="1" dirty="0">
              <a:solidFill>
                <a:schemeClr val="tx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a:xfrm>
            <a:off x="838200" y="1981200"/>
            <a:ext cx="7620000" cy="4114800"/>
          </a:xfrm>
        </p:spPr>
        <p:txBody>
          <a:bodyPr/>
          <a:lstStyle/>
          <a:p>
            <a:endParaRPr lang="en-US" dirty="0"/>
          </a:p>
        </p:txBody>
      </p:sp>
      <p:pic>
        <p:nvPicPr>
          <p:cNvPr id="6" name="Picture 5" descr="IMG_1519.JPG"/>
          <p:cNvPicPr>
            <a:picLocks noChangeAspect="1"/>
          </p:cNvPicPr>
          <p:nvPr/>
        </p:nvPicPr>
        <p:blipFill>
          <a:blip r:embed="rId2" cstate="print">
            <a:lum/>
          </a:blip>
          <a:stretch>
            <a:fillRect/>
          </a:stretch>
        </p:blipFill>
        <p:spPr>
          <a:xfrm rot="5400000">
            <a:off x="2743200" y="1905000"/>
            <a:ext cx="4114800" cy="2590800"/>
          </a:xfrm>
          <a:prstGeom prst="rect">
            <a:avLst/>
          </a:prstGeom>
        </p:spPr>
      </p:pic>
      <p:pic>
        <p:nvPicPr>
          <p:cNvPr id="8" name="Picture 7" descr="IMG_1525.JPG"/>
          <p:cNvPicPr>
            <a:picLocks noChangeAspect="1"/>
          </p:cNvPicPr>
          <p:nvPr/>
        </p:nvPicPr>
        <p:blipFill>
          <a:blip r:embed="rId3" cstate="print">
            <a:lum contrast="40000"/>
          </a:blip>
          <a:stretch>
            <a:fillRect/>
          </a:stretch>
        </p:blipFill>
        <p:spPr>
          <a:xfrm rot="5400000">
            <a:off x="5600700" y="2324100"/>
            <a:ext cx="4038600" cy="2438400"/>
          </a:xfrm>
          <a:prstGeom prst="rect">
            <a:avLst/>
          </a:prstGeom>
        </p:spPr>
      </p:pic>
      <p:pic>
        <p:nvPicPr>
          <p:cNvPr id="9" name="Picture 8" descr="IMG_1526.JPG"/>
          <p:cNvPicPr>
            <a:picLocks noChangeAspect="1"/>
          </p:cNvPicPr>
          <p:nvPr/>
        </p:nvPicPr>
        <p:blipFill>
          <a:blip r:embed="rId4" cstate="print">
            <a:lum contrast="40000"/>
          </a:blip>
          <a:stretch>
            <a:fillRect/>
          </a:stretch>
        </p:blipFill>
        <p:spPr>
          <a:xfrm rot="5400000">
            <a:off x="-304800" y="2133600"/>
            <a:ext cx="4038600" cy="2819400"/>
          </a:xfrm>
          <a:prstGeom prst="rect">
            <a:avLst/>
          </a:prstGeom>
        </p:spPr>
      </p:pic>
      <p:sp>
        <p:nvSpPr>
          <p:cNvPr id="15" name="TextBox 14"/>
          <p:cNvSpPr txBox="1"/>
          <p:nvPr/>
        </p:nvSpPr>
        <p:spPr>
          <a:xfrm>
            <a:off x="2667000" y="6324600"/>
            <a:ext cx="4724400" cy="261610"/>
          </a:xfrm>
          <a:prstGeom prst="rect">
            <a:avLst/>
          </a:prstGeom>
          <a:noFill/>
        </p:spPr>
        <p:txBody>
          <a:bodyPr wrap="square" rtlCol="0">
            <a:spAutoFit/>
          </a:bodyPr>
          <a:lstStyle/>
          <a:p>
            <a:pPr algn="ctr"/>
            <a:r>
              <a:rPr lang="en-US" sz="1100" b="1" dirty="0" smtClean="0">
                <a:solidFill>
                  <a:schemeClr val="tx2"/>
                </a:solidFill>
                <a:latin typeface="+mn-lt"/>
              </a:rPr>
              <a:t>Photos: Thomas M. </a:t>
            </a:r>
            <a:r>
              <a:rPr lang="en-US" sz="1100" b="1" dirty="0" err="1" smtClean="0">
                <a:solidFill>
                  <a:schemeClr val="tx2"/>
                </a:solidFill>
                <a:latin typeface="+mn-lt"/>
              </a:rPr>
              <a:t>Kirchberg</a:t>
            </a:r>
            <a:endParaRPr lang="en-US" sz="1100" b="1" dirty="0">
              <a:solidFill>
                <a:schemeClr val="tx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sz="3600" b="1" dirty="0" smtClean="0"/>
              <a:t>Sincere</a:t>
            </a:r>
          </a:p>
        </p:txBody>
      </p:sp>
      <p:sp>
        <p:nvSpPr>
          <p:cNvPr id="5" name="Content Placeholder 4"/>
          <p:cNvSpPr>
            <a:spLocks noGrp="1"/>
          </p:cNvSpPr>
          <p:nvPr>
            <p:ph idx="1"/>
          </p:nvPr>
        </p:nvSpPr>
        <p:spPr/>
        <p:txBody>
          <a:bodyPr/>
          <a:lstStyle/>
          <a:p>
            <a:endParaRPr lang="en-US"/>
          </a:p>
        </p:txBody>
      </p:sp>
      <p:pic>
        <p:nvPicPr>
          <p:cNvPr id="6" name="Picture 5" descr="IMG_1519.JPG"/>
          <p:cNvPicPr>
            <a:picLocks noChangeAspect="1"/>
          </p:cNvPicPr>
          <p:nvPr/>
        </p:nvPicPr>
        <p:blipFill>
          <a:blip r:embed="rId2" cstate="print">
            <a:lum/>
          </a:blip>
          <a:stretch>
            <a:fillRect/>
          </a:stretch>
        </p:blipFill>
        <p:spPr>
          <a:xfrm rot="5400000">
            <a:off x="1828800" y="1752600"/>
            <a:ext cx="5334000" cy="3810000"/>
          </a:xfrm>
          <a:prstGeom prst="rect">
            <a:avLst/>
          </a:prstGeom>
        </p:spPr>
      </p:pic>
      <p:sp>
        <p:nvSpPr>
          <p:cNvPr id="7" name="TextBox 6"/>
          <p:cNvSpPr txBox="1"/>
          <p:nvPr/>
        </p:nvSpPr>
        <p:spPr>
          <a:xfrm>
            <a:off x="2362200" y="6477000"/>
            <a:ext cx="4191000" cy="261610"/>
          </a:xfrm>
          <a:prstGeom prst="rect">
            <a:avLst/>
          </a:prstGeom>
          <a:noFill/>
        </p:spPr>
        <p:txBody>
          <a:bodyPr wrap="square" rtlCol="0">
            <a:spAutoFit/>
          </a:bodyPr>
          <a:lstStyle/>
          <a:p>
            <a:pPr algn="ctr"/>
            <a:r>
              <a:rPr lang="en-US" sz="1100" b="1" dirty="0" smtClean="0">
                <a:solidFill>
                  <a:schemeClr val="tx2"/>
                </a:solidFill>
                <a:latin typeface="+mn-lt"/>
              </a:rPr>
              <a:t>Photo: Thomas M. </a:t>
            </a:r>
            <a:r>
              <a:rPr lang="en-US" sz="1100" b="1" dirty="0" err="1" smtClean="0">
                <a:solidFill>
                  <a:schemeClr val="tx2"/>
                </a:solidFill>
                <a:latin typeface="+mn-lt"/>
              </a:rPr>
              <a:t>Kirchberg</a:t>
            </a:r>
            <a:endParaRPr lang="en-US" sz="1100" b="1" dirty="0">
              <a:solidFill>
                <a:schemeClr val="tx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0"/>
            <a:ext cx="7772400" cy="838200"/>
          </a:xfrm>
        </p:spPr>
        <p:txBody>
          <a:bodyPr/>
          <a:lstStyle/>
          <a:p>
            <a:pPr eaLnBrk="1" hangingPunct="1"/>
            <a:r>
              <a:rPr lang="en-US" sz="3800" b="1" smtClean="0"/>
              <a:t>Genuineness</a:t>
            </a:r>
            <a:r>
              <a:rPr lang="en-US" sz="2000" b="1" smtClean="0"/>
              <a:t>…continued</a:t>
            </a:r>
          </a:p>
        </p:txBody>
      </p:sp>
      <p:sp>
        <p:nvSpPr>
          <p:cNvPr id="54275" name="Rectangle 3"/>
          <p:cNvSpPr>
            <a:spLocks noGrp="1" noChangeArrowheads="1"/>
          </p:cNvSpPr>
          <p:nvPr>
            <p:ph type="body" idx="1"/>
          </p:nvPr>
        </p:nvSpPr>
        <p:spPr>
          <a:xfrm>
            <a:off x="685800" y="1981200"/>
            <a:ext cx="7772400" cy="4343400"/>
          </a:xfrm>
        </p:spPr>
        <p:txBody>
          <a:bodyPr/>
          <a:lstStyle/>
          <a:p>
            <a:pPr eaLnBrk="1" hangingPunct="1">
              <a:buClr>
                <a:srgbClr val="FFFF00"/>
              </a:buClr>
            </a:pPr>
            <a:r>
              <a:rPr lang="en-US" sz="2800" b="1" dirty="0" smtClean="0">
                <a:solidFill>
                  <a:schemeClr val="tx1"/>
                </a:solidFill>
                <a:latin typeface="Arial" charset="0"/>
              </a:rPr>
              <a:t>The CIT Officer is spontaneous and adaptable to changing situation.</a:t>
            </a:r>
          </a:p>
          <a:p>
            <a:pPr lvl="1" eaLnBrk="1" hangingPunct="1">
              <a:buClr>
                <a:srgbClr val="FFFF00"/>
              </a:buClr>
            </a:pPr>
            <a:r>
              <a:rPr lang="en-US" sz="2000" b="1" dirty="0" smtClean="0">
                <a:solidFill>
                  <a:schemeClr val="tx1"/>
                </a:solidFill>
                <a:latin typeface="Arial" charset="0"/>
              </a:rPr>
              <a:t>not confined to rule book but able to </a:t>
            </a:r>
            <a:r>
              <a:rPr lang="en-US" sz="2000" b="1" i="1" u="sng" dirty="0" smtClean="0">
                <a:solidFill>
                  <a:schemeClr val="tx1"/>
                </a:solidFill>
                <a:latin typeface="Arial" charset="0"/>
              </a:rPr>
              <a:t>think outside the box</a:t>
            </a:r>
          </a:p>
          <a:p>
            <a:pPr eaLnBrk="1" hangingPunct="1">
              <a:lnSpc>
                <a:spcPct val="90000"/>
              </a:lnSpc>
              <a:buFontTx/>
              <a:buNone/>
            </a:pPr>
            <a:endParaRPr lang="en-US" sz="2800" b="1" dirty="0" smtClean="0">
              <a:solidFill>
                <a:schemeClr val="tx1"/>
              </a:solidFill>
            </a:endParaRPr>
          </a:p>
          <a:p>
            <a:pPr eaLnBrk="1" hangingPunct="1">
              <a:lnSpc>
                <a:spcPct val="90000"/>
              </a:lnSpc>
              <a:buFontTx/>
              <a:buNone/>
            </a:pPr>
            <a:r>
              <a:rPr lang="en-US" sz="2800" b="1" dirty="0" smtClean="0">
                <a:solidFill>
                  <a:schemeClr val="tx2"/>
                </a:solidFill>
              </a:rPr>
              <a:t>CIT Officer: </a:t>
            </a:r>
            <a:r>
              <a:rPr lang="en-US" sz="2800" b="1" i="1" dirty="0" smtClean="0">
                <a:solidFill>
                  <a:schemeClr val="tx1"/>
                </a:solidFill>
              </a:rPr>
              <a:t>“</a:t>
            </a:r>
            <a:r>
              <a:rPr lang="en-US" sz="2800" b="1" i="1" dirty="0" smtClean="0">
                <a:solidFill>
                  <a:schemeClr val="tx1"/>
                </a:solidFill>
                <a:latin typeface="Arial" charset="0"/>
              </a:rPr>
              <a:t>I’m not sure what we can do.  But I’m willing to work with you to figure something out.”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20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20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animEffect transition="in" filter="fade">
                                      <p:cBhvr>
                                        <p:cTn id="17" dur="20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685800" y="685800"/>
            <a:ext cx="7772400" cy="914400"/>
          </a:xfrm>
        </p:spPr>
        <p:txBody>
          <a:bodyPr/>
          <a:lstStyle/>
          <a:p>
            <a:pPr eaLnBrk="1" hangingPunct="1"/>
            <a:r>
              <a:rPr lang="en-US" sz="3800" b="1" smtClean="0"/>
              <a:t>Genuineness</a:t>
            </a:r>
            <a:r>
              <a:rPr lang="en-US" sz="2000" b="1" smtClean="0"/>
              <a:t>…continued</a:t>
            </a:r>
          </a:p>
        </p:txBody>
      </p:sp>
      <p:sp>
        <p:nvSpPr>
          <p:cNvPr id="55299" name="Rectangle 3"/>
          <p:cNvSpPr>
            <a:spLocks noGrp="1" noChangeArrowheads="1"/>
          </p:cNvSpPr>
          <p:nvPr>
            <p:ph type="body" idx="1"/>
          </p:nvPr>
        </p:nvSpPr>
        <p:spPr>
          <a:xfrm>
            <a:off x="685800" y="1752600"/>
            <a:ext cx="7772400" cy="4876800"/>
          </a:xfrm>
        </p:spPr>
        <p:txBody>
          <a:bodyPr>
            <a:normAutofit lnSpcReduction="10000"/>
          </a:bodyPr>
          <a:lstStyle/>
          <a:p>
            <a:pPr eaLnBrk="1" hangingPunct="1">
              <a:buClr>
                <a:srgbClr val="FFFF00"/>
              </a:buClr>
            </a:pPr>
            <a:r>
              <a:rPr lang="en-US" b="1" dirty="0" smtClean="0">
                <a:solidFill>
                  <a:schemeClr val="tx1"/>
                </a:solidFill>
                <a:latin typeface="Arial" charset="0"/>
              </a:rPr>
              <a:t>Congruence—The CIT Officer’s words and gestures are consistent and instill confidence in the consumer, family members, …..</a:t>
            </a:r>
          </a:p>
          <a:p>
            <a:pPr lvl="1" eaLnBrk="1" hangingPunct="1">
              <a:lnSpc>
                <a:spcPct val="150000"/>
              </a:lnSpc>
              <a:buClr>
                <a:srgbClr val="FFFF00"/>
              </a:buClr>
              <a:buFont typeface="Wingdings" pitchFamily="2" charset="2"/>
              <a:buChar char="ü"/>
            </a:pPr>
            <a:r>
              <a:rPr lang="en-US" sz="2400" b="1" dirty="0" smtClean="0">
                <a:solidFill>
                  <a:schemeClr val="tx1"/>
                </a:solidFill>
                <a:latin typeface="Arial" charset="0"/>
              </a:rPr>
              <a:t>Officer and consumer are on the same side</a:t>
            </a:r>
          </a:p>
          <a:p>
            <a:pPr lvl="1" eaLnBrk="1" hangingPunct="1">
              <a:lnSpc>
                <a:spcPct val="150000"/>
              </a:lnSpc>
              <a:buClr>
                <a:srgbClr val="FFFF00"/>
              </a:buClr>
              <a:buFont typeface="Wingdings" pitchFamily="2" charset="2"/>
              <a:buChar char="ü"/>
            </a:pPr>
            <a:r>
              <a:rPr lang="en-US" sz="2400" b="1" dirty="0" smtClean="0">
                <a:solidFill>
                  <a:schemeClr val="tx1"/>
                </a:solidFill>
                <a:latin typeface="Arial" charset="0"/>
              </a:rPr>
              <a:t>Officer and consumer are on the same wavelength</a:t>
            </a:r>
          </a:p>
          <a:p>
            <a:pPr lvl="1" eaLnBrk="1" hangingPunct="1">
              <a:buClr>
                <a:srgbClr val="FFFF00"/>
              </a:buClr>
              <a:buFontTx/>
              <a:buNone/>
            </a:pPr>
            <a:endParaRPr lang="en-US" sz="1200" b="1" dirty="0" smtClean="0">
              <a:solidFill>
                <a:schemeClr val="tx1"/>
              </a:solidFill>
              <a:latin typeface="Arial" charset="0"/>
            </a:endParaRPr>
          </a:p>
          <a:p>
            <a:pPr lvl="1" eaLnBrk="1" hangingPunct="1">
              <a:buClr>
                <a:srgbClr val="FFFF00"/>
              </a:buClr>
              <a:buFontTx/>
              <a:buNone/>
            </a:pPr>
            <a:r>
              <a:rPr lang="en-US" sz="1200" b="1" dirty="0" smtClean="0">
                <a:solidFill>
                  <a:schemeClr val="tx1"/>
                </a:solidFill>
              </a:rPr>
              <a:t>	</a:t>
            </a:r>
          </a:p>
          <a:p>
            <a:pPr lvl="1" eaLnBrk="1" hangingPunct="1">
              <a:buClr>
                <a:srgbClr val="FFFF00"/>
              </a:buClr>
              <a:buFontTx/>
              <a:buNone/>
            </a:pPr>
            <a:r>
              <a:rPr lang="en-US" sz="1200" b="1" dirty="0" smtClean="0">
                <a:solidFill>
                  <a:schemeClr val="tx2"/>
                </a:solidFill>
              </a:rPr>
              <a:t>	</a:t>
            </a:r>
          </a:p>
          <a:p>
            <a:pPr lvl="1" eaLnBrk="1" hangingPunct="1">
              <a:buClr>
                <a:srgbClr val="FFFF00"/>
              </a:buClr>
              <a:buFontTx/>
              <a:buNone/>
            </a:pPr>
            <a:r>
              <a:rPr lang="en-US" sz="1200" b="1" dirty="0" smtClean="0">
                <a:solidFill>
                  <a:schemeClr val="tx2"/>
                </a:solidFill>
              </a:rPr>
              <a:t>	Corey, G. (1977). </a:t>
            </a:r>
            <a:r>
              <a:rPr lang="en-US" sz="1200" b="1" i="1" dirty="0" smtClean="0">
                <a:solidFill>
                  <a:schemeClr val="tx2"/>
                </a:solidFill>
              </a:rPr>
              <a:t>Theory and practice of counseling and psychotherapy</a:t>
            </a:r>
            <a:r>
              <a:rPr lang="en-US" sz="1200" b="1" dirty="0" smtClean="0">
                <a:solidFill>
                  <a:schemeClr val="tx2"/>
                </a:solidFill>
              </a:rPr>
              <a:t>. Belmont, CA: Brooks/Cole; </a:t>
            </a:r>
            <a:r>
              <a:rPr lang="en-US" sz="1200" b="1" dirty="0" err="1" smtClean="0">
                <a:solidFill>
                  <a:schemeClr val="tx2"/>
                </a:solidFill>
              </a:rPr>
              <a:t>Krumboltz</a:t>
            </a:r>
            <a:r>
              <a:rPr lang="en-US" sz="1200" b="1" dirty="0" smtClean="0">
                <a:solidFill>
                  <a:schemeClr val="tx2"/>
                </a:solidFill>
              </a:rPr>
              <a:t>, J.D., &amp; </a:t>
            </a:r>
            <a:r>
              <a:rPr lang="en-US" sz="1200" b="1" dirty="0" err="1" smtClean="0">
                <a:solidFill>
                  <a:schemeClr val="tx2"/>
                </a:solidFill>
              </a:rPr>
              <a:t>Thoresen</a:t>
            </a:r>
            <a:r>
              <a:rPr lang="en-US" sz="1200" b="1" dirty="0" smtClean="0">
                <a:solidFill>
                  <a:schemeClr val="tx2"/>
                </a:solidFill>
              </a:rPr>
              <a:t>, C.E. (1976). </a:t>
            </a:r>
            <a:r>
              <a:rPr lang="en-US" sz="1200" b="1" i="1" dirty="0" smtClean="0">
                <a:solidFill>
                  <a:schemeClr val="tx2"/>
                </a:solidFill>
              </a:rPr>
              <a:t>Counseling methods</a:t>
            </a:r>
            <a:r>
              <a:rPr lang="en-US" sz="1200" b="1" dirty="0" smtClean="0">
                <a:solidFill>
                  <a:schemeClr val="tx2"/>
                </a:solidFill>
              </a:rPr>
              <a:t>.  New York: Holt, Rinehart, &amp; Winston; </a:t>
            </a:r>
            <a:r>
              <a:rPr lang="en-US" sz="1200" b="1" dirty="0" err="1" smtClean="0">
                <a:solidFill>
                  <a:schemeClr val="tx2"/>
                </a:solidFill>
              </a:rPr>
              <a:t>Orlinsky</a:t>
            </a:r>
            <a:r>
              <a:rPr lang="en-US" sz="1200" b="1" dirty="0" smtClean="0">
                <a:solidFill>
                  <a:schemeClr val="tx2"/>
                </a:solidFill>
              </a:rPr>
              <a:t>, D.E., &amp; Howard, K.I. (1986). Process and outcome in psychotherapy. In Garfield &amp; Bergin, </a:t>
            </a:r>
            <a:r>
              <a:rPr lang="en-US" sz="1200" b="1" i="1" dirty="0" smtClean="0">
                <a:solidFill>
                  <a:schemeClr val="tx2"/>
                </a:solidFill>
              </a:rPr>
              <a:t>Handbook of psychotherapy and behavior change </a:t>
            </a:r>
            <a:r>
              <a:rPr lang="en-US" sz="1200" b="1" dirty="0" smtClean="0">
                <a:solidFill>
                  <a:schemeClr val="tx2"/>
                </a:solidFill>
              </a:rPr>
              <a:t>(3</a:t>
            </a:r>
            <a:r>
              <a:rPr lang="en-US" sz="1200" b="1" baseline="30000" dirty="0" smtClean="0">
                <a:solidFill>
                  <a:schemeClr val="tx2"/>
                </a:solidFill>
              </a:rPr>
              <a:t>rd</a:t>
            </a:r>
            <a:r>
              <a:rPr lang="en-US" sz="1200" b="1" dirty="0" smtClean="0">
                <a:solidFill>
                  <a:schemeClr val="tx2"/>
                </a:solidFill>
              </a:rPr>
              <a:t> ed.) (pp.311-381). New York: Wiley.</a:t>
            </a:r>
          </a:p>
          <a:p>
            <a:pPr eaLnBrk="1" hangingPunct="1">
              <a:buFontTx/>
              <a:buNone/>
            </a:pPr>
            <a:endParaRPr lang="en-US" b="1" dirty="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20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20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20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299">
                                            <p:txEl>
                                              <p:pRg st="4" end="4"/>
                                            </p:txEl>
                                          </p:spTgt>
                                        </p:tgtEl>
                                        <p:attrNameLst>
                                          <p:attrName>style.visibility</p:attrName>
                                        </p:attrNameLst>
                                      </p:cBhvr>
                                      <p:to>
                                        <p:strVal val="visible"/>
                                      </p:to>
                                    </p:set>
                                    <p:animEffect transition="in" filter="fade">
                                      <p:cBhvr>
                                        <p:cTn id="22" dur="2000"/>
                                        <p:tgtEl>
                                          <p:spTgt spid="5529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299">
                                            <p:txEl>
                                              <p:pRg st="5" end="5"/>
                                            </p:txEl>
                                          </p:spTgt>
                                        </p:tgtEl>
                                        <p:attrNameLst>
                                          <p:attrName>style.visibility</p:attrName>
                                        </p:attrNameLst>
                                      </p:cBhvr>
                                      <p:to>
                                        <p:strVal val="visible"/>
                                      </p:to>
                                    </p:set>
                                    <p:animEffect transition="in" filter="fade">
                                      <p:cBhvr>
                                        <p:cTn id="25" dur="2000"/>
                                        <p:tgtEl>
                                          <p:spTgt spid="5529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299">
                                            <p:txEl>
                                              <p:pRg st="6" end="6"/>
                                            </p:txEl>
                                          </p:spTgt>
                                        </p:tgtEl>
                                        <p:attrNameLst>
                                          <p:attrName>style.visibility</p:attrName>
                                        </p:attrNameLst>
                                      </p:cBhvr>
                                      <p:to>
                                        <p:strVal val="visible"/>
                                      </p:to>
                                    </p:set>
                                    <p:animEffect transition="in" filter="fade">
                                      <p:cBhvr>
                                        <p:cTn id="28" dur="20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85800" y="609600"/>
            <a:ext cx="7772400" cy="1066800"/>
          </a:xfrm>
        </p:spPr>
        <p:txBody>
          <a:bodyPr/>
          <a:lstStyle/>
          <a:p>
            <a:pPr eaLnBrk="1" hangingPunct="1"/>
            <a:r>
              <a:rPr lang="en-US" sz="3800" b="1" smtClean="0"/>
              <a:t>Genuineness</a:t>
            </a:r>
            <a:r>
              <a:rPr lang="en-US" sz="2000" b="1" smtClean="0"/>
              <a:t>…continued</a:t>
            </a:r>
          </a:p>
        </p:txBody>
      </p:sp>
      <p:sp>
        <p:nvSpPr>
          <p:cNvPr id="56323" name="Rectangle 3"/>
          <p:cNvSpPr>
            <a:spLocks noGrp="1" noChangeArrowheads="1"/>
          </p:cNvSpPr>
          <p:nvPr>
            <p:ph type="body" idx="1"/>
          </p:nvPr>
        </p:nvSpPr>
        <p:spPr/>
        <p:txBody>
          <a:bodyPr/>
          <a:lstStyle/>
          <a:p>
            <a:pPr eaLnBrk="1" hangingPunct="1">
              <a:buClr>
                <a:srgbClr val="FFFF00"/>
              </a:buClr>
            </a:pPr>
            <a:r>
              <a:rPr lang="en-US" b="1" smtClean="0">
                <a:solidFill>
                  <a:schemeClr val="tx1"/>
                </a:solidFill>
                <a:latin typeface="Arial" charset="0"/>
              </a:rPr>
              <a:t>Immediacy or staying in the “here and now”</a:t>
            </a:r>
          </a:p>
          <a:p>
            <a:pPr eaLnBrk="1" hangingPunct="1">
              <a:buClr>
                <a:srgbClr val="FFFF00"/>
              </a:buClr>
              <a:buFontTx/>
              <a:buNone/>
            </a:pPr>
            <a:endParaRPr lang="en-US" b="1" smtClean="0">
              <a:latin typeface="Arial" charset="0"/>
            </a:endParaRPr>
          </a:p>
          <a:p>
            <a:pPr eaLnBrk="1" hangingPunct="1">
              <a:buFontTx/>
              <a:buNone/>
            </a:pPr>
            <a:r>
              <a:rPr lang="en-US" b="1" smtClean="0">
                <a:solidFill>
                  <a:schemeClr val="tx2"/>
                </a:solidFill>
              </a:rPr>
              <a:t>CIT Officer: </a:t>
            </a:r>
            <a:r>
              <a:rPr lang="en-US" b="1" i="1" smtClean="0">
                <a:solidFill>
                  <a:schemeClr val="tx1"/>
                </a:solidFill>
              </a:rPr>
              <a:t>“</a:t>
            </a:r>
            <a:r>
              <a:rPr lang="en-US" b="1" i="1" smtClean="0">
                <a:solidFill>
                  <a:schemeClr val="tx1"/>
                </a:solidFill>
                <a:latin typeface="Arial" charset="0"/>
              </a:rPr>
              <a:t>Stay with me now. Let’s work on this together. I want you to stop for minute and take a deep breath… That’s good…Thank you.” </a:t>
            </a:r>
            <a:endParaRPr lang="en-US" b="1" i="1"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20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Reflection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2"/>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10" end="1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685800" y="304800"/>
            <a:ext cx="7772400" cy="838200"/>
          </a:xfrm>
        </p:spPr>
        <p:txBody>
          <a:bodyPr/>
          <a:lstStyle/>
          <a:p>
            <a:pPr eaLnBrk="1" hangingPunct="1"/>
            <a:r>
              <a:rPr lang="en-US" sz="3800" b="1" smtClean="0"/>
              <a:t>Stigma</a:t>
            </a:r>
          </a:p>
        </p:txBody>
      </p:sp>
      <p:sp>
        <p:nvSpPr>
          <p:cNvPr id="57347" name="Rectangle 3"/>
          <p:cNvSpPr>
            <a:spLocks noGrp="1" noChangeArrowheads="1"/>
          </p:cNvSpPr>
          <p:nvPr>
            <p:ph type="body" idx="1"/>
          </p:nvPr>
        </p:nvSpPr>
        <p:spPr>
          <a:xfrm>
            <a:off x="609600" y="1600200"/>
            <a:ext cx="7772400" cy="4724400"/>
          </a:xfrm>
        </p:spPr>
        <p:txBody>
          <a:bodyPr/>
          <a:lstStyle/>
          <a:p>
            <a:pPr eaLnBrk="1" hangingPunct="1">
              <a:buClr>
                <a:schemeClr val="tx2"/>
              </a:buClr>
            </a:pPr>
            <a:r>
              <a:rPr lang="en-US" sz="2800" b="1" dirty="0" smtClean="0">
                <a:solidFill>
                  <a:schemeClr val="tx1"/>
                </a:solidFill>
                <a:latin typeface="Arial" charset="0"/>
              </a:rPr>
              <a:t>68 % of Americans do not want someone with a mental illness marrying into their family.</a:t>
            </a:r>
          </a:p>
          <a:p>
            <a:pPr eaLnBrk="1" hangingPunct="1">
              <a:buClr>
                <a:schemeClr val="tx2"/>
              </a:buClr>
              <a:buFontTx/>
              <a:buNone/>
            </a:pPr>
            <a:endParaRPr lang="en-US" sz="2800" b="1" dirty="0" smtClean="0">
              <a:solidFill>
                <a:schemeClr val="tx1"/>
              </a:solidFill>
              <a:latin typeface="Arial" charset="0"/>
            </a:endParaRPr>
          </a:p>
          <a:p>
            <a:pPr eaLnBrk="1" hangingPunct="1">
              <a:buClr>
                <a:schemeClr val="tx2"/>
              </a:buClr>
            </a:pPr>
            <a:r>
              <a:rPr lang="en-US" sz="2800" b="1" dirty="0" smtClean="0">
                <a:solidFill>
                  <a:schemeClr val="tx1"/>
                </a:solidFill>
                <a:latin typeface="Arial" charset="0"/>
              </a:rPr>
              <a:t>58 % of Americans do not want people with mental illness in their workplaces.</a:t>
            </a:r>
          </a:p>
          <a:p>
            <a:pPr eaLnBrk="1" hangingPunct="1">
              <a:buClr>
                <a:schemeClr val="tx1"/>
              </a:buClr>
            </a:pPr>
            <a:endParaRPr lang="en-US" sz="2000" b="1" dirty="0" smtClean="0">
              <a:solidFill>
                <a:schemeClr val="tx1"/>
              </a:solidFill>
            </a:endParaRPr>
          </a:p>
          <a:p>
            <a:pPr eaLnBrk="1" hangingPunct="1">
              <a:buClr>
                <a:schemeClr val="tx1"/>
              </a:buClr>
              <a:buFontTx/>
              <a:buNone/>
            </a:pPr>
            <a:r>
              <a:rPr lang="en-US" sz="2000" b="1" dirty="0" smtClean="0">
                <a:solidFill>
                  <a:schemeClr val="tx1"/>
                </a:solidFill>
              </a:rPr>
              <a:t>		</a:t>
            </a:r>
          </a:p>
          <a:p>
            <a:pPr eaLnBrk="1" hangingPunct="1">
              <a:buClr>
                <a:schemeClr val="tx1"/>
              </a:buClr>
              <a:buFontTx/>
              <a:buNone/>
            </a:pPr>
            <a:r>
              <a:rPr lang="en-US" sz="2000" b="1" dirty="0" smtClean="0">
                <a:solidFill>
                  <a:schemeClr val="tx1"/>
                </a:solidFill>
              </a:rPr>
              <a:t>		</a:t>
            </a:r>
            <a:r>
              <a:rPr lang="en-US" sz="1200" b="1" dirty="0" err="1" smtClean="0">
                <a:solidFill>
                  <a:schemeClr val="tx2"/>
                </a:solidFill>
              </a:rPr>
              <a:t>Pescosolido</a:t>
            </a:r>
            <a:r>
              <a:rPr lang="en-US" sz="1200" b="1" dirty="0" smtClean="0">
                <a:solidFill>
                  <a:schemeClr val="tx2"/>
                </a:solidFill>
              </a:rPr>
              <a:t>, B. (2009).  </a:t>
            </a:r>
            <a:r>
              <a:rPr lang="en-US" sz="1200" b="1" i="1" dirty="0" smtClean="0">
                <a:solidFill>
                  <a:schemeClr val="tx2"/>
                </a:solidFill>
              </a:rPr>
              <a:t>Journal of Health and Social Behavior</a:t>
            </a:r>
            <a:r>
              <a:rPr lang="en-US" sz="1200" b="1" dirty="0" smtClean="0">
                <a:solidFill>
                  <a:schemeClr val="tx2"/>
                </a:solidFill>
              </a:rPr>
              <a:t>, Vol. 41, No.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additive="base">
                                        <p:cTn id="19"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anim calcmode="lin" valueType="num">
                                      <p:cBhvr additive="base">
                                        <p:cTn id="23"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609600"/>
            <a:ext cx="7772400" cy="914400"/>
          </a:xfrm>
        </p:spPr>
        <p:txBody>
          <a:bodyPr/>
          <a:lstStyle/>
          <a:p>
            <a:pPr eaLnBrk="1" hangingPunct="1"/>
            <a:r>
              <a:rPr lang="en-US" sz="3800" b="1" dirty="0" smtClean="0"/>
              <a:t>Team</a:t>
            </a:r>
          </a:p>
        </p:txBody>
      </p:sp>
      <p:sp>
        <p:nvSpPr>
          <p:cNvPr id="26626" name="Rectangle 3"/>
          <p:cNvSpPr>
            <a:spLocks noGrp="1" noChangeArrowheads="1"/>
          </p:cNvSpPr>
          <p:nvPr>
            <p:ph type="body" idx="1"/>
          </p:nvPr>
        </p:nvSpPr>
        <p:spPr>
          <a:xfrm>
            <a:off x="228600" y="1600200"/>
            <a:ext cx="8686800" cy="5257800"/>
          </a:xfrm>
        </p:spPr>
        <p:txBody>
          <a:bodyPr/>
          <a:lstStyle/>
          <a:p>
            <a:pPr eaLnBrk="1" hangingPunct="1">
              <a:buClr>
                <a:srgbClr val="FFFF00"/>
              </a:buClr>
            </a:pPr>
            <a:r>
              <a:rPr lang="en-US" b="1" dirty="0" smtClean="0">
                <a:solidFill>
                  <a:schemeClr val="tx1"/>
                </a:solidFill>
                <a:latin typeface="Arial" charset="0"/>
              </a:rPr>
              <a:t>A number of persons associated  together in work or activity</a:t>
            </a:r>
          </a:p>
          <a:p>
            <a:pPr eaLnBrk="1" hangingPunct="1">
              <a:buClr>
                <a:srgbClr val="FFFF00"/>
              </a:buClr>
            </a:pPr>
            <a:endParaRPr lang="en-US" b="1" dirty="0" smtClean="0">
              <a:solidFill>
                <a:schemeClr val="tx1"/>
              </a:solidFill>
              <a:latin typeface="Arial" charset="0"/>
            </a:endParaRPr>
          </a:p>
          <a:p>
            <a:pPr eaLnBrk="1" hangingPunct="1">
              <a:buClr>
                <a:srgbClr val="FFFF00"/>
              </a:buClr>
            </a:pPr>
            <a:r>
              <a:rPr lang="en-US" b="1" dirty="0" smtClean="0">
                <a:solidFill>
                  <a:schemeClr val="tx1"/>
                </a:solidFill>
                <a:latin typeface="Arial" charset="0"/>
              </a:rPr>
              <a:t>A group on the same side</a:t>
            </a:r>
          </a:p>
        </p:txBody>
      </p:sp>
      <p:pic>
        <p:nvPicPr>
          <p:cNvPr id="7" name="Picture 4" descr="Group-Inservice 03 LT"/>
          <p:cNvPicPr>
            <a:picLocks noChangeAspect="1" noChangeArrowheads="1"/>
          </p:cNvPicPr>
          <p:nvPr/>
        </p:nvPicPr>
        <p:blipFill>
          <a:blip r:embed="rId3" cstate="print"/>
          <a:srcRect/>
          <a:stretch>
            <a:fillRect/>
          </a:stretch>
        </p:blipFill>
        <p:spPr bwMode="auto">
          <a:xfrm>
            <a:off x="4572000" y="4800600"/>
            <a:ext cx="3276600" cy="1676400"/>
          </a:xfrm>
          <a:prstGeom prst="rect">
            <a:avLst/>
          </a:prstGeom>
          <a:noFill/>
          <a:ln w="12700">
            <a:solidFill>
              <a:schemeClr val="bg2"/>
            </a:solidFill>
            <a:miter lim="800000"/>
            <a:headEnd/>
            <a:tailEnd/>
          </a:ln>
        </p:spPr>
      </p:pic>
      <p:pic>
        <p:nvPicPr>
          <p:cNvPr id="11" name="Picture 10" descr="439x.jpg"/>
          <p:cNvPicPr>
            <a:picLocks noChangeAspect="1"/>
          </p:cNvPicPr>
          <p:nvPr/>
        </p:nvPicPr>
        <p:blipFill>
          <a:blip r:embed="rId4" cstate="print"/>
          <a:srcRect/>
          <a:stretch>
            <a:fillRect/>
          </a:stretch>
        </p:blipFill>
        <p:spPr bwMode="auto">
          <a:xfrm>
            <a:off x="5867400" y="2438400"/>
            <a:ext cx="2895600" cy="1981200"/>
          </a:xfrm>
          <a:prstGeom prst="rect">
            <a:avLst/>
          </a:prstGeom>
          <a:noFill/>
          <a:ln w="9525">
            <a:noFill/>
            <a:miter lim="800000"/>
            <a:headEnd/>
            <a:tailEnd/>
          </a:ln>
        </p:spPr>
      </p:pic>
      <p:sp>
        <p:nvSpPr>
          <p:cNvPr id="8" name="TextBox 7"/>
          <p:cNvSpPr txBox="1"/>
          <p:nvPr/>
        </p:nvSpPr>
        <p:spPr>
          <a:xfrm>
            <a:off x="6324600" y="4419600"/>
            <a:ext cx="2514600" cy="276999"/>
          </a:xfrm>
          <a:prstGeom prst="rect">
            <a:avLst/>
          </a:prstGeom>
          <a:noFill/>
        </p:spPr>
        <p:txBody>
          <a:bodyPr wrap="square" rtlCol="0">
            <a:spAutoFit/>
          </a:bodyPr>
          <a:lstStyle/>
          <a:p>
            <a:r>
              <a:rPr lang="en-US" sz="1200" dirty="0" err="1" smtClean="0">
                <a:latin typeface="Arial Narrow" pitchFamily="34" charset="0"/>
              </a:rPr>
              <a:t>asroma.it</a:t>
            </a:r>
            <a:endParaRPr lang="en-US" sz="1200" dirty="0">
              <a:latin typeface="Arial Narrow" pitchFamily="34" charset="0"/>
            </a:endParaRPr>
          </a:p>
        </p:txBody>
      </p:sp>
      <p:sp>
        <p:nvSpPr>
          <p:cNvPr id="9" name="TextBox 8"/>
          <p:cNvSpPr txBox="1"/>
          <p:nvPr/>
        </p:nvSpPr>
        <p:spPr>
          <a:xfrm>
            <a:off x="4724400" y="6477000"/>
            <a:ext cx="3505200" cy="276999"/>
          </a:xfrm>
          <a:prstGeom prst="rect">
            <a:avLst/>
          </a:prstGeom>
          <a:noFill/>
        </p:spPr>
        <p:txBody>
          <a:bodyPr wrap="square" rtlCol="0">
            <a:spAutoFit/>
          </a:bodyPr>
          <a:lstStyle/>
          <a:p>
            <a:r>
              <a:rPr lang="en-US" sz="1200" dirty="0" smtClean="0">
                <a:latin typeface="Arial Narrow" pitchFamily="34" charset="0"/>
              </a:rPr>
              <a:t>University  of Memphis CIT Center</a:t>
            </a:r>
            <a:endParaRPr lang="en-US" sz="1200" dirty="0">
              <a:latin typeface="Arial Narrow" pitchFamily="34" charset="0"/>
            </a:endParaRPr>
          </a:p>
        </p:txBody>
      </p:sp>
      <p:sp>
        <p:nvSpPr>
          <p:cNvPr id="14" name="TextBox 13"/>
          <p:cNvSpPr txBox="1"/>
          <p:nvPr/>
        </p:nvSpPr>
        <p:spPr>
          <a:xfrm>
            <a:off x="381000" y="6324601"/>
            <a:ext cx="3505200" cy="461665"/>
          </a:xfrm>
          <a:prstGeom prst="rect">
            <a:avLst/>
          </a:prstGeom>
          <a:noFill/>
        </p:spPr>
        <p:txBody>
          <a:bodyPr wrap="square" rtlCol="0">
            <a:spAutoFit/>
          </a:bodyPr>
          <a:lstStyle/>
          <a:p>
            <a:r>
              <a:rPr lang="en-US" sz="1200" dirty="0" err="1" smtClean="0">
                <a:latin typeface="Arial Narrow" pitchFamily="34" charset="0"/>
              </a:rPr>
              <a:t>DoD</a:t>
            </a:r>
            <a:r>
              <a:rPr lang="en-US" sz="1200" dirty="0" smtClean="0">
                <a:latin typeface="Arial Narrow" pitchFamily="34" charset="0"/>
              </a:rPr>
              <a:t> photo by Staff Sgt. Jim Goodwin, U.S. Marine Corps. (Released)</a:t>
            </a:r>
            <a:endParaRPr lang="en-US" sz="1200" dirty="0">
              <a:latin typeface="Arial Narrow" pitchFamily="34" charset="0"/>
            </a:endParaRPr>
          </a:p>
        </p:txBody>
      </p:sp>
      <p:pic>
        <p:nvPicPr>
          <p:cNvPr id="12" name="Picture 11" descr="041117-M-0000G-001.jpg"/>
          <p:cNvPicPr>
            <a:picLocks noChangeAspect="1"/>
          </p:cNvPicPr>
          <p:nvPr/>
        </p:nvPicPr>
        <p:blipFill>
          <a:blip r:embed="rId5" cstate="print"/>
          <a:stretch>
            <a:fillRect/>
          </a:stretch>
        </p:blipFill>
        <p:spPr>
          <a:xfrm>
            <a:off x="381000" y="4038600"/>
            <a:ext cx="3505200" cy="2286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2000"/>
                                        <p:tgtEl>
                                          <p:spTgt spid="26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6">
                                            <p:txEl>
                                              <p:pRg st="0" end="0"/>
                                            </p:txEl>
                                          </p:spTgt>
                                        </p:tgtEl>
                                        <p:attrNameLst>
                                          <p:attrName>style.visibility</p:attrName>
                                        </p:attrNameLst>
                                      </p:cBhvr>
                                      <p:to>
                                        <p:strVal val="visible"/>
                                      </p:to>
                                    </p:set>
                                    <p:animEffect transition="in" filter="fade">
                                      <p:cBhvr>
                                        <p:cTn id="12" dur="2000"/>
                                        <p:tgtEl>
                                          <p:spTgt spid="266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fade">
                                      <p:cBhvr>
                                        <p:cTn id="17" dur="20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20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2000"/>
                                        <p:tgtEl>
                                          <p:spTgt spid="1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6" grpId="0" build="p"/>
      <p:bldP spid="8" grpId="0" build="p"/>
      <p:bldP spid="9" grpId="0" build="p"/>
      <p:bldP spid="1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304800"/>
            <a:ext cx="7772400" cy="838200"/>
          </a:xfrm>
        </p:spPr>
        <p:txBody>
          <a:bodyPr/>
          <a:lstStyle/>
          <a:p>
            <a:pPr eaLnBrk="1" hangingPunct="1"/>
            <a:r>
              <a:rPr lang="en-US" sz="3800" b="1" smtClean="0"/>
              <a:t>Stigma</a:t>
            </a:r>
          </a:p>
        </p:txBody>
      </p:sp>
      <p:sp>
        <p:nvSpPr>
          <p:cNvPr id="58371" name="Rectangle 3"/>
          <p:cNvSpPr>
            <a:spLocks noGrp="1" noChangeArrowheads="1"/>
          </p:cNvSpPr>
          <p:nvPr>
            <p:ph type="body" idx="1"/>
          </p:nvPr>
        </p:nvSpPr>
        <p:spPr>
          <a:xfrm>
            <a:off x="152400" y="1295400"/>
            <a:ext cx="8839200" cy="5410200"/>
          </a:xfrm>
        </p:spPr>
        <p:txBody>
          <a:bodyPr>
            <a:normAutofit fontScale="85000" lnSpcReduction="10000"/>
          </a:bodyPr>
          <a:lstStyle/>
          <a:p>
            <a:pPr eaLnBrk="1" hangingPunct="1">
              <a:buClr>
                <a:schemeClr val="tx2"/>
              </a:buClr>
            </a:pPr>
            <a:r>
              <a:rPr lang="en-US" sz="2400" b="1" dirty="0" smtClean="0">
                <a:solidFill>
                  <a:schemeClr val="tx1"/>
                </a:solidFill>
                <a:latin typeface="Arial" charset="0"/>
              </a:rPr>
              <a:t>Americans are twice more likely today than in 1950 to believe people with mental illness tend to be violent.</a:t>
            </a:r>
          </a:p>
          <a:p>
            <a:pPr eaLnBrk="1" hangingPunct="1">
              <a:buClr>
                <a:schemeClr val="tx2"/>
              </a:buClr>
            </a:pPr>
            <a:endParaRPr lang="en-US" sz="2400" b="1" dirty="0" smtClean="0">
              <a:solidFill>
                <a:schemeClr val="tx1"/>
              </a:solidFill>
              <a:latin typeface="Arial" charset="0"/>
            </a:endParaRPr>
          </a:p>
          <a:p>
            <a:pPr eaLnBrk="1" hangingPunct="1">
              <a:buClr>
                <a:schemeClr val="tx2"/>
              </a:buClr>
            </a:pPr>
            <a:r>
              <a:rPr lang="en-US" sz="2400" b="1" dirty="0" smtClean="0">
                <a:solidFill>
                  <a:schemeClr val="tx1"/>
                </a:solidFill>
                <a:latin typeface="Arial" charset="0"/>
              </a:rPr>
              <a:t>The vast majority of people with mental illness are not violent.</a:t>
            </a:r>
          </a:p>
          <a:p>
            <a:pPr eaLnBrk="1" hangingPunct="1">
              <a:buClr>
                <a:schemeClr val="tx2"/>
              </a:buClr>
            </a:pPr>
            <a:endParaRPr lang="en-US" sz="2400" b="1" dirty="0" smtClean="0">
              <a:solidFill>
                <a:schemeClr val="tx1"/>
              </a:solidFill>
              <a:latin typeface="Arial" charset="0"/>
            </a:endParaRPr>
          </a:p>
          <a:p>
            <a:pPr eaLnBrk="1" hangingPunct="1">
              <a:buClr>
                <a:schemeClr val="tx2"/>
              </a:buClr>
            </a:pPr>
            <a:r>
              <a:rPr lang="en-US" sz="2400" b="1" dirty="0" smtClean="0">
                <a:solidFill>
                  <a:schemeClr val="tx1"/>
                </a:solidFill>
                <a:latin typeface="Arial" charset="0"/>
              </a:rPr>
              <a:t>A small subset—people experiencing serious psychotic symptoms—are more violent than the general population.</a:t>
            </a:r>
          </a:p>
          <a:p>
            <a:pPr eaLnBrk="1" hangingPunct="1">
              <a:buClr>
                <a:schemeClr val="tx2"/>
              </a:buClr>
            </a:pPr>
            <a:endParaRPr lang="en-US" sz="2400" b="1" dirty="0" smtClean="0">
              <a:solidFill>
                <a:schemeClr val="tx1"/>
              </a:solidFill>
              <a:latin typeface="Arial" charset="0"/>
            </a:endParaRPr>
          </a:p>
          <a:p>
            <a:pPr eaLnBrk="1" hangingPunct="1">
              <a:buClr>
                <a:schemeClr val="tx2"/>
              </a:buClr>
            </a:pPr>
            <a:r>
              <a:rPr lang="en-US" sz="2400" b="1" dirty="0" smtClean="0">
                <a:solidFill>
                  <a:schemeClr val="tx1"/>
                </a:solidFill>
                <a:latin typeface="Arial" charset="0"/>
              </a:rPr>
              <a:t>People with mental illness are actually 2.5 times more likely to be victims of violence.</a:t>
            </a:r>
          </a:p>
          <a:p>
            <a:pPr eaLnBrk="1" hangingPunct="1">
              <a:buClr>
                <a:schemeClr val="tx2"/>
              </a:buClr>
            </a:pPr>
            <a:endParaRPr lang="en-US" sz="2400" b="1" dirty="0" smtClean="0">
              <a:solidFill>
                <a:schemeClr val="tx1"/>
              </a:solidFill>
              <a:latin typeface="Arial" charset="0"/>
            </a:endParaRPr>
          </a:p>
          <a:p>
            <a:pPr eaLnBrk="1" hangingPunct="1">
              <a:buClr>
                <a:schemeClr val="tx2"/>
              </a:buClr>
            </a:pPr>
            <a:r>
              <a:rPr lang="en-US" sz="2400" b="1" dirty="0" smtClean="0">
                <a:solidFill>
                  <a:schemeClr val="tx1"/>
                </a:solidFill>
                <a:latin typeface="Arial" charset="0"/>
              </a:rPr>
              <a:t>Mental illness alone does not increase chances of violence—</a:t>
            </a:r>
            <a:r>
              <a:rPr lang="en-US" sz="2400" b="1" dirty="0" smtClean="0">
                <a:solidFill>
                  <a:srgbClr val="FF0000"/>
                </a:solidFill>
                <a:latin typeface="Arial" charset="0"/>
              </a:rPr>
              <a:t>add</a:t>
            </a:r>
            <a:r>
              <a:rPr lang="en-US" sz="2400" b="1" dirty="0" smtClean="0">
                <a:solidFill>
                  <a:schemeClr val="tx1"/>
                </a:solidFill>
                <a:latin typeface="Arial" charset="0"/>
              </a:rPr>
              <a:t> alcohol / drugs / noncompliance with meds / biological or biochemical disorders.</a:t>
            </a:r>
          </a:p>
          <a:p>
            <a:pPr eaLnBrk="1" hangingPunct="1">
              <a:lnSpc>
                <a:spcPct val="90000"/>
              </a:lnSpc>
              <a:buClr>
                <a:schemeClr val="tx1"/>
              </a:buClr>
              <a:buFontTx/>
              <a:buNone/>
            </a:pPr>
            <a:r>
              <a:rPr lang="en-US" sz="2400" b="1" dirty="0" smtClean="0">
                <a:solidFill>
                  <a:schemeClr val="tx1"/>
                </a:solidFill>
                <a:latin typeface="Arial" charset="0"/>
              </a:rPr>
              <a:t>	</a:t>
            </a:r>
          </a:p>
          <a:p>
            <a:pPr eaLnBrk="1" hangingPunct="1">
              <a:lnSpc>
                <a:spcPct val="90000"/>
              </a:lnSpc>
              <a:buClr>
                <a:schemeClr val="tx1"/>
              </a:buClr>
              <a:buFontTx/>
              <a:buNone/>
            </a:pPr>
            <a:r>
              <a:rPr lang="en-US" sz="1200" b="1" dirty="0" smtClean="0">
                <a:solidFill>
                  <a:schemeClr val="tx1"/>
                </a:solidFill>
              </a:rPr>
              <a:t>	</a:t>
            </a:r>
          </a:p>
          <a:p>
            <a:pPr eaLnBrk="1" hangingPunct="1">
              <a:lnSpc>
                <a:spcPct val="90000"/>
              </a:lnSpc>
              <a:buClr>
                <a:schemeClr val="tx1"/>
              </a:buClr>
              <a:buFontTx/>
              <a:buNone/>
            </a:pPr>
            <a:endParaRPr lang="en-US" sz="1200" b="1" dirty="0" smtClean="0">
              <a:solidFill>
                <a:schemeClr val="tx1"/>
              </a:solidFill>
            </a:endParaRPr>
          </a:p>
          <a:p>
            <a:pPr eaLnBrk="1" hangingPunct="1">
              <a:lnSpc>
                <a:spcPct val="90000"/>
              </a:lnSpc>
              <a:buClr>
                <a:schemeClr val="tx1"/>
              </a:buClr>
              <a:buFontTx/>
              <a:buNone/>
            </a:pPr>
            <a:r>
              <a:rPr lang="en-US" sz="1200" b="1" dirty="0" smtClean="0">
                <a:solidFill>
                  <a:schemeClr val="tx1"/>
                </a:solidFill>
              </a:rPr>
              <a:t>	</a:t>
            </a:r>
            <a:r>
              <a:rPr lang="en-US" sz="1100" b="1" dirty="0" err="1" smtClean="0">
                <a:solidFill>
                  <a:schemeClr val="tx2"/>
                </a:solidFill>
              </a:rPr>
              <a:t>Cordner</a:t>
            </a:r>
            <a:r>
              <a:rPr lang="en-US" sz="1100" b="1" dirty="0" smtClean="0">
                <a:solidFill>
                  <a:schemeClr val="tx2"/>
                </a:solidFill>
              </a:rPr>
              <a:t>, G (2006),  </a:t>
            </a:r>
            <a:r>
              <a:rPr lang="en-US" sz="1100" b="1" i="1" dirty="0" smtClean="0">
                <a:solidFill>
                  <a:schemeClr val="tx2"/>
                </a:solidFill>
              </a:rPr>
              <a:t>People with mental illness</a:t>
            </a:r>
            <a:r>
              <a:rPr lang="en-US" sz="1100" b="1" dirty="0" smtClean="0">
                <a:solidFill>
                  <a:schemeClr val="tx2"/>
                </a:solidFill>
              </a:rPr>
              <a:t>. Washington, D.C.: Community Oriented Policing Services, U.S. Department of Justice;  </a:t>
            </a:r>
            <a:r>
              <a:rPr lang="en-US" sz="1100" b="1" dirty="0" err="1" smtClean="0">
                <a:solidFill>
                  <a:schemeClr val="tx2"/>
                </a:solidFill>
              </a:rPr>
              <a:t>Elbogen</a:t>
            </a:r>
            <a:r>
              <a:rPr lang="en-US" sz="1100" b="1" dirty="0" smtClean="0">
                <a:solidFill>
                  <a:schemeClr val="tx2"/>
                </a:solidFill>
              </a:rPr>
              <a:t>, E. B. &amp; Johnson, S. C.,  (2009). The intricate connection between violence and mental disorder </a:t>
            </a:r>
            <a:r>
              <a:rPr lang="en-US" sz="1100" b="1" i="1" dirty="0" smtClean="0">
                <a:solidFill>
                  <a:schemeClr val="tx2"/>
                </a:solidFill>
              </a:rPr>
              <a:t>Archives of General Psychiatry, 66 (2), 152-161;  </a:t>
            </a:r>
            <a:r>
              <a:rPr lang="en-US" sz="1100" b="1" dirty="0" err="1" smtClean="0">
                <a:solidFill>
                  <a:schemeClr val="tx2"/>
                </a:solidFill>
              </a:rPr>
              <a:t>Hiday</a:t>
            </a:r>
            <a:r>
              <a:rPr lang="en-US" sz="1100" b="1" dirty="0" smtClean="0">
                <a:solidFill>
                  <a:schemeClr val="tx2"/>
                </a:solidFill>
              </a:rPr>
              <a:t> V.A., Swanson J.W., Swartz M.S., </a:t>
            </a:r>
            <a:r>
              <a:rPr lang="en-US" sz="1100" b="1" dirty="0" err="1" smtClean="0">
                <a:solidFill>
                  <a:schemeClr val="tx2"/>
                </a:solidFill>
              </a:rPr>
              <a:t>Borum</a:t>
            </a:r>
            <a:r>
              <a:rPr lang="en-US" sz="1100" b="1" dirty="0" smtClean="0">
                <a:solidFill>
                  <a:schemeClr val="tx2"/>
                </a:solidFill>
              </a:rPr>
              <a:t> R. &amp; Wagner H.R. (2001). Victimization: A link between mental illness and violence? </a:t>
            </a:r>
            <a:r>
              <a:rPr lang="en-US" sz="1100" b="1" i="1" dirty="0" smtClean="0">
                <a:solidFill>
                  <a:schemeClr val="tx2"/>
                </a:solidFill>
              </a:rPr>
              <a:t>International Journal of Law and Psychiatry</a:t>
            </a:r>
            <a:r>
              <a:rPr lang="en-US" sz="1100" b="1" dirty="0" smtClean="0">
                <a:solidFill>
                  <a:schemeClr val="tx2"/>
                </a:solidFill>
              </a:rPr>
              <a:t>,  24 (6), 559-572.  </a:t>
            </a:r>
            <a:endParaRPr lang="en-US" sz="1100" dirty="0" smtClean="0">
              <a:solidFill>
                <a:schemeClr val="tx2"/>
              </a:solidFill>
              <a:latin typeface="Arial" charset="0"/>
            </a:endParaRPr>
          </a:p>
          <a:p>
            <a:pPr eaLnBrk="1" hangingPunct="1">
              <a:lnSpc>
                <a:spcPct val="90000"/>
              </a:lnSpc>
              <a:buClr>
                <a:schemeClr val="tx1"/>
              </a:buClr>
              <a:buFontTx/>
              <a:buNone/>
            </a:pPr>
            <a:endParaRPr lang="en-US" sz="18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additive="base">
                                        <p:cTn id="1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anim calcmode="lin" valueType="num">
                                      <p:cBhvr additive="base">
                                        <p:cTn id="19"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6" end="6"/>
                                            </p:txEl>
                                          </p:spTgt>
                                        </p:tgtEl>
                                        <p:attrNameLst>
                                          <p:attrName>style.visibility</p:attrName>
                                        </p:attrNameLst>
                                      </p:cBhvr>
                                      <p:to>
                                        <p:strVal val="visible"/>
                                      </p:to>
                                    </p:set>
                                    <p:anim calcmode="lin" valueType="num">
                                      <p:cBhvr additive="base">
                                        <p:cTn id="25"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8" end="8"/>
                                            </p:txEl>
                                          </p:spTgt>
                                        </p:tgtEl>
                                        <p:attrNameLst>
                                          <p:attrName>style.visibility</p:attrName>
                                        </p:attrNameLst>
                                      </p:cBhvr>
                                      <p:to>
                                        <p:strVal val="visible"/>
                                      </p:to>
                                    </p:set>
                                    <p:anim calcmode="lin" valueType="num">
                                      <p:cBhvr additive="base">
                                        <p:cTn id="31" dur="5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371">
                                            <p:txEl>
                                              <p:pRg st="9" end="9"/>
                                            </p:txEl>
                                          </p:spTgt>
                                        </p:tgtEl>
                                        <p:attrNameLst>
                                          <p:attrName>style.visibility</p:attrName>
                                        </p:attrNameLst>
                                      </p:cBhvr>
                                      <p:to>
                                        <p:strVal val="visible"/>
                                      </p:to>
                                    </p:set>
                                    <p:anim calcmode="lin" valueType="num">
                                      <p:cBhvr additive="base">
                                        <p:cTn id="37" dur="500" fill="hold"/>
                                        <p:tgtEl>
                                          <p:spTgt spid="5837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371">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8371">
                                            <p:txEl>
                                              <p:pRg st="10" end="10"/>
                                            </p:txEl>
                                          </p:spTgt>
                                        </p:tgtEl>
                                        <p:attrNameLst>
                                          <p:attrName>style.visibility</p:attrName>
                                        </p:attrNameLst>
                                      </p:cBhvr>
                                      <p:to>
                                        <p:strVal val="visible"/>
                                      </p:to>
                                    </p:set>
                                    <p:anim calcmode="lin" valueType="num">
                                      <p:cBhvr additive="base">
                                        <p:cTn id="41" dur="500" fill="hold"/>
                                        <p:tgtEl>
                                          <p:spTgt spid="58371">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8371">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8371">
                                            <p:txEl>
                                              <p:pRg st="12" end="12"/>
                                            </p:txEl>
                                          </p:spTgt>
                                        </p:tgtEl>
                                        <p:attrNameLst>
                                          <p:attrName>style.visibility</p:attrName>
                                        </p:attrNameLst>
                                      </p:cBhvr>
                                      <p:to>
                                        <p:strVal val="visible"/>
                                      </p:to>
                                    </p:set>
                                    <p:anim calcmode="lin" valueType="num">
                                      <p:cBhvr additive="base">
                                        <p:cTn id="45" dur="500" fill="hold"/>
                                        <p:tgtEl>
                                          <p:spTgt spid="58371">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83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8"/>
          <p:cNvSpPr>
            <a:spLocks noGrp="1"/>
          </p:cNvSpPr>
          <p:nvPr>
            <p:ph type="title"/>
          </p:nvPr>
        </p:nvSpPr>
        <p:spPr/>
        <p:txBody>
          <a:bodyPr/>
          <a:lstStyle/>
          <a:p>
            <a:r>
              <a:rPr lang="en-US" sz="3800" b="1" dirty="0" smtClean="0"/>
              <a:t>The Two Faces of Stigma</a:t>
            </a:r>
          </a:p>
        </p:txBody>
      </p:sp>
      <p:sp>
        <p:nvSpPr>
          <p:cNvPr id="6" name="Content Placeholder 5"/>
          <p:cNvSpPr>
            <a:spLocks noGrp="1"/>
          </p:cNvSpPr>
          <p:nvPr>
            <p:ph sz="half" idx="1"/>
          </p:nvPr>
        </p:nvSpPr>
        <p:spPr/>
        <p:txBody>
          <a:bodyPr/>
          <a:lstStyle/>
          <a:p>
            <a:pPr eaLnBrk="1" hangingPunct="1">
              <a:lnSpc>
                <a:spcPct val="90000"/>
              </a:lnSpc>
              <a:buFontTx/>
              <a:buNone/>
            </a:pPr>
            <a:r>
              <a:rPr lang="en-US" sz="2400" b="1" u="sng" smtClean="0">
                <a:solidFill>
                  <a:schemeClr val="tx1"/>
                </a:solidFill>
                <a:latin typeface="Arial" charset="0"/>
              </a:rPr>
              <a:t>Public Stigma</a:t>
            </a:r>
            <a:endParaRPr lang="en-US" sz="2400" b="1" smtClean="0">
              <a:solidFill>
                <a:srgbClr val="FF0000"/>
              </a:solidFill>
            </a:endParaRPr>
          </a:p>
          <a:p>
            <a:pPr eaLnBrk="1" hangingPunct="1">
              <a:lnSpc>
                <a:spcPct val="90000"/>
              </a:lnSpc>
              <a:buFontTx/>
              <a:buNone/>
            </a:pPr>
            <a:r>
              <a:rPr lang="en-US" sz="2000" b="1" smtClean="0">
                <a:solidFill>
                  <a:srgbClr val="FF0000"/>
                </a:solidFill>
              </a:rPr>
              <a:t>Stereotype</a:t>
            </a:r>
            <a:r>
              <a:rPr lang="en-US" sz="2000" b="1" smtClean="0">
                <a:solidFill>
                  <a:schemeClr val="tx1"/>
                </a:solidFill>
              </a:rPr>
              <a:t>: </a:t>
            </a:r>
          </a:p>
          <a:p>
            <a:pPr eaLnBrk="1" hangingPunct="1">
              <a:lnSpc>
                <a:spcPct val="90000"/>
              </a:lnSpc>
              <a:buFontTx/>
              <a:buNone/>
            </a:pPr>
            <a:r>
              <a:rPr lang="en-US" sz="2000" b="1" smtClean="0">
                <a:solidFill>
                  <a:schemeClr val="tx1"/>
                </a:solidFill>
              </a:rPr>
              <a:t>“</a:t>
            </a:r>
            <a:r>
              <a:rPr lang="en-US" sz="2000" b="1" i="1" smtClean="0">
                <a:solidFill>
                  <a:schemeClr val="tx1"/>
                </a:solidFill>
                <a:latin typeface="Arial" charset="0"/>
              </a:rPr>
              <a:t>All people with mental illness are dangerous.”</a:t>
            </a:r>
          </a:p>
          <a:p>
            <a:pPr eaLnBrk="1" hangingPunct="1">
              <a:lnSpc>
                <a:spcPct val="90000"/>
              </a:lnSpc>
              <a:buFontTx/>
              <a:buNone/>
            </a:pPr>
            <a:r>
              <a:rPr lang="en-US" sz="2000" b="1" smtClean="0">
                <a:solidFill>
                  <a:srgbClr val="FF0000"/>
                </a:solidFill>
              </a:rPr>
              <a:t>Prejudice</a:t>
            </a:r>
            <a:r>
              <a:rPr lang="en-US" sz="2000" b="1" smtClean="0">
                <a:solidFill>
                  <a:srgbClr val="FF0000"/>
                </a:solidFill>
                <a:latin typeface="Arial" charset="0"/>
              </a:rPr>
              <a:t>:</a:t>
            </a:r>
            <a:r>
              <a:rPr lang="en-US" sz="2000" b="1" i="1" smtClean="0">
                <a:solidFill>
                  <a:srgbClr val="FF0000"/>
                </a:solidFill>
                <a:latin typeface="Arial" charset="0"/>
              </a:rPr>
              <a:t> </a:t>
            </a:r>
          </a:p>
          <a:p>
            <a:pPr eaLnBrk="1" hangingPunct="1">
              <a:lnSpc>
                <a:spcPct val="90000"/>
              </a:lnSpc>
              <a:buFontTx/>
              <a:buNone/>
            </a:pPr>
            <a:r>
              <a:rPr lang="en-US" sz="2000" b="1" i="1" smtClean="0">
                <a:solidFill>
                  <a:schemeClr val="tx1"/>
                </a:solidFill>
                <a:latin typeface="Arial" charset="0"/>
              </a:rPr>
              <a:t>“I agree, people with mental illness are dangerous and I’m afraid of them.”</a:t>
            </a:r>
          </a:p>
          <a:p>
            <a:pPr eaLnBrk="1" hangingPunct="1">
              <a:lnSpc>
                <a:spcPct val="90000"/>
              </a:lnSpc>
              <a:buFontTx/>
              <a:buNone/>
            </a:pPr>
            <a:r>
              <a:rPr lang="en-US" sz="2000" b="1" smtClean="0">
                <a:solidFill>
                  <a:srgbClr val="FF0000"/>
                </a:solidFill>
              </a:rPr>
              <a:t>Discrimination</a:t>
            </a:r>
            <a:r>
              <a:rPr lang="en-US" sz="2000" b="1" smtClean="0">
                <a:solidFill>
                  <a:srgbClr val="FF0000"/>
                </a:solidFill>
                <a:latin typeface="Arial" charset="0"/>
              </a:rPr>
              <a:t>: </a:t>
            </a:r>
          </a:p>
          <a:p>
            <a:pPr eaLnBrk="1" hangingPunct="1">
              <a:lnSpc>
                <a:spcPct val="90000"/>
              </a:lnSpc>
              <a:buFontTx/>
              <a:buNone/>
            </a:pPr>
            <a:r>
              <a:rPr lang="en-US" sz="2000" b="1" i="1" smtClean="0">
                <a:solidFill>
                  <a:schemeClr val="tx1"/>
                </a:solidFill>
                <a:latin typeface="Arial" charset="0"/>
              </a:rPr>
              <a:t>“I don’t want to be near them and won’t hire one at my job.”</a:t>
            </a:r>
          </a:p>
          <a:p>
            <a:pPr eaLnBrk="1" hangingPunct="1">
              <a:lnSpc>
                <a:spcPct val="90000"/>
              </a:lnSpc>
              <a:buFontTx/>
              <a:buNone/>
            </a:pPr>
            <a:r>
              <a:rPr lang="en-US" i="1" smtClean="0"/>
              <a:t>		</a:t>
            </a:r>
          </a:p>
          <a:p>
            <a:pPr eaLnBrk="1" hangingPunct="1">
              <a:lnSpc>
                <a:spcPct val="90000"/>
              </a:lnSpc>
              <a:buFontTx/>
              <a:buNone/>
            </a:pPr>
            <a:r>
              <a:rPr lang="en-US" sz="1100" b="1" smtClean="0">
                <a:solidFill>
                  <a:schemeClr val="tx1"/>
                </a:solidFill>
              </a:rPr>
              <a:t>	</a:t>
            </a:r>
            <a:endParaRPr lang="en-US" sz="1100" b="1" smtClean="0">
              <a:solidFill>
                <a:schemeClr val="tx2"/>
              </a:solidFill>
            </a:endParaRPr>
          </a:p>
        </p:txBody>
      </p:sp>
      <p:sp>
        <p:nvSpPr>
          <p:cNvPr id="5" name="Text Placeholder 4"/>
          <p:cNvSpPr>
            <a:spLocks noGrp="1"/>
          </p:cNvSpPr>
          <p:nvPr>
            <p:ph sz="half" idx="2"/>
          </p:nvPr>
        </p:nvSpPr>
        <p:spPr/>
        <p:txBody>
          <a:bodyPr/>
          <a:lstStyle/>
          <a:p>
            <a:pPr eaLnBrk="1" hangingPunct="1">
              <a:lnSpc>
                <a:spcPct val="90000"/>
              </a:lnSpc>
              <a:buFontTx/>
              <a:buNone/>
            </a:pPr>
            <a:r>
              <a:rPr lang="en-US" sz="2400" b="1" u="sng" dirty="0" smtClean="0">
                <a:solidFill>
                  <a:schemeClr val="tx1"/>
                </a:solidFill>
                <a:latin typeface="Arial" charset="0"/>
              </a:rPr>
              <a:t>Self Stigma</a:t>
            </a:r>
          </a:p>
          <a:p>
            <a:pPr eaLnBrk="1" hangingPunct="1">
              <a:lnSpc>
                <a:spcPct val="90000"/>
              </a:lnSpc>
              <a:buFontTx/>
              <a:buNone/>
            </a:pPr>
            <a:r>
              <a:rPr lang="en-US" sz="2000" b="1" dirty="0" smtClean="0">
                <a:solidFill>
                  <a:srgbClr val="FF0000"/>
                </a:solidFill>
              </a:rPr>
              <a:t>Stereotype</a:t>
            </a:r>
            <a:r>
              <a:rPr lang="en-US" sz="2000" b="1" dirty="0" smtClean="0">
                <a:solidFill>
                  <a:srgbClr val="FF0000"/>
                </a:solidFill>
                <a:latin typeface="Arial" charset="0"/>
              </a:rPr>
              <a:t>: </a:t>
            </a:r>
          </a:p>
          <a:p>
            <a:pPr eaLnBrk="1" hangingPunct="1">
              <a:lnSpc>
                <a:spcPct val="90000"/>
              </a:lnSpc>
              <a:buFontTx/>
              <a:buNone/>
            </a:pPr>
            <a:r>
              <a:rPr lang="en-US" sz="2000" b="1" dirty="0" smtClean="0">
                <a:solidFill>
                  <a:schemeClr val="tx1"/>
                </a:solidFill>
                <a:latin typeface="Arial" charset="0"/>
              </a:rPr>
              <a:t>“</a:t>
            </a:r>
            <a:r>
              <a:rPr lang="en-US" sz="2000" b="1" i="1" dirty="0" smtClean="0">
                <a:solidFill>
                  <a:schemeClr val="tx1"/>
                </a:solidFill>
                <a:latin typeface="Arial" charset="0"/>
              </a:rPr>
              <a:t>People with mental illness are incompetent.”</a:t>
            </a:r>
          </a:p>
          <a:p>
            <a:pPr eaLnBrk="1" hangingPunct="1">
              <a:lnSpc>
                <a:spcPct val="90000"/>
              </a:lnSpc>
              <a:buFontTx/>
              <a:buNone/>
            </a:pPr>
            <a:r>
              <a:rPr lang="en-US" sz="2000" b="1" dirty="0" smtClean="0">
                <a:solidFill>
                  <a:srgbClr val="FF0000"/>
                </a:solidFill>
              </a:rPr>
              <a:t>Prejudice</a:t>
            </a:r>
            <a:r>
              <a:rPr lang="en-US" sz="2000" b="1" dirty="0" smtClean="0">
                <a:solidFill>
                  <a:srgbClr val="FF0000"/>
                </a:solidFill>
                <a:latin typeface="Arial" charset="0"/>
              </a:rPr>
              <a:t>:</a:t>
            </a:r>
            <a:r>
              <a:rPr lang="en-US" sz="2000" b="1" i="1" dirty="0" smtClean="0">
                <a:solidFill>
                  <a:srgbClr val="FF0000"/>
                </a:solidFill>
                <a:latin typeface="Arial" charset="0"/>
              </a:rPr>
              <a:t> </a:t>
            </a:r>
          </a:p>
          <a:p>
            <a:pPr eaLnBrk="1" hangingPunct="1">
              <a:lnSpc>
                <a:spcPct val="90000"/>
              </a:lnSpc>
              <a:buFontTx/>
              <a:buNone/>
            </a:pPr>
            <a:r>
              <a:rPr lang="en-US" sz="2000" b="1" i="1" dirty="0" smtClean="0">
                <a:solidFill>
                  <a:schemeClr val="tx1"/>
                </a:solidFill>
                <a:latin typeface="Arial" charset="0"/>
              </a:rPr>
              <a:t>“I have a mental illness, so I must be incompetent.”</a:t>
            </a:r>
          </a:p>
          <a:p>
            <a:pPr eaLnBrk="1" hangingPunct="1">
              <a:lnSpc>
                <a:spcPct val="90000"/>
              </a:lnSpc>
              <a:buFontTx/>
              <a:buNone/>
            </a:pPr>
            <a:endParaRPr lang="en-US" sz="2000" b="1" dirty="0" smtClean="0">
              <a:solidFill>
                <a:srgbClr val="FF0000"/>
              </a:solidFill>
            </a:endParaRPr>
          </a:p>
          <a:p>
            <a:pPr eaLnBrk="1" hangingPunct="1">
              <a:lnSpc>
                <a:spcPct val="90000"/>
              </a:lnSpc>
              <a:buFontTx/>
              <a:buNone/>
            </a:pPr>
            <a:r>
              <a:rPr lang="en-US" sz="2000" b="1" dirty="0" smtClean="0">
                <a:solidFill>
                  <a:srgbClr val="FF0000"/>
                </a:solidFill>
              </a:rPr>
              <a:t>Discrimination</a:t>
            </a:r>
            <a:r>
              <a:rPr lang="en-US" sz="2000" b="1" dirty="0" smtClean="0">
                <a:solidFill>
                  <a:srgbClr val="FF0000"/>
                </a:solidFill>
                <a:latin typeface="Arial" charset="0"/>
              </a:rPr>
              <a:t>: </a:t>
            </a:r>
          </a:p>
          <a:p>
            <a:pPr eaLnBrk="1" hangingPunct="1">
              <a:lnSpc>
                <a:spcPct val="90000"/>
              </a:lnSpc>
              <a:buFontTx/>
              <a:buNone/>
            </a:pPr>
            <a:r>
              <a:rPr lang="en-US" sz="2000" b="1" i="1" dirty="0" smtClean="0">
                <a:solidFill>
                  <a:schemeClr val="tx1"/>
                </a:solidFill>
                <a:latin typeface="Arial" charset="0"/>
              </a:rPr>
              <a:t>“Why should I even try to get a job? I’m an incompetent mental patient.”</a:t>
            </a:r>
          </a:p>
          <a:p>
            <a:endParaRPr lang="en-US" u="sng" dirty="0" smtClean="0">
              <a:solidFill>
                <a:schemeClr val="tx1"/>
              </a:solidFill>
              <a:latin typeface="Arial" charset="0"/>
            </a:endParaRPr>
          </a:p>
          <a:p>
            <a:endParaRPr lang="en-US" u="sng" dirty="0" smtClean="0">
              <a:solidFill>
                <a:schemeClr val="tx1"/>
              </a:solidFill>
              <a:latin typeface="Arial" charset="0"/>
            </a:endParaRPr>
          </a:p>
          <a:p>
            <a:endParaRPr lang="en-US" u="sng" dirty="0" smtClean="0">
              <a:solidFill>
                <a:schemeClr val="tx1"/>
              </a:solidFill>
              <a:latin typeface="Arial" charset="0"/>
            </a:endParaRPr>
          </a:p>
          <a:p>
            <a:endParaRPr lang="en-US" u="sng" dirty="0" smtClean="0">
              <a:solidFill>
                <a:schemeClr val="tx1"/>
              </a:solidFill>
              <a:latin typeface="Arial" charset="0"/>
            </a:endParaRPr>
          </a:p>
          <a:p>
            <a:endParaRPr lang="en-US" u="sng" dirty="0" smtClean="0">
              <a:solidFill>
                <a:schemeClr val="tx1"/>
              </a:solidFill>
              <a:latin typeface="Arial" charset="0"/>
            </a:endParaRPr>
          </a:p>
          <a:p>
            <a:endParaRPr lang="en-US" u="sng" dirty="0" smtClean="0">
              <a:solidFill>
                <a:schemeClr val="tx1"/>
              </a:solidFill>
              <a:latin typeface="Arial" charset="0"/>
            </a:endParaRPr>
          </a:p>
          <a:p>
            <a:endParaRPr lang="en-US" dirty="0" smtClean="0"/>
          </a:p>
        </p:txBody>
      </p:sp>
      <p:sp>
        <p:nvSpPr>
          <p:cNvPr id="135172" name="TextBox 10"/>
          <p:cNvSpPr txBox="1">
            <a:spLocks noChangeArrowheads="1"/>
          </p:cNvSpPr>
          <p:nvPr/>
        </p:nvSpPr>
        <p:spPr bwMode="auto">
          <a:xfrm>
            <a:off x="1143000" y="6248400"/>
            <a:ext cx="6781800" cy="461963"/>
          </a:xfrm>
          <a:prstGeom prst="rect">
            <a:avLst/>
          </a:prstGeom>
          <a:noFill/>
          <a:ln w="9525">
            <a:noFill/>
            <a:miter lim="800000"/>
            <a:headEnd/>
            <a:tailEnd/>
          </a:ln>
        </p:spPr>
        <p:txBody>
          <a:bodyPr>
            <a:spAutoFit/>
          </a:bodyPr>
          <a:lstStyle/>
          <a:p>
            <a:r>
              <a:rPr lang="en-US" sz="1200" b="1" dirty="0">
                <a:solidFill>
                  <a:schemeClr val="tx2"/>
                </a:solidFill>
              </a:rPr>
              <a:t>Corrigan,  P. , </a:t>
            </a:r>
            <a:r>
              <a:rPr lang="en-US" sz="1200" b="1" i="1" dirty="0">
                <a:solidFill>
                  <a:schemeClr val="tx2"/>
                </a:solidFill>
              </a:rPr>
              <a:t> </a:t>
            </a:r>
            <a:r>
              <a:rPr lang="en-US" sz="1200" b="1" dirty="0">
                <a:solidFill>
                  <a:schemeClr val="tx2"/>
                </a:solidFill>
              </a:rPr>
              <a:t>(2004).  How  stigma interferes with mental health care. </a:t>
            </a:r>
            <a:r>
              <a:rPr lang="en-US" sz="1200" b="1" i="1" dirty="0">
                <a:solidFill>
                  <a:schemeClr val="tx2"/>
                </a:solidFill>
              </a:rPr>
              <a:t>American Psychologist</a:t>
            </a:r>
            <a:r>
              <a:rPr lang="en-US" sz="1200" b="1" dirty="0">
                <a:solidFill>
                  <a:schemeClr val="tx2"/>
                </a:solidFill>
              </a:rPr>
              <a:t>, 59, 614-625.</a:t>
            </a:r>
            <a:endParaRPr lang="en-US" sz="1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2000"/>
                                        <p:tgtEl>
                                          <p:spTgt spid="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2000"/>
                                        <p:tgtEl>
                                          <p:spTgt spid="6">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20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fade">
                                      <p:cBhvr>
                                        <p:cTn id="53" dur="20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fade">
                                      <p:cBhvr>
                                        <p:cTn id="58" dur="2000"/>
                                        <p:tgtEl>
                                          <p:spTgt spid="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2000"/>
                                        <p:tgtEl>
                                          <p:spTgt spid="5">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fade">
                                      <p:cBhvr>
                                        <p:cTn id="68" dur="2000"/>
                                        <p:tgtEl>
                                          <p:spTgt spid="5">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fade">
                                      <p:cBhvr>
                                        <p:cTn id="73" dur="2000"/>
                                        <p:tgtEl>
                                          <p:spTgt spid="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txEl>
                                              <p:pRg st="7" end="7"/>
                                            </p:txEl>
                                          </p:spTgt>
                                        </p:tgtEl>
                                        <p:attrNameLst>
                                          <p:attrName>style.visibility</p:attrName>
                                        </p:attrNameLst>
                                      </p:cBhvr>
                                      <p:to>
                                        <p:strVal val="visible"/>
                                      </p:to>
                                    </p:set>
                                    <p:animEffect transition="in" filter="fade">
                                      <p:cBhvr>
                                        <p:cTn id="78" dur="2000"/>
                                        <p:tgtEl>
                                          <p:spTgt spid="5">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35172">
                                            <p:txEl>
                                              <p:pRg st="0" end="0"/>
                                            </p:txEl>
                                          </p:spTgt>
                                        </p:tgtEl>
                                        <p:attrNameLst>
                                          <p:attrName>style.visibility</p:attrName>
                                        </p:attrNameLst>
                                      </p:cBhvr>
                                      <p:to>
                                        <p:strVal val="visible"/>
                                      </p:to>
                                    </p:set>
                                    <p:animEffect transition="in" filter="fade">
                                      <p:cBhvr>
                                        <p:cTn id="83" dur="2000"/>
                                        <p:tgtEl>
                                          <p:spTgt spid="135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uiExpand="1" build="p"/>
      <p:bldP spid="13517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228600" y="273050"/>
            <a:ext cx="2743200" cy="946150"/>
          </a:xfrm>
        </p:spPr>
        <p:txBody>
          <a:bodyPr/>
          <a:lstStyle/>
          <a:p>
            <a:r>
              <a:rPr lang="en-US" sz="2800" dirty="0" smtClean="0">
                <a:solidFill>
                  <a:srgbClr val="FFFF00"/>
                </a:solidFill>
              </a:rPr>
              <a:t>Public Stigma and Self Stigma</a:t>
            </a:r>
          </a:p>
        </p:txBody>
      </p:sp>
      <p:sp>
        <p:nvSpPr>
          <p:cNvPr id="46083" name="Content Placeholder 2"/>
          <p:cNvSpPr>
            <a:spLocks noGrp="1"/>
          </p:cNvSpPr>
          <p:nvPr>
            <p:ph idx="1"/>
          </p:nvPr>
        </p:nvSpPr>
        <p:spPr>
          <a:xfrm>
            <a:off x="2667000" y="0"/>
            <a:ext cx="6248400" cy="6629400"/>
          </a:xfrm>
        </p:spPr>
        <p:txBody>
          <a:bodyPr/>
          <a:lstStyle/>
          <a:p>
            <a:pPr>
              <a:buFontTx/>
              <a:buNone/>
              <a:defRPr/>
            </a:pPr>
            <a:r>
              <a:rPr lang="en-US" b="1" dirty="0" smtClean="0"/>
              <a:t>	</a:t>
            </a:r>
            <a:r>
              <a:rPr lang="en-US" sz="2250" b="1" dirty="0" smtClean="0">
                <a:solidFill>
                  <a:schemeClr val="tx1"/>
                </a:solidFill>
                <a:latin typeface="Arial" charset="0"/>
                <a:cs typeface="Arial" charset="0"/>
              </a:rPr>
              <a:t>“We put down briefly in Khartoum, where we changed to an Ethiopian Airways flight to Addis.  Here I experienced a rather strange sensation.  As I was boarding the plane I saw the pilot was black.  I had never seen a black pilot before, and the instant I did I had to quell my panic.  </a:t>
            </a:r>
          </a:p>
          <a:p>
            <a:pPr>
              <a:buFontTx/>
              <a:buNone/>
              <a:defRPr/>
            </a:pPr>
            <a:r>
              <a:rPr lang="en-US" sz="2250" b="1" i="1" dirty="0" smtClean="0">
                <a:solidFill>
                  <a:schemeClr val="tx1"/>
                </a:solidFill>
                <a:latin typeface="Arial" charset="0"/>
                <a:cs typeface="Arial" charset="0"/>
              </a:rPr>
              <a:t>	</a:t>
            </a:r>
            <a:r>
              <a:rPr lang="en-US" sz="2250" b="1" i="1" dirty="0" smtClean="0">
                <a:solidFill>
                  <a:srgbClr val="FF0000"/>
                </a:solidFill>
                <a:latin typeface="Arial" charset="0"/>
                <a:cs typeface="Arial" charset="0"/>
              </a:rPr>
              <a:t>How could a black man fly an airplane?</a:t>
            </a:r>
            <a:r>
              <a:rPr lang="en-US" sz="2250" b="1" dirty="0" smtClean="0">
                <a:solidFill>
                  <a:srgbClr val="FF0000"/>
                </a:solidFill>
                <a:latin typeface="Arial" charset="0"/>
                <a:cs typeface="Arial" charset="0"/>
              </a:rPr>
              <a:t>  </a:t>
            </a:r>
          </a:p>
          <a:p>
            <a:pPr>
              <a:buFontTx/>
              <a:buNone/>
              <a:defRPr/>
            </a:pPr>
            <a:r>
              <a:rPr lang="en-US" sz="2250" b="1" dirty="0" smtClean="0">
                <a:solidFill>
                  <a:srgbClr val="FF0000"/>
                </a:solidFill>
                <a:latin typeface="Arial" charset="0"/>
                <a:cs typeface="Arial" charset="0"/>
              </a:rPr>
              <a:t>	</a:t>
            </a:r>
            <a:r>
              <a:rPr lang="en-US" sz="2250" b="1" dirty="0" smtClean="0">
                <a:solidFill>
                  <a:schemeClr val="tx1"/>
                </a:solidFill>
                <a:latin typeface="Arial" charset="0"/>
                <a:cs typeface="Arial" charset="0"/>
              </a:rPr>
              <a:t>But a moment later  I caught myself: I had fallen into the </a:t>
            </a:r>
            <a:r>
              <a:rPr lang="en-US" sz="2250" b="1" dirty="0" smtClean="0">
                <a:solidFill>
                  <a:srgbClr val="FF0000"/>
                </a:solidFill>
                <a:latin typeface="Arial" charset="0"/>
                <a:cs typeface="Arial" charset="0"/>
              </a:rPr>
              <a:t>apartheid mind-set</a:t>
            </a:r>
            <a:r>
              <a:rPr lang="en-US" sz="2250" b="1" dirty="0" smtClean="0">
                <a:solidFill>
                  <a:schemeClr val="tx1"/>
                </a:solidFill>
                <a:latin typeface="Arial" charset="0"/>
                <a:cs typeface="Arial" charset="0"/>
              </a:rPr>
              <a:t>, thinking Africans were inferior and that flying was a white man’s job.  I sat back in my seat and chided myself for such thoughts.  Once we were in the air, I lost my nervousness and studied the geography of Ethiopia…..”</a:t>
            </a:r>
            <a:endParaRPr lang="en-US" sz="1050" b="1" dirty="0" smtClean="0">
              <a:solidFill>
                <a:srgbClr val="FFFF00"/>
              </a:solidFill>
            </a:endParaRPr>
          </a:p>
          <a:p>
            <a:pPr>
              <a:buFontTx/>
              <a:buNone/>
              <a:defRPr/>
            </a:pPr>
            <a:r>
              <a:rPr lang="en-US" sz="1050" b="1" dirty="0" smtClean="0">
                <a:solidFill>
                  <a:srgbClr val="FFFF00"/>
                </a:solidFill>
              </a:rPr>
              <a:t>	</a:t>
            </a:r>
          </a:p>
          <a:p>
            <a:pPr>
              <a:buFontTx/>
              <a:buNone/>
              <a:defRPr/>
            </a:pPr>
            <a:r>
              <a:rPr lang="en-US" sz="1050" b="1" dirty="0" smtClean="0">
                <a:solidFill>
                  <a:srgbClr val="FFFF00"/>
                </a:solidFill>
              </a:rPr>
              <a:t>	Mandela, Nelson  R. (1994). </a:t>
            </a:r>
            <a:r>
              <a:rPr lang="en-US" sz="1050" b="1" i="1" dirty="0" smtClean="0">
                <a:solidFill>
                  <a:srgbClr val="FFFF00"/>
                </a:solidFill>
              </a:rPr>
              <a:t>Long  walk to freedom: The autobiography of Nelson Mandela</a:t>
            </a:r>
            <a:r>
              <a:rPr lang="en-US" sz="1050" b="1" dirty="0" smtClean="0">
                <a:solidFill>
                  <a:srgbClr val="FFFF00"/>
                </a:solidFill>
              </a:rPr>
              <a:t>.  New York: Little, Brown and Company (pp. 254-255).</a:t>
            </a:r>
          </a:p>
          <a:p>
            <a:pPr>
              <a:buFontTx/>
              <a:buNone/>
              <a:defRPr/>
            </a:pPr>
            <a:endParaRPr lang="en-US" b="1" dirty="0" smtClean="0"/>
          </a:p>
        </p:txBody>
      </p:sp>
      <p:pic>
        <p:nvPicPr>
          <p:cNvPr id="5" name="Picture 4" descr="mandela.jpg"/>
          <p:cNvPicPr>
            <a:picLocks noChangeAspect="1"/>
          </p:cNvPicPr>
          <p:nvPr/>
        </p:nvPicPr>
        <p:blipFill>
          <a:blip r:embed="rId2" cstate="print"/>
          <a:srcRect l="3226" t="3226" r="3226" b="3226"/>
          <a:stretch>
            <a:fillRect/>
          </a:stretch>
        </p:blipFill>
        <p:spPr>
          <a:xfrm>
            <a:off x="381000" y="1524000"/>
            <a:ext cx="2209800" cy="2209800"/>
          </a:xfrm>
          <a:prstGeom prst="rect">
            <a:avLst/>
          </a:prstGeom>
          <a:effectLst>
            <a:glow rad="139700">
              <a:schemeClr val="accent3">
                <a:satMod val="175000"/>
                <a:alpha val="40000"/>
              </a:schemeClr>
            </a:glow>
            <a:softEdge rad="3175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6193"/>
                                        </p:tgtEl>
                                        <p:attrNameLst>
                                          <p:attrName>style.visibility</p:attrName>
                                        </p:attrNameLst>
                                      </p:cBhvr>
                                      <p:to>
                                        <p:strVal val="visible"/>
                                      </p:to>
                                    </p:set>
                                    <p:anim calcmode="lin" valueType="num">
                                      <p:cBhvr>
                                        <p:cTn id="7" dur="1000" fill="hold"/>
                                        <p:tgtEl>
                                          <p:spTgt spid="136193"/>
                                        </p:tgtEl>
                                        <p:attrNameLst>
                                          <p:attrName>ppt_w</p:attrName>
                                        </p:attrNameLst>
                                      </p:cBhvr>
                                      <p:tavLst>
                                        <p:tav tm="0">
                                          <p:val>
                                            <p:strVal val="#ppt_w*0.70"/>
                                          </p:val>
                                        </p:tav>
                                        <p:tav tm="100000">
                                          <p:val>
                                            <p:strVal val="#ppt_w"/>
                                          </p:val>
                                        </p:tav>
                                      </p:tavLst>
                                    </p:anim>
                                    <p:anim calcmode="lin" valueType="num">
                                      <p:cBhvr>
                                        <p:cTn id="8" dur="1000" fill="hold"/>
                                        <p:tgtEl>
                                          <p:spTgt spid="136193"/>
                                        </p:tgtEl>
                                        <p:attrNameLst>
                                          <p:attrName>ppt_h</p:attrName>
                                        </p:attrNameLst>
                                      </p:cBhvr>
                                      <p:tavLst>
                                        <p:tav tm="0">
                                          <p:val>
                                            <p:strVal val="#ppt_h"/>
                                          </p:val>
                                        </p:tav>
                                        <p:tav tm="100000">
                                          <p:val>
                                            <p:strVal val="#ppt_h"/>
                                          </p:val>
                                        </p:tav>
                                      </p:tavLst>
                                    </p:anim>
                                    <p:animEffect transition="in" filter="fade">
                                      <p:cBhvr>
                                        <p:cTn id="9" dur="1000"/>
                                        <p:tgtEl>
                                          <p:spTgt spid="136193"/>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6083">
                                            <p:txEl>
                                              <p:pRg st="0" end="0"/>
                                            </p:txEl>
                                          </p:spTgt>
                                        </p:tgtEl>
                                        <p:attrNameLst>
                                          <p:attrName>style.visibility</p:attrName>
                                        </p:attrNameLst>
                                      </p:cBhvr>
                                      <p:to>
                                        <p:strVal val="visible"/>
                                      </p:to>
                                    </p:set>
                                    <p:animEffect transition="in" filter="fade">
                                      <p:cBhvr>
                                        <p:cTn id="19" dur="2000"/>
                                        <p:tgtEl>
                                          <p:spTgt spid="46083">
                                            <p:txEl>
                                              <p:pRg st="0" end="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down)">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083">
                                            <p:txEl>
                                              <p:pRg st="1" end="1"/>
                                            </p:txEl>
                                          </p:spTgt>
                                        </p:tgtEl>
                                        <p:attrNameLst>
                                          <p:attrName>style.visibility</p:attrName>
                                        </p:attrNameLst>
                                      </p:cBhvr>
                                      <p:to>
                                        <p:strVal val="visible"/>
                                      </p:to>
                                    </p:set>
                                    <p:animEffect transition="in" filter="fade">
                                      <p:cBhvr>
                                        <p:cTn id="27" dur="2000"/>
                                        <p:tgtEl>
                                          <p:spTgt spid="4608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083">
                                            <p:txEl>
                                              <p:pRg st="2" end="2"/>
                                            </p:txEl>
                                          </p:spTgt>
                                        </p:tgtEl>
                                        <p:attrNameLst>
                                          <p:attrName>style.visibility</p:attrName>
                                        </p:attrNameLst>
                                      </p:cBhvr>
                                      <p:to>
                                        <p:strVal val="visible"/>
                                      </p:to>
                                    </p:set>
                                    <p:animEffect transition="in" filter="fade">
                                      <p:cBhvr>
                                        <p:cTn id="32" dur="2000"/>
                                        <p:tgtEl>
                                          <p:spTgt spid="4608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083">
                                            <p:txEl>
                                              <p:pRg st="4" end="4"/>
                                            </p:txEl>
                                          </p:spTgt>
                                        </p:tgtEl>
                                        <p:attrNameLst>
                                          <p:attrName>style.visibility</p:attrName>
                                        </p:attrNameLst>
                                      </p:cBhvr>
                                      <p:to>
                                        <p:strVal val="visible"/>
                                      </p:to>
                                    </p:set>
                                    <p:animEffect transition="in" filter="fade">
                                      <p:cBhvr>
                                        <p:cTn id="37" dur="20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3" grpId="0"/>
      <p:bldP spid="46083"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685800" y="381000"/>
            <a:ext cx="7772400" cy="838200"/>
          </a:xfrm>
        </p:spPr>
        <p:txBody>
          <a:bodyPr/>
          <a:lstStyle/>
          <a:p>
            <a:pPr eaLnBrk="1" hangingPunct="1"/>
            <a:r>
              <a:rPr lang="en-US" sz="3800" b="1" smtClean="0"/>
              <a:t>Acceptance</a:t>
            </a:r>
          </a:p>
        </p:txBody>
      </p:sp>
      <p:sp>
        <p:nvSpPr>
          <p:cNvPr id="59395" name="Rectangle 3"/>
          <p:cNvSpPr>
            <a:spLocks noGrp="1" noChangeArrowheads="1"/>
          </p:cNvSpPr>
          <p:nvPr>
            <p:ph type="body" idx="1"/>
          </p:nvPr>
        </p:nvSpPr>
        <p:spPr>
          <a:xfrm>
            <a:off x="685800" y="1828800"/>
            <a:ext cx="7772400" cy="4267200"/>
          </a:xfrm>
        </p:spPr>
        <p:txBody>
          <a:bodyPr/>
          <a:lstStyle/>
          <a:p>
            <a:pPr eaLnBrk="1" hangingPunct="1">
              <a:buClr>
                <a:srgbClr val="FFFF00"/>
              </a:buClr>
            </a:pPr>
            <a:r>
              <a:rPr lang="en-US" sz="2800" b="1" dirty="0" smtClean="0">
                <a:solidFill>
                  <a:schemeClr val="tx1"/>
                </a:solidFill>
                <a:latin typeface="Arial" charset="0"/>
              </a:rPr>
              <a:t>The consumer has a right to have his or her own feelings, thoughts, or behaviors.</a:t>
            </a:r>
          </a:p>
          <a:p>
            <a:pPr eaLnBrk="1" hangingPunct="1">
              <a:buClr>
                <a:srgbClr val="FFFF00"/>
              </a:buClr>
              <a:buFontTx/>
              <a:buNone/>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The CIT Officer respects the dignity of each person without regard to sex, race, age, sexual orientation, cleanliness, etc.</a:t>
            </a:r>
          </a:p>
          <a:p>
            <a:pPr eaLnBrk="1" hangingPunct="1">
              <a:buClr>
                <a:srgbClr val="FFFF00"/>
              </a:buClr>
              <a:buFontTx/>
              <a:buNone/>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Acceptance is not easy when consumer is behaving in bizarre or hostile manner.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20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fade">
                                      <p:cBhvr>
                                        <p:cTn id="12" dur="20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animEffect transition="in" filter="fade">
                                      <p:cBhvr>
                                        <p:cTn id="17" dur="20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sz="3800" b="1" smtClean="0"/>
              <a:t>Communicating Acceptance</a:t>
            </a:r>
            <a:endParaRPr lang="en-US" sz="3800" smtClean="0"/>
          </a:p>
        </p:txBody>
      </p:sp>
      <p:sp>
        <p:nvSpPr>
          <p:cNvPr id="139266" name="Text Placeholder 3"/>
          <p:cNvSpPr>
            <a:spLocks noGrp="1"/>
          </p:cNvSpPr>
          <p:nvPr>
            <p:ph type="body" idx="1"/>
          </p:nvPr>
        </p:nvSpPr>
        <p:spPr/>
        <p:txBody>
          <a:bodyPr/>
          <a:lstStyle/>
          <a:p>
            <a:r>
              <a:rPr lang="en-US" sz="2800" u="sng" smtClean="0">
                <a:solidFill>
                  <a:schemeClr val="tx1"/>
                </a:solidFill>
              </a:rPr>
              <a:t>Person in Crisis</a:t>
            </a:r>
          </a:p>
        </p:txBody>
      </p:sp>
      <p:sp>
        <p:nvSpPr>
          <p:cNvPr id="60420" name="Content Placeholder 2"/>
          <p:cNvSpPr>
            <a:spLocks noGrp="1"/>
          </p:cNvSpPr>
          <p:nvPr>
            <p:ph sz="half" idx="2"/>
          </p:nvPr>
        </p:nvSpPr>
        <p:spPr/>
        <p:txBody>
          <a:bodyPr/>
          <a:lstStyle/>
          <a:p>
            <a:pPr>
              <a:buClr>
                <a:schemeClr val="tx2"/>
              </a:buClr>
            </a:pPr>
            <a:r>
              <a:rPr lang="en-US" b="1" dirty="0" smtClean="0">
                <a:solidFill>
                  <a:schemeClr val="tx1"/>
                </a:solidFill>
                <a:latin typeface="Arial" charset="0"/>
                <a:cs typeface="Arial" charset="0"/>
              </a:rPr>
              <a:t>Fearful</a:t>
            </a:r>
          </a:p>
          <a:p>
            <a:pPr>
              <a:buClr>
                <a:schemeClr val="tx2"/>
              </a:buClr>
            </a:pPr>
            <a:r>
              <a:rPr lang="en-US" b="1" dirty="0" smtClean="0">
                <a:solidFill>
                  <a:schemeClr val="tx1"/>
                </a:solidFill>
                <a:latin typeface="Arial" charset="0"/>
                <a:cs typeface="Arial" charset="0"/>
              </a:rPr>
              <a:t>Anxious</a:t>
            </a:r>
          </a:p>
          <a:p>
            <a:pPr>
              <a:buClr>
                <a:schemeClr val="tx2"/>
              </a:buClr>
            </a:pPr>
            <a:r>
              <a:rPr lang="en-US" b="1" dirty="0" smtClean="0">
                <a:solidFill>
                  <a:schemeClr val="tx1"/>
                </a:solidFill>
                <a:latin typeface="Arial" charset="0"/>
                <a:cs typeface="Arial" charset="0"/>
              </a:rPr>
              <a:t>Angry / hostile</a:t>
            </a:r>
          </a:p>
          <a:p>
            <a:pPr>
              <a:buClr>
                <a:schemeClr val="tx2"/>
              </a:buClr>
            </a:pPr>
            <a:r>
              <a:rPr lang="en-US" b="1" dirty="0" smtClean="0">
                <a:solidFill>
                  <a:schemeClr val="tx1"/>
                </a:solidFill>
                <a:latin typeface="Arial" charset="0"/>
                <a:cs typeface="Arial" charset="0"/>
              </a:rPr>
              <a:t>Insecure</a:t>
            </a:r>
          </a:p>
          <a:p>
            <a:pPr>
              <a:buClr>
                <a:schemeClr val="tx2"/>
              </a:buClr>
            </a:pPr>
            <a:r>
              <a:rPr lang="en-US" b="1" dirty="0" smtClean="0">
                <a:solidFill>
                  <a:schemeClr val="tx1"/>
                </a:solidFill>
                <a:latin typeface="Arial" charset="0"/>
                <a:cs typeface="Arial" charset="0"/>
              </a:rPr>
              <a:t>Paranoid</a:t>
            </a:r>
          </a:p>
          <a:p>
            <a:pPr>
              <a:buClr>
                <a:schemeClr val="tx2"/>
              </a:buClr>
            </a:pPr>
            <a:r>
              <a:rPr lang="en-US" b="1" dirty="0" smtClean="0">
                <a:solidFill>
                  <a:schemeClr val="tx1"/>
                </a:solidFill>
                <a:latin typeface="Arial" charset="0"/>
                <a:cs typeface="Arial" charset="0"/>
              </a:rPr>
              <a:t>Acting strangely </a:t>
            </a:r>
          </a:p>
          <a:p>
            <a:pPr>
              <a:buClr>
                <a:schemeClr val="tx2"/>
              </a:buClr>
            </a:pPr>
            <a:r>
              <a:rPr lang="en-US" b="1" dirty="0" smtClean="0">
                <a:solidFill>
                  <a:schemeClr val="tx1"/>
                </a:solidFill>
                <a:latin typeface="Arial" charset="0"/>
                <a:cs typeface="Arial" charset="0"/>
              </a:rPr>
              <a:t>Speaking bizarrely </a:t>
            </a:r>
          </a:p>
          <a:p>
            <a:pPr>
              <a:buClr>
                <a:schemeClr val="tx2"/>
              </a:buClr>
            </a:pPr>
            <a:r>
              <a:rPr lang="en-US" b="1" dirty="0" smtClean="0">
                <a:solidFill>
                  <a:schemeClr val="tx1"/>
                </a:solidFill>
                <a:latin typeface="Arial" charset="0"/>
                <a:cs typeface="Arial" charset="0"/>
              </a:rPr>
              <a:t>Poor personal hygiene</a:t>
            </a:r>
          </a:p>
          <a:p>
            <a:pPr>
              <a:buClr>
                <a:schemeClr val="tx1"/>
              </a:buClr>
            </a:pPr>
            <a:endParaRPr lang="en-US" b="1" dirty="0" smtClean="0">
              <a:latin typeface="Arial" charset="0"/>
              <a:cs typeface="Arial" charset="0"/>
            </a:endParaRPr>
          </a:p>
          <a:p>
            <a:pPr>
              <a:buClr>
                <a:schemeClr val="tx1"/>
              </a:buClr>
            </a:pPr>
            <a:endParaRPr lang="en-US" b="1" dirty="0" smtClean="0">
              <a:latin typeface="Arial" charset="0"/>
              <a:cs typeface="Arial" charset="0"/>
            </a:endParaRPr>
          </a:p>
          <a:p>
            <a:pPr>
              <a:buClr>
                <a:schemeClr val="tx1"/>
              </a:buClr>
            </a:pPr>
            <a:endParaRPr lang="en-US" b="1" dirty="0" smtClean="0">
              <a:latin typeface="Arial" charset="0"/>
              <a:cs typeface="Arial" charset="0"/>
            </a:endParaRPr>
          </a:p>
        </p:txBody>
      </p:sp>
      <p:sp>
        <p:nvSpPr>
          <p:cNvPr id="60421" name="Text Placeholder 4"/>
          <p:cNvSpPr>
            <a:spLocks noGrp="1"/>
          </p:cNvSpPr>
          <p:nvPr>
            <p:ph type="body" sz="quarter" idx="3"/>
          </p:nvPr>
        </p:nvSpPr>
        <p:spPr/>
        <p:txBody>
          <a:bodyPr/>
          <a:lstStyle/>
          <a:p>
            <a:r>
              <a:rPr lang="en-US" sz="2800" u="sng" dirty="0" smtClean="0">
                <a:solidFill>
                  <a:schemeClr val="tx1"/>
                </a:solidFill>
              </a:rPr>
              <a:t>CIT Officer</a:t>
            </a:r>
          </a:p>
        </p:txBody>
      </p:sp>
      <p:sp>
        <p:nvSpPr>
          <p:cNvPr id="60422" name="Content Placeholder 5"/>
          <p:cNvSpPr>
            <a:spLocks noGrp="1"/>
          </p:cNvSpPr>
          <p:nvPr>
            <p:ph sz="quarter" idx="4"/>
          </p:nvPr>
        </p:nvSpPr>
        <p:spPr>
          <a:xfrm>
            <a:off x="4645025" y="2174875"/>
            <a:ext cx="4041775" cy="4149725"/>
          </a:xfrm>
        </p:spPr>
        <p:txBody>
          <a:bodyPr/>
          <a:lstStyle/>
          <a:p>
            <a:pPr>
              <a:buClr>
                <a:schemeClr val="tx2"/>
              </a:buClr>
            </a:pPr>
            <a:r>
              <a:rPr lang="en-US" b="1" dirty="0" smtClean="0">
                <a:solidFill>
                  <a:schemeClr val="tx1"/>
                </a:solidFill>
                <a:latin typeface="Arial" charset="0"/>
                <a:cs typeface="Arial" charset="0"/>
              </a:rPr>
              <a:t>Respectful Introduction</a:t>
            </a:r>
          </a:p>
          <a:p>
            <a:pPr>
              <a:buClr>
                <a:schemeClr val="tx2"/>
              </a:buClr>
            </a:pPr>
            <a:r>
              <a:rPr lang="en-US" b="1" dirty="0" smtClean="0">
                <a:solidFill>
                  <a:schemeClr val="tx1"/>
                </a:solidFill>
                <a:latin typeface="Arial" charset="0"/>
                <a:cs typeface="Arial" charset="0"/>
              </a:rPr>
              <a:t>“Please” </a:t>
            </a:r>
          </a:p>
          <a:p>
            <a:pPr>
              <a:buClr>
                <a:schemeClr val="tx2"/>
              </a:buClr>
            </a:pPr>
            <a:r>
              <a:rPr lang="en-US" b="1" dirty="0" smtClean="0">
                <a:solidFill>
                  <a:schemeClr val="tx1"/>
                </a:solidFill>
                <a:latin typeface="Arial" charset="0"/>
                <a:cs typeface="Arial" charset="0"/>
              </a:rPr>
              <a:t>“Thank you”</a:t>
            </a:r>
          </a:p>
          <a:p>
            <a:pPr>
              <a:buClr>
                <a:schemeClr val="tx2"/>
              </a:buClr>
            </a:pPr>
            <a:r>
              <a:rPr lang="en-US" b="1" dirty="0" smtClean="0">
                <a:solidFill>
                  <a:schemeClr val="tx1"/>
                </a:solidFill>
                <a:latin typeface="Arial" charset="0"/>
                <a:cs typeface="Arial" charset="0"/>
              </a:rPr>
              <a:t>“Smiling when 	appropriate”</a:t>
            </a:r>
          </a:p>
          <a:p>
            <a:pPr>
              <a:buClr>
                <a:schemeClr val="tx2"/>
              </a:buClr>
            </a:pPr>
            <a:r>
              <a:rPr lang="en-US" b="1" dirty="0" smtClean="0">
                <a:solidFill>
                  <a:schemeClr val="tx1"/>
                </a:solidFill>
                <a:latin typeface="Arial" charset="0"/>
                <a:cs typeface="Arial" charset="0"/>
              </a:rPr>
              <a:t>Considers: </a:t>
            </a:r>
            <a:r>
              <a:rPr lang="en-US" b="1" i="1" dirty="0" smtClean="0">
                <a:solidFill>
                  <a:schemeClr val="accent2"/>
                </a:solidFill>
                <a:latin typeface="Arial" charset="0"/>
                <a:cs typeface="Arial" charset="0"/>
              </a:rPr>
              <a:t>“What if this person were a member of my family, a friend, a co-worker?”</a:t>
            </a:r>
          </a:p>
          <a:p>
            <a:pPr>
              <a:buClr>
                <a:schemeClr val="tx2"/>
              </a:buClr>
            </a:pPr>
            <a:r>
              <a:rPr lang="en-US" b="1" dirty="0" smtClean="0">
                <a:solidFill>
                  <a:schemeClr val="tx1"/>
                </a:solidFill>
                <a:latin typeface="Arial" charset="0"/>
                <a:cs typeface="Arial" charset="0"/>
              </a:rPr>
              <a:t>Demonstrates </a:t>
            </a:r>
            <a:r>
              <a:rPr lang="en-US" b="1" dirty="0" smtClean="0">
                <a:solidFill>
                  <a:srgbClr val="FF0000"/>
                </a:solidFill>
                <a:latin typeface="Arial" charset="0"/>
                <a:cs typeface="Arial" charset="0"/>
              </a:rPr>
              <a:t>courage</a:t>
            </a:r>
          </a:p>
          <a:p>
            <a:pPr>
              <a:buClr>
                <a:schemeClr val="tx1"/>
              </a:buClr>
              <a:buFontTx/>
              <a:buNone/>
            </a:pPr>
            <a:endParaRPr lang="en-US" b="1" dirty="0" smtClean="0">
              <a:latin typeface="Arial" charset="0"/>
              <a:cs typeface="Arial" charset="0"/>
            </a:endParaRPr>
          </a:p>
          <a:p>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fade">
                                      <p:cBhvr>
                                        <p:cTn id="7" dur="2000"/>
                                        <p:tgtEl>
                                          <p:spTgt spid="60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 calcmode="lin" valueType="num">
                                      <p:cBhvr additive="base">
                                        <p:cTn id="12" dur="500" fill="hold"/>
                                        <p:tgtEl>
                                          <p:spTgt spid="6042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04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0420">
                                            <p:txEl>
                                              <p:pRg st="1" end="1"/>
                                            </p:txEl>
                                          </p:spTgt>
                                        </p:tgtEl>
                                        <p:attrNameLst>
                                          <p:attrName>style.visibility</p:attrName>
                                        </p:attrNameLst>
                                      </p:cBhvr>
                                      <p:to>
                                        <p:strVal val="visible"/>
                                      </p:to>
                                    </p:set>
                                    <p:anim calcmode="lin" valueType="num">
                                      <p:cBhvr additive="base">
                                        <p:cTn id="18" dur="500" fill="hold"/>
                                        <p:tgtEl>
                                          <p:spTgt spid="604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04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0420">
                                            <p:txEl>
                                              <p:pRg st="2" end="2"/>
                                            </p:txEl>
                                          </p:spTgt>
                                        </p:tgtEl>
                                        <p:attrNameLst>
                                          <p:attrName>style.visibility</p:attrName>
                                        </p:attrNameLst>
                                      </p:cBhvr>
                                      <p:to>
                                        <p:strVal val="visible"/>
                                      </p:to>
                                    </p:set>
                                    <p:anim calcmode="lin" valueType="num">
                                      <p:cBhvr additive="base">
                                        <p:cTn id="24" dur="500" fill="hold"/>
                                        <p:tgtEl>
                                          <p:spTgt spid="604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04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0420">
                                            <p:txEl>
                                              <p:pRg st="3" end="3"/>
                                            </p:txEl>
                                          </p:spTgt>
                                        </p:tgtEl>
                                        <p:attrNameLst>
                                          <p:attrName>style.visibility</p:attrName>
                                        </p:attrNameLst>
                                      </p:cBhvr>
                                      <p:to>
                                        <p:strVal val="visible"/>
                                      </p:to>
                                    </p:set>
                                    <p:anim calcmode="lin" valueType="num">
                                      <p:cBhvr additive="base">
                                        <p:cTn id="30" dur="500" fill="hold"/>
                                        <p:tgtEl>
                                          <p:spTgt spid="6042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04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0420">
                                            <p:txEl>
                                              <p:pRg st="4" end="4"/>
                                            </p:txEl>
                                          </p:spTgt>
                                        </p:tgtEl>
                                        <p:attrNameLst>
                                          <p:attrName>style.visibility</p:attrName>
                                        </p:attrNameLst>
                                      </p:cBhvr>
                                      <p:to>
                                        <p:strVal val="visible"/>
                                      </p:to>
                                    </p:set>
                                    <p:anim calcmode="lin" valueType="num">
                                      <p:cBhvr additive="base">
                                        <p:cTn id="36" dur="500" fill="hold"/>
                                        <p:tgtEl>
                                          <p:spTgt spid="6042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04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0420">
                                            <p:txEl>
                                              <p:pRg st="5" end="5"/>
                                            </p:txEl>
                                          </p:spTgt>
                                        </p:tgtEl>
                                        <p:attrNameLst>
                                          <p:attrName>style.visibility</p:attrName>
                                        </p:attrNameLst>
                                      </p:cBhvr>
                                      <p:to>
                                        <p:strVal val="visible"/>
                                      </p:to>
                                    </p:set>
                                    <p:anim calcmode="lin" valueType="num">
                                      <p:cBhvr additive="base">
                                        <p:cTn id="42" dur="500" fill="hold"/>
                                        <p:tgtEl>
                                          <p:spTgt spid="6042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04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0420">
                                            <p:txEl>
                                              <p:pRg st="6" end="6"/>
                                            </p:txEl>
                                          </p:spTgt>
                                        </p:tgtEl>
                                        <p:attrNameLst>
                                          <p:attrName>style.visibility</p:attrName>
                                        </p:attrNameLst>
                                      </p:cBhvr>
                                      <p:to>
                                        <p:strVal val="visible"/>
                                      </p:to>
                                    </p:set>
                                    <p:anim calcmode="lin" valueType="num">
                                      <p:cBhvr additive="base">
                                        <p:cTn id="48" dur="500" fill="hold"/>
                                        <p:tgtEl>
                                          <p:spTgt spid="6042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04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0420">
                                            <p:txEl>
                                              <p:pRg st="7" end="7"/>
                                            </p:txEl>
                                          </p:spTgt>
                                        </p:tgtEl>
                                        <p:attrNameLst>
                                          <p:attrName>style.visibility</p:attrName>
                                        </p:attrNameLst>
                                      </p:cBhvr>
                                      <p:to>
                                        <p:strVal val="visible"/>
                                      </p:to>
                                    </p:set>
                                    <p:anim calcmode="lin" valueType="num">
                                      <p:cBhvr additive="base">
                                        <p:cTn id="54" dur="500" fill="hold"/>
                                        <p:tgtEl>
                                          <p:spTgt spid="6042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04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0422">
                                            <p:txEl>
                                              <p:pRg st="0" end="0"/>
                                            </p:txEl>
                                          </p:spTgt>
                                        </p:tgtEl>
                                        <p:attrNameLst>
                                          <p:attrName>style.visibility</p:attrName>
                                        </p:attrNameLst>
                                      </p:cBhvr>
                                      <p:to>
                                        <p:strVal val="visible"/>
                                      </p:to>
                                    </p:set>
                                    <p:anim calcmode="lin" valueType="num">
                                      <p:cBhvr additive="base">
                                        <p:cTn id="60" dur="5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04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0422">
                                            <p:txEl>
                                              <p:pRg st="1" end="1"/>
                                            </p:txEl>
                                          </p:spTgt>
                                        </p:tgtEl>
                                        <p:attrNameLst>
                                          <p:attrName>style.visibility</p:attrName>
                                        </p:attrNameLst>
                                      </p:cBhvr>
                                      <p:to>
                                        <p:strVal val="visible"/>
                                      </p:to>
                                    </p:set>
                                    <p:anim calcmode="lin" valueType="num">
                                      <p:cBhvr additive="base">
                                        <p:cTn id="66" dur="500" fill="hold"/>
                                        <p:tgtEl>
                                          <p:spTgt spid="60422">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04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0422">
                                            <p:txEl>
                                              <p:pRg st="2" end="2"/>
                                            </p:txEl>
                                          </p:spTgt>
                                        </p:tgtEl>
                                        <p:attrNameLst>
                                          <p:attrName>style.visibility</p:attrName>
                                        </p:attrNameLst>
                                      </p:cBhvr>
                                      <p:to>
                                        <p:strVal val="visible"/>
                                      </p:to>
                                    </p:set>
                                    <p:anim calcmode="lin" valueType="num">
                                      <p:cBhvr additive="base">
                                        <p:cTn id="72" dur="500" fill="hold"/>
                                        <p:tgtEl>
                                          <p:spTgt spid="60422">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0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0422">
                                            <p:txEl>
                                              <p:pRg st="3" end="3"/>
                                            </p:txEl>
                                          </p:spTgt>
                                        </p:tgtEl>
                                        <p:attrNameLst>
                                          <p:attrName>style.visibility</p:attrName>
                                        </p:attrNameLst>
                                      </p:cBhvr>
                                      <p:to>
                                        <p:strVal val="visible"/>
                                      </p:to>
                                    </p:set>
                                    <p:anim calcmode="lin" valueType="num">
                                      <p:cBhvr additive="base">
                                        <p:cTn id="78" dur="500" fill="hold"/>
                                        <p:tgtEl>
                                          <p:spTgt spid="60422">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0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60422">
                                            <p:txEl>
                                              <p:pRg st="4" end="4"/>
                                            </p:txEl>
                                          </p:spTgt>
                                        </p:tgtEl>
                                        <p:attrNameLst>
                                          <p:attrName>style.visibility</p:attrName>
                                        </p:attrNameLst>
                                      </p:cBhvr>
                                      <p:to>
                                        <p:strVal val="visible"/>
                                      </p:to>
                                    </p:set>
                                    <p:anim calcmode="lin" valueType="num">
                                      <p:cBhvr additive="base">
                                        <p:cTn id="84" dur="500" fill="hold"/>
                                        <p:tgtEl>
                                          <p:spTgt spid="60422">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04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60422">
                                            <p:txEl>
                                              <p:pRg st="5" end="5"/>
                                            </p:txEl>
                                          </p:spTgt>
                                        </p:tgtEl>
                                        <p:attrNameLst>
                                          <p:attrName>style.visibility</p:attrName>
                                        </p:attrNameLst>
                                      </p:cBhvr>
                                      <p:to>
                                        <p:strVal val="visible"/>
                                      </p:to>
                                    </p:set>
                                    <p:anim calcmode="lin" valueType="num">
                                      <p:cBhvr additive="base">
                                        <p:cTn id="90" dur="500" fill="hold"/>
                                        <p:tgtEl>
                                          <p:spTgt spid="60422">
                                            <p:txEl>
                                              <p:pRg st="5" end="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604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P spid="60421" grpId="0" build="p"/>
      <p:bldP spid="6042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800" dirty="0" smtClean="0"/>
              <a:t> Plan of Learning</a:t>
            </a:r>
            <a:endParaRPr lang="en-US" sz="3800" dirty="0"/>
          </a:p>
        </p:txBody>
      </p:sp>
      <p:sp>
        <p:nvSpPr>
          <p:cNvPr id="3" name="Content Placeholder 2"/>
          <p:cNvSpPr>
            <a:spLocks noGrp="1"/>
          </p:cNvSpPr>
          <p:nvPr>
            <p:ph idx="1"/>
          </p:nvPr>
        </p:nvSpPr>
        <p:spPr>
          <a:xfrm>
            <a:off x="685800" y="1447800"/>
            <a:ext cx="7772400" cy="5105400"/>
          </a:xfrm>
        </p:spPr>
        <p:txBody>
          <a:bodyPr/>
          <a:lstStyle/>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Crisis, Intervention, Team</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Emotional Crises impose suffering</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Empathic  understanding</a:t>
            </a:r>
          </a:p>
          <a:p>
            <a:pPr marL="914400" lvl="1" indent="-514350">
              <a:buClr>
                <a:schemeClr val="tx2"/>
              </a:buClr>
              <a:buFont typeface="+mj-lt"/>
              <a:buAutoNum type="alphaUcPeriod"/>
            </a:pPr>
            <a:r>
              <a:rPr lang="en-US" sz="2200" b="1" dirty="0" smtClean="0">
                <a:solidFill>
                  <a:schemeClr val="tx1"/>
                </a:solidFill>
                <a:latin typeface="Arial" pitchFamily="34" charset="0"/>
                <a:cs typeface="Arial" pitchFamily="34" charset="0"/>
              </a:rPr>
              <a:t>Active listening &amp;  Active observing</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Filter or “noise”</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Restatement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Reflection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Questions </a:t>
            </a:r>
          </a:p>
          <a:p>
            <a:pPr marL="1314450" lvl="2" indent="-514350">
              <a:buClr>
                <a:schemeClr val="tx2"/>
              </a:buClr>
              <a:buFont typeface="+mj-lt"/>
              <a:buAutoNum type="arabicParenR"/>
            </a:pPr>
            <a:r>
              <a:rPr lang="en-US" sz="2000" b="1" dirty="0" smtClean="0">
                <a:solidFill>
                  <a:schemeClr val="tx1"/>
                </a:solidFill>
                <a:latin typeface="Arial" pitchFamily="34" charset="0"/>
                <a:cs typeface="Arial" pitchFamily="34" charset="0"/>
              </a:rPr>
              <a:t>“I” statements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Genuineness</a:t>
            </a:r>
          </a:p>
          <a:p>
            <a:pPr marL="514350" indent="-514350">
              <a:buClr>
                <a:schemeClr val="tx2"/>
              </a:buClr>
              <a:buFont typeface="+mj-lt"/>
              <a:buAutoNum type="arabicPeriod"/>
            </a:pPr>
            <a:r>
              <a:rPr lang="en-US" sz="2400" b="1" dirty="0" smtClean="0">
                <a:solidFill>
                  <a:schemeClr val="tx1"/>
                </a:solidFill>
                <a:latin typeface="Arial" pitchFamily="34" charset="0"/>
                <a:cs typeface="Arial" pitchFamily="34" charset="0"/>
              </a:rPr>
              <a:t>Acceptance</a:t>
            </a:r>
          </a:p>
          <a:p>
            <a:pPr marL="514350" indent="-514350">
              <a:buClr>
                <a:schemeClr val="tx2"/>
              </a:buClr>
              <a:buFont typeface="+mj-lt"/>
              <a:buAutoNum type="arabicPeriod"/>
            </a:pPr>
            <a:r>
              <a:rPr lang="en-US" sz="2400" b="1" dirty="0" smtClean="0">
                <a:solidFill>
                  <a:schemeClr val="tx2"/>
                </a:solidFill>
                <a:latin typeface="Arial" pitchFamily="34" charset="0"/>
                <a:cs typeface="Arial" pitchFamily="34" charset="0"/>
              </a:rPr>
              <a:t>Skills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11" end="1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685800" y="304800"/>
            <a:ext cx="7772400" cy="457200"/>
          </a:xfrm>
        </p:spPr>
        <p:txBody>
          <a:bodyPr/>
          <a:lstStyle/>
          <a:p>
            <a:pPr eaLnBrk="1" hangingPunct="1"/>
            <a:r>
              <a:rPr lang="en-US" sz="3600" b="1" smtClean="0">
                <a:solidFill>
                  <a:srgbClr val="FFFF00"/>
                </a:solidFill>
              </a:rPr>
              <a:t>Skills Training</a:t>
            </a:r>
          </a:p>
        </p:txBody>
      </p:sp>
      <p:sp>
        <p:nvSpPr>
          <p:cNvPr id="69635" name="Rectangle 3"/>
          <p:cNvSpPr>
            <a:spLocks noGrp="1" noChangeArrowheads="1"/>
          </p:cNvSpPr>
          <p:nvPr>
            <p:ph type="body" idx="1"/>
          </p:nvPr>
        </p:nvSpPr>
        <p:spPr>
          <a:xfrm>
            <a:off x="685800" y="1219200"/>
            <a:ext cx="7772400" cy="5181600"/>
          </a:xfrm>
        </p:spPr>
        <p:txBody>
          <a:bodyPr>
            <a:normAutofit fontScale="92500" lnSpcReduction="20000"/>
          </a:bodyPr>
          <a:lstStyle/>
          <a:p>
            <a:pPr eaLnBrk="1" hangingPunct="1">
              <a:buClr>
                <a:srgbClr val="FFFF00"/>
              </a:buClr>
            </a:pPr>
            <a:r>
              <a:rPr lang="en-US" sz="2800" b="1" dirty="0" smtClean="0">
                <a:solidFill>
                  <a:schemeClr val="tx1"/>
                </a:solidFill>
                <a:latin typeface="Arial" charset="0"/>
              </a:rPr>
              <a:t>Skills Training uses real situations with experienced CIT Officers as consumers.</a:t>
            </a:r>
          </a:p>
          <a:p>
            <a:pPr eaLnBrk="1" hangingPunct="1">
              <a:buClr>
                <a:srgbClr val="FFFF00"/>
              </a:buClr>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We all feel uncomfortable in Skills Training.</a:t>
            </a:r>
          </a:p>
          <a:p>
            <a:pPr eaLnBrk="1" hangingPunct="1">
              <a:buClr>
                <a:srgbClr val="FFFF00"/>
              </a:buClr>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We all make mistakes in Skills Training.</a:t>
            </a:r>
          </a:p>
          <a:p>
            <a:pPr eaLnBrk="1" hangingPunct="1">
              <a:buClr>
                <a:srgbClr val="FFFF00"/>
              </a:buClr>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Skills Training is a learning experience.</a:t>
            </a:r>
          </a:p>
          <a:p>
            <a:pPr eaLnBrk="1" hangingPunct="1">
              <a:buClr>
                <a:srgbClr val="FFFF00"/>
              </a:buClr>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Feedback will be constructive.</a:t>
            </a:r>
          </a:p>
          <a:p>
            <a:pPr eaLnBrk="1" hangingPunct="1">
              <a:buClr>
                <a:srgbClr val="FFFF00"/>
              </a:buClr>
            </a:pPr>
            <a:endParaRPr lang="en-US" sz="2800" b="1" dirty="0" smtClean="0">
              <a:solidFill>
                <a:schemeClr val="tx1"/>
              </a:solidFill>
              <a:latin typeface="Arial" charset="0"/>
            </a:endParaRPr>
          </a:p>
          <a:p>
            <a:pPr eaLnBrk="1" hangingPunct="1">
              <a:buClr>
                <a:srgbClr val="FFFF00"/>
              </a:buClr>
            </a:pPr>
            <a:r>
              <a:rPr lang="en-US" sz="2800" b="1" dirty="0" smtClean="0">
                <a:solidFill>
                  <a:schemeClr val="tx1"/>
                </a:solidFill>
                <a:latin typeface="Arial" charset="0"/>
              </a:rPr>
              <a:t>We will be working as a team to assist one another in skills development.</a:t>
            </a:r>
          </a:p>
          <a:p>
            <a:pPr eaLnBrk="1" hangingPunct="1">
              <a:buClr>
                <a:srgbClr val="FFFF00"/>
              </a:buClr>
            </a:pP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20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fade">
                                      <p:cBhvr>
                                        <p:cTn id="12" dur="20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20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35">
                                            <p:txEl>
                                              <p:pRg st="6" end="6"/>
                                            </p:txEl>
                                          </p:spTgt>
                                        </p:tgtEl>
                                        <p:attrNameLst>
                                          <p:attrName>style.visibility</p:attrName>
                                        </p:attrNameLst>
                                      </p:cBhvr>
                                      <p:to>
                                        <p:strVal val="visible"/>
                                      </p:to>
                                    </p:set>
                                    <p:animEffect transition="in" filter="fade">
                                      <p:cBhvr>
                                        <p:cTn id="22" dur="2000"/>
                                        <p:tgtEl>
                                          <p:spTgt spid="6963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635">
                                            <p:txEl>
                                              <p:pRg st="8" end="8"/>
                                            </p:txEl>
                                          </p:spTgt>
                                        </p:tgtEl>
                                        <p:attrNameLst>
                                          <p:attrName>style.visibility</p:attrName>
                                        </p:attrNameLst>
                                      </p:cBhvr>
                                      <p:to>
                                        <p:strVal val="visible"/>
                                      </p:to>
                                    </p:set>
                                    <p:animEffect transition="in" filter="fade">
                                      <p:cBhvr>
                                        <p:cTn id="27" dur="2000"/>
                                        <p:tgtEl>
                                          <p:spTgt spid="6963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635">
                                            <p:txEl>
                                              <p:pRg st="10" end="10"/>
                                            </p:txEl>
                                          </p:spTgt>
                                        </p:tgtEl>
                                        <p:attrNameLst>
                                          <p:attrName>style.visibility</p:attrName>
                                        </p:attrNameLst>
                                      </p:cBhvr>
                                      <p:to>
                                        <p:strVal val="visible"/>
                                      </p:to>
                                    </p:set>
                                    <p:animEffect transition="in" filter="fade">
                                      <p:cBhvr>
                                        <p:cTn id="32" dur="2000"/>
                                        <p:tgtEl>
                                          <p:spTgt spid="696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457200" y="304800"/>
            <a:ext cx="8229600" cy="457200"/>
          </a:xfrm>
        </p:spPr>
        <p:txBody>
          <a:bodyPr/>
          <a:lstStyle/>
          <a:p>
            <a:pPr eaLnBrk="1" hangingPunct="1"/>
            <a:r>
              <a:rPr lang="en-US" sz="3600" b="1" smtClean="0">
                <a:solidFill>
                  <a:srgbClr val="FFFF00"/>
                </a:solidFill>
              </a:rPr>
              <a:t>Skills Training</a:t>
            </a:r>
          </a:p>
        </p:txBody>
      </p:sp>
      <p:sp>
        <p:nvSpPr>
          <p:cNvPr id="70659" name="Rectangle 3"/>
          <p:cNvSpPr>
            <a:spLocks noGrp="1" noChangeArrowheads="1"/>
          </p:cNvSpPr>
          <p:nvPr>
            <p:ph sz="half" idx="1"/>
          </p:nvPr>
        </p:nvSpPr>
        <p:spPr>
          <a:xfrm>
            <a:off x="152400" y="762000"/>
            <a:ext cx="4419600" cy="5867400"/>
          </a:xfrm>
        </p:spPr>
        <p:txBody>
          <a:bodyPr/>
          <a:lstStyle/>
          <a:p>
            <a:pPr marL="457200" indent="-457200" eaLnBrk="1" hangingPunct="1">
              <a:lnSpc>
                <a:spcPct val="150000"/>
              </a:lnSpc>
              <a:buClr>
                <a:srgbClr val="FFFF00"/>
              </a:buClr>
              <a:buFont typeface="+mj-lt"/>
              <a:buAutoNum type="arabicPeriod"/>
              <a:defRPr/>
            </a:pPr>
            <a:r>
              <a:rPr lang="en-US" sz="2400" b="1" dirty="0" smtClean="0">
                <a:solidFill>
                  <a:srgbClr val="FFFF00"/>
                </a:solidFill>
              </a:rPr>
              <a:t>Introduce </a:t>
            </a:r>
            <a:r>
              <a:rPr lang="en-US" sz="2400" b="1" dirty="0" smtClean="0">
                <a:solidFill>
                  <a:schemeClr val="tx2"/>
                </a:solidFill>
              </a:rPr>
              <a:t>yourself:        </a:t>
            </a:r>
          </a:p>
          <a:p>
            <a:pPr marL="457200" indent="-457200" eaLnBrk="1" hangingPunct="1">
              <a:lnSpc>
                <a:spcPct val="150000"/>
              </a:lnSpc>
              <a:buClr>
                <a:srgbClr val="FFFF00"/>
              </a:buClr>
              <a:buNone/>
              <a:defRPr/>
            </a:pPr>
            <a:r>
              <a:rPr lang="en-US" sz="2400" b="1" dirty="0" smtClean="0">
                <a:solidFill>
                  <a:schemeClr val="tx2"/>
                </a:solidFill>
              </a:rPr>
              <a:t>	</a:t>
            </a:r>
            <a:r>
              <a:rPr lang="en-US" sz="2100" b="1" dirty="0" smtClean="0">
                <a:solidFill>
                  <a:schemeClr val="tx2"/>
                </a:solidFill>
              </a:rPr>
              <a:t>CIT: </a:t>
            </a:r>
            <a:r>
              <a:rPr lang="en-US" sz="2100" b="1" i="1" dirty="0" smtClean="0">
                <a:solidFill>
                  <a:schemeClr val="tx1"/>
                </a:solidFill>
              </a:rPr>
              <a:t>“Hi.  My name is _______.  </a:t>
            </a:r>
          </a:p>
          <a:p>
            <a:pPr eaLnBrk="1" hangingPunct="1">
              <a:lnSpc>
                <a:spcPct val="120000"/>
              </a:lnSpc>
              <a:buClr>
                <a:srgbClr val="FFFF00"/>
              </a:buClr>
              <a:buFontTx/>
              <a:buNone/>
              <a:defRPr/>
            </a:pPr>
            <a:r>
              <a:rPr lang="en-US" sz="2100" b="1" i="1" dirty="0" smtClean="0">
                <a:solidFill>
                  <a:schemeClr val="tx1"/>
                </a:solidFill>
              </a:rPr>
              <a:t>      I’m a Crisis Intervention Team Officer with the _____ Police/Sheriff’s Department. </a:t>
            </a:r>
          </a:p>
          <a:p>
            <a:pPr eaLnBrk="1" hangingPunct="1">
              <a:lnSpc>
                <a:spcPct val="120000"/>
              </a:lnSpc>
              <a:buClr>
                <a:srgbClr val="FFFF00"/>
              </a:buClr>
              <a:buFontTx/>
              <a:buNone/>
              <a:defRPr/>
            </a:pPr>
            <a:r>
              <a:rPr lang="en-US" sz="2100" b="1" i="1" dirty="0" smtClean="0">
                <a:solidFill>
                  <a:schemeClr val="tx1"/>
                </a:solidFill>
              </a:rPr>
              <a:t>     Can you tell me your name?”</a:t>
            </a:r>
          </a:p>
          <a:p>
            <a:pPr eaLnBrk="1" hangingPunct="1">
              <a:lnSpc>
                <a:spcPct val="120000"/>
              </a:lnSpc>
              <a:buClr>
                <a:srgbClr val="FFFF00"/>
              </a:buClr>
              <a:buFont typeface="Wingdings" pitchFamily="2" charset="2"/>
              <a:buNone/>
              <a:defRPr/>
            </a:pPr>
            <a:endParaRPr lang="en-US" sz="1100" b="1" dirty="0" smtClean="0"/>
          </a:p>
          <a:p>
            <a:pPr marL="457200" indent="-457200" eaLnBrk="1" hangingPunct="1">
              <a:lnSpc>
                <a:spcPct val="120000"/>
              </a:lnSpc>
              <a:buClr>
                <a:srgbClr val="FFFF00"/>
              </a:buClr>
              <a:buFont typeface="+mj-lt"/>
              <a:buAutoNum type="arabicPeriod" startAt="2"/>
              <a:defRPr/>
            </a:pPr>
            <a:r>
              <a:rPr lang="en-US" sz="2400" b="1" dirty="0" smtClean="0">
                <a:solidFill>
                  <a:srgbClr val="FFFF00"/>
                </a:solidFill>
              </a:rPr>
              <a:t>Ask Open-Ended Questions: </a:t>
            </a:r>
            <a:r>
              <a:rPr lang="en-US" sz="2100" b="1" i="1" dirty="0" smtClean="0">
                <a:solidFill>
                  <a:schemeClr val="tx1"/>
                </a:solidFill>
              </a:rPr>
              <a:t>What—How—When ?</a:t>
            </a:r>
          </a:p>
          <a:p>
            <a:pPr eaLnBrk="1" hangingPunct="1">
              <a:lnSpc>
                <a:spcPct val="120000"/>
              </a:lnSpc>
              <a:buClr>
                <a:srgbClr val="FFFF00"/>
              </a:buClr>
              <a:buFont typeface="Wingdings" pitchFamily="2" charset="2"/>
              <a:buNone/>
              <a:defRPr/>
            </a:pPr>
            <a:endParaRPr lang="en-US" sz="1100" b="1" dirty="0" smtClean="0"/>
          </a:p>
          <a:p>
            <a:pPr marL="457200" indent="-457200" eaLnBrk="1" hangingPunct="1">
              <a:lnSpc>
                <a:spcPct val="120000"/>
              </a:lnSpc>
              <a:buClr>
                <a:srgbClr val="FFFF00"/>
              </a:buClr>
              <a:buFont typeface="+mj-lt"/>
              <a:buAutoNum type="arabicPeriod" startAt="3"/>
              <a:defRPr/>
            </a:pPr>
            <a:r>
              <a:rPr lang="en-US" sz="2400" b="1" dirty="0" smtClean="0">
                <a:solidFill>
                  <a:srgbClr val="FFFF00"/>
                </a:solidFill>
              </a:rPr>
              <a:t>Use Positive Reinforcement:</a:t>
            </a:r>
          </a:p>
          <a:p>
            <a:pPr eaLnBrk="1" hangingPunct="1">
              <a:lnSpc>
                <a:spcPct val="120000"/>
              </a:lnSpc>
              <a:buClr>
                <a:srgbClr val="FFFF00"/>
              </a:buClr>
              <a:buFontTx/>
              <a:buNone/>
              <a:defRPr/>
            </a:pPr>
            <a:r>
              <a:rPr lang="en-US" sz="2100" b="1" dirty="0" smtClean="0"/>
              <a:t>	 </a:t>
            </a:r>
            <a:r>
              <a:rPr lang="en-US" sz="2100" b="1" dirty="0" smtClean="0">
                <a:solidFill>
                  <a:schemeClr val="tx2"/>
                </a:solidFill>
              </a:rPr>
              <a:t>CIT: </a:t>
            </a:r>
            <a:r>
              <a:rPr lang="en-US" sz="2100" b="1" i="1" dirty="0" smtClean="0">
                <a:solidFill>
                  <a:schemeClr val="tx1"/>
                </a:solidFill>
              </a:rPr>
              <a:t>“I appreciate…Thank   you…That’s helpful.”</a:t>
            </a:r>
          </a:p>
          <a:p>
            <a:pPr eaLnBrk="1" hangingPunct="1">
              <a:lnSpc>
                <a:spcPct val="90000"/>
              </a:lnSpc>
              <a:buClr>
                <a:srgbClr val="FFFF00"/>
              </a:buClr>
              <a:defRPr/>
            </a:pPr>
            <a:endParaRPr lang="en-US" sz="2000" b="1" i="1" dirty="0" smtClean="0"/>
          </a:p>
        </p:txBody>
      </p:sp>
      <p:sp>
        <p:nvSpPr>
          <p:cNvPr id="70660" name="Content Placeholder 3"/>
          <p:cNvSpPr>
            <a:spLocks noGrp="1"/>
          </p:cNvSpPr>
          <p:nvPr>
            <p:ph sz="half" idx="2"/>
          </p:nvPr>
        </p:nvSpPr>
        <p:spPr>
          <a:xfrm>
            <a:off x="4648200" y="838200"/>
            <a:ext cx="4267200" cy="5791200"/>
          </a:xfrm>
        </p:spPr>
        <p:txBody>
          <a:bodyPr/>
          <a:lstStyle/>
          <a:p>
            <a:pPr marL="457200" indent="-457200" eaLnBrk="1" hangingPunct="1">
              <a:spcBef>
                <a:spcPct val="0"/>
              </a:spcBef>
              <a:buClr>
                <a:srgbClr val="FFFF00"/>
              </a:buClr>
              <a:buFont typeface="+mj-lt"/>
              <a:buAutoNum type="arabicPeriod" startAt="4"/>
              <a:defRPr/>
            </a:pPr>
            <a:r>
              <a:rPr lang="en-US" sz="2400" b="1" dirty="0" smtClean="0">
                <a:solidFill>
                  <a:srgbClr val="FFFF00"/>
                </a:solidFill>
              </a:rPr>
              <a:t>Use Restatement:</a:t>
            </a:r>
          </a:p>
          <a:p>
            <a:pPr eaLnBrk="1" hangingPunct="1">
              <a:spcBef>
                <a:spcPct val="0"/>
              </a:spcBef>
              <a:buClr>
                <a:srgbClr val="FFFF00"/>
              </a:buClr>
              <a:buFontTx/>
              <a:buNone/>
              <a:defRPr/>
            </a:pPr>
            <a:r>
              <a:rPr lang="en-US" sz="2200" b="1" dirty="0" smtClean="0"/>
              <a:t>     </a:t>
            </a:r>
            <a:r>
              <a:rPr lang="en-US" sz="2200" b="1" dirty="0" smtClean="0">
                <a:solidFill>
                  <a:schemeClr val="tx1"/>
                </a:solidFill>
              </a:rPr>
              <a:t>Consumer: </a:t>
            </a:r>
            <a:r>
              <a:rPr lang="en-US" sz="2200" b="1" i="1" dirty="0" smtClean="0">
                <a:solidFill>
                  <a:schemeClr val="tx1"/>
                </a:solidFill>
              </a:rPr>
              <a:t>“I don’t know what to do.  My family doesn’t  want me here.”</a:t>
            </a:r>
          </a:p>
          <a:p>
            <a:pPr eaLnBrk="1" hangingPunct="1">
              <a:lnSpc>
                <a:spcPct val="90000"/>
              </a:lnSpc>
              <a:buClr>
                <a:srgbClr val="FFFF00"/>
              </a:buClr>
              <a:buFontTx/>
              <a:buNone/>
              <a:defRPr/>
            </a:pPr>
            <a:r>
              <a:rPr lang="en-US" sz="2200" b="1" dirty="0" smtClean="0"/>
              <a:t>	</a:t>
            </a:r>
          </a:p>
          <a:p>
            <a:pPr eaLnBrk="1" hangingPunct="1">
              <a:lnSpc>
                <a:spcPct val="90000"/>
              </a:lnSpc>
              <a:buClr>
                <a:srgbClr val="FFFF00"/>
              </a:buClr>
              <a:buFontTx/>
              <a:buNone/>
              <a:defRPr/>
            </a:pPr>
            <a:r>
              <a:rPr lang="en-US" sz="2200" b="1" dirty="0" smtClean="0">
                <a:solidFill>
                  <a:schemeClr val="tx2"/>
                </a:solidFill>
              </a:rPr>
              <a:t>     CIT: </a:t>
            </a:r>
            <a:r>
              <a:rPr lang="en-US" sz="2200" b="1" i="1" dirty="0" smtClean="0">
                <a:solidFill>
                  <a:schemeClr val="tx1"/>
                </a:solidFill>
              </a:rPr>
              <a:t>“You’re not sure where you can go tonight.  	Home doesn’t seem like the best place right now.”</a:t>
            </a:r>
          </a:p>
          <a:p>
            <a:pPr eaLnBrk="1" hangingPunct="1">
              <a:lnSpc>
                <a:spcPct val="90000"/>
              </a:lnSpc>
              <a:buClr>
                <a:srgbClr val="FFFF00"/>
              </a:buClr>
              <a:buFont typeface="Wingdings" pitchFamily="2" charset="2"/>
              <a:buNone/>
              <a:defRPr/>
            </a:pPr>
            <a:endParaRPr lang="en-US" sz="1400" b="1" dirty="0" smtClean="0"/>
          </a:p>
          <a:p>
            <a:pPr marL="457200" indent="-457200" eaLnBrk="1" hangingPunct="1">
              <a:lnSpc>
                <a:spcPct val="90000"/>
              </a:lnSpc>
              <a:buClr>
                <a:srgbClr val="FFFF00"/>
              </a:buClr>
              <a:buFont typeface="+mj-lt"/>
              <a:buAutoNum type="arabicPeriod" startAt="5"/>
              <a:defRPr/>
            </a:pPr>
            <a:r>
              <a:rPr lang="en-US" sz="2400" b="1" dirty="0" smtClean="0">
                <a:solidFill>
                  <a:srgbClr val="FFFF00"/>
                </a:solidFill>
              </a:rPr>
              <a:t>Use Reflection:</a:t>
            </a:r>
          </a:p>
          <a:p>
            <a:pPr eaLnBrk="1" hangingPunct="1">
              <a:lnSpc>
                <a:spcPct val="90000"/>
              </a:lnSpc>
              <a:buClr>
                <a:srgbClr val="FFFF00"/>
              </a:buClr>
              <a:buFontTx/>
              <a:buNone/>
              <a:defRPr/>
            </a:pPr>
            <a:r>
              <a:rPr lang="en-US" sz="2200" b="1" dirty="0" smtClean="0"/>
              <a:t>     </a:t>
            </a:r>
            <a:r>
              <a:rPr lang="en-US" sz="2200" b="1" dirty="0" smtClean="0">
                <a:solidFill>
                  <a:schemeClr val="tx1"/>
                </a:solidFill>
              </a:rPr>
              <a:t>Consumer: </a:t>
            </a:r>
            <a:r>
              <a:rPr lang="en-US" sz="2200" b="1" i="1" dirty="0" smtClean="0">
                <a:solidFill>
                  <a:schemeClr val="tx1"/>
                </a:solidFill>
              </a:rPr>
              <a:t>“I’m sick and tired of them taking my check.”</a:t>
            </a:r>
          </a:p>
          <a:p>
            <a:pPr eaLnBrk="1" hangingPunct="1">
              <a:lnSpc>
                <a:spcPct val="90000"/>
              </a:lnSpc>
              <a:buClr>
                <a:srgbClr val="FFFF00"/>
              </a:buClr>
              <a:buFontTx/>
              <a:buNone/>
              <a:defRPr/>
            </a:pPr>
            <a:endParaRPr lang="en-US" sz="1600" b="1" dirty="0" smtClean="0">
              <a:solidFill>
                <a:srgbClr val="FFFF00"/>
              </a:solidFill>
            </a:endParaRPr>
          </a:p>
          <a:p>
            <a:pPr eaLnBrk="1" hangingPunct="1">
              <a:lnSpc>
                <a:spcPct val="90000"/>
              </a:lnSpc>
              <a:buClr>
                <a:srgbClr val="FFFF00"/>
              </a:buClr>
              <a:buFontTx/>
              <a:buNone/>
              <a:defRPr/>
            </a:pPr>
            <a:r>
              <a:rPr lang="en-US" sz="2200" b="1" dirty="0" smtClean="0">
                <a:solidFill>
                  <a:srgbClr val="FFFF00"/>
                </a:solidFill>
              </a:rPr>
              <a:t>     </a:t>
            </a:r>
            <a:r>
              <a:rPr lang="en-US" sz="2200" b="1" dirty="0" smtClean="0">
                <a:solidFill>
                  <a:schemeClr val="tx2"/>
                </a:solidFill>
              </a:rPr>
              <a:t>CIT: </a:t>
            </a:r>
            <a:r>
              <a:rPr lang="en-US" sz="2200" b="1" i="1" dirty="0" smtClean="0">
                <a:solidFill>
                  <a:schemeClr val="tx1"/>
                </a:solidFill>
              </a:rPr>
              <a:t>“You’re fed up with people taking advantage of you.”</a:t>
            </a:r>
          </a:p>
          <a:p>
            <a:pPr>
              <a:defRPr/>
            </a:pPr>
            <a:endParaRPr lang="en-US" sz="2000" dirty="0" smtClean="0"/>
          </a:p>
        </p:txBody>
      </p:sp>
      <p:cxnSp>
        <p:nvCxnSpPr>
          <p:cNvPr id="146436" name="Straight Connector 5"/>
          <p:cNvCxnSpPr>
            <a:cxnSpLocks noChangeShapeType="1"/>
          </p:cNvCxnSpPr>
          <p:nvPr/>
        </p:nvCxnSpPr>
        <p:spPr bwMode="auto">
          <a:xfrm>
            <a:off x="4572000" y="914400"/>
            <a:ext cx="0" cy="5791200"/>
          </a:xfrm>
          <a:prstGeom prst="line">
            <a:avLst/>
          </a:prstGeom>
          <a:noFill/>
          <a:ln w="28575" algn="ctr">
            <a:solidFill>
              <a:schemeClr val="tx1"/>
            </a:solidFill>
            <a:round/>
            <a:headEnd/>
            <a:tailEnd/>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20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fade">
                                      <p:cBhvr>
                                        <p:cTn id="12" dur="20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fade">
                                      <p:cBhvr>
                                        <p:cTn id="17" dur="20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fade">
                                      <p:cBhvr>
                                        <p:cTn id="22" dur="20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fade">
                                      <p:cBhvr>
                                        <p:cTn id="27" dur="2000"/>
                                        <p:tgtEl>
                                          <p:spTgt spid="706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659">
                                            <p:txEl>
                                              <p:pRg st="7" end="7"/>
                                            </p:txEl>
                                          </p:spTgt>
                                        </p:tgtEl>
                                        <p:attrNameLst>
                                          <p:attrName>style.visibility</p:attrName>
                                        </p:attrNameLst>
                                      </p:cBhvr>
                                      <p:to>
                                        <p:strVal val="visible"/>
                                      </p:to>
                                    </p:set>
                                    <p:animEffect transition="in" filter="fade">
                                      <p:cBhvr>
                                        <p:cTn id="32" dur="2000"/>
                                        <p:tgtEl>
                                          <p:spTgt spid="7065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0659">
                                            <p:txEl>
                                              <p:pRg st="8" end="8"/>
                                            </p:txEl>
                                          </p:spTgt>
                                        </p:tgtEl>
                                        <p:attrNameLst>
                                          <p:attrName>style.visibility</p:attrName>
                                        </p:attrNameLst>
                                      </p:cBhvr>
                                      <p:to>
                                        <p:strVal val="visible"/>
                                      </p:to>
                                    </p:set>
                                    <p:animEffect transition="in" filter="fade">
                                      <p:cBhvr>
                                        <p:cTn id="37" dur="2000"/>
                                        <p:tgtEl>
                                          <p:spTgt spid="7065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660">
                                            <p:txEl>
                                              <p:pRg st="0" end="0"/>
                                            </p:txEl>
                                          </p:spTgt>
                                        </p:tgtEl>
                                        <p:attrNameLst>
                                          <p:attrName>style.visibility</p:attrName>
                                        </p:attrNameLst>
                                      </p:cBhvr>
                                      <p:to>
                                        <p:strVal val="visible"/>
                                      </p:to>
                                    </p:set>
                                    <p:animEffect transition="in" filter="fade">
                                      <p:cBhvr>
                                        <p:cTn id="42" dur="2000"/>
                                        <p:tgtEl>
                                          <p:spTgt spid="7066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660">
                                            <p:txEl>
                                              <p:pRg st="1" end="1"/>
                                            </p:txEl>
                                          </p:spTgt>
                                        </p:tgtEl>
                                        <p:attrNameLst>
                                          <p:attrName>style.visibility</p:attrName>
                                        </p:attrNameLst>
                                      </p:cBhvr>
                                      <p:to>
                                        <p:strVal val="visible"/>
                                      </p:to>
                                    </p:set>
                                    <p:animEffect transition="in" filter="fade">
                                      <p:cBhvr>
                                        <p:cTn id="47" dur="2000"/>
                                        <p:tgtEl>
                                          <p:spTgt spid="7066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660">
                                            <p:txEl>
                                              <p:pRg st="3" end="3"/>
                                            </p:txEl>
                                          </p:spTgt>
                                        </p:tgtEl>
                                        <p:attrNameLst>
                                          <p:attrName>style.visibility</p:attrName>
                                        </p:attrNameLst>
                                      </p:cBhvr>
                                      <p:to>
                                        <p:strVal val="visible"/>
                                      </p:to>
                                    </p:set>
                                    <p:animEffect transition="in" filter="fade">
                                      <p:cBhvr>
                                        <p:cTn id="52" dur="2000"/>
                                        <p:tgtEl>
                                          <p:spTgt spid="7066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0660">
                                            <p:txEl>
                                              <p:pRg st="5" end="5"/>
                                            </p:txEl>
                                          </p:spTgt>
                                        </p:tgtEl>
                                        <p:attrNameLst>
                                          <p:attrName>style.visibility</p:attrName>
                                        </p:attrNameLst>
                                      </p:cBhvr>
                                      <p:to>
                                        <p:strVal val="visible"/>
                                      </p:to>
                                    </p:set>
                                    <p:animEffect transition="in" filter="fade">
                                      <p:cBhvr>
                                        <p:cTn id="57" dur="2000"/>
                                        <p:tgtEl>
                                          <p:spTgt spid="7066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0660">
                                            <p:txEl>
                                              <p:pRg st="6" end="6"/>
                                            </p:txEl>
                                          </p:spTgt>
                                        </p:tgtEl>
                                        <p:attrNameLst>
                                          <p:attrName>style.visibility</p:attrName>
                                        </p:attrNameLst>
                                      </p:cBhvr>
                                      <p:to>
                                        <p:strVal val="visible"/>
                                      </p:to>
                                    </p:set>
                                    <p:animEffect transition="in" filter="fade">
                                      <p:cBhvr>
                                        <p:cTn id="62" dur="2000"/>
                                        <p:tgtEl>
                                          <p:spTgt spid="70660">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0660">
                                            <p:txEl>
                                              <p:pRg st="8" end="8"/>
                                            </p:txEl>
                                          </p:spTgt>
                                        </p:tgtEl>
                                        <p:attrNameLst>
                                          <p:attrName>style.visibility</p:attrName>
                                        </p:attrNameLst>
                                      </p:cBhvr>
                                      <p:to>
                                        <p:strVal val="visible"/>
                                      </p:to>
                                    </p:set>
                                    <p:animEffect transition="in" filter="fade">
                                      <p:cBhvr>
                                        <p:cTn id="67" dur="2000"/>
                                        <p:tgtEl>
                                          <p:spTgt spid="706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6477000"/>
            <a:ext cx="8839200" cy="381000"/>
          </a:xfrm>
        </p:spPr>
        <p:txBody>
          <a:bodyPr/>
          <a:lstStyle/>
          <a:p>
            <a:r>
              <a:rPr lang="en-US" sz="1300" b="1" dirty="0" smtClean="0"/>
              <a:t>2012 London Olympics Women’s Marathon: </a:t>
            </a:r>
            <a:r>
              <a:rPr lang="en-US" sz="1300" b="1" dirty="0" err="1" smtClean="0"/>
              <a:t>Tiki</a:t>
            </a:r>
            <a:r>
              <a:rPr lang="en-US" sz="1300" b="1" dirty="0" smtClean="0"/>
              <a:t> </a:t>
            </a:r>
            <a:r>
              <a:rPr lang="en-US" sz="1300" b="1" dirty="0" err="1" smtClean="0"/>
              <a:t>Gelana</a:t>
            </a:r>
            <a:r>
              <a:rPr lang="en-US" sz="1300" b="1" dirty="0" smtClean="0"/>
              <a:t>,  </a:t>
            </a:r>
            <a:r>
              <a:rPr lang="en-US" sz="1300" b="1" dirty="0" err="1" smtClean="0"/>
              <a:t>Tirunesh</a:t>
            </a:r>
            <a:r>
              <a:rPr lang="en-US" sz="1300" b="1" dirty="0" smtClean="0"/>
              <a:t> </a:t>
            </a:r>
            <a:r>
              <a:rPr lang="en-US" sz="1300" b="1" dirty="0" err="1" smtClean="0"/>
              <a:t>Dibaba</a:t>
            </a:r>
            <a:r>
              <a:rPr lang="en-US" sz="1300" b="1" dirty="0" smtClean="0"/>
              <a:t> ,  Mary </a:t>
            </a:r>
            <a:r>
              <a:rPr lang="en-US" sz="1300" b="1" dirty="0" err="1" smtClean="0"/>
              <a:t>Keitany</a:t>
            </a:r>
            <a:r>
              <a:rPr lang="en-US" sz="1300" b="1" dirty="0" smtClean="0"/>
              <a:t>, and </a:t>
            </a:r>
            <a:r>
              <a:rPr lang="en-US" sz="1300" b="1" dirty="0" err="1" smtClean="0"/>
              <a:t>Priscah</a:t>
            </a:r>
            <a:r>
              <a:rPr lang="en-US" sz="1300" b="1" dirty="0" smtClean="0"/>
              <a:t> </a:t>
            </a:r>
            <a:r>
              <a:rPr lang="en-US" sz="1300" b="1" dirty="0" err="1" smtClean="0"/>
              <a:t>Jeptoo</a:t>
            </a:r>
            <a:endParaRPr lang="en-US" sz="1300" b="1" dirty="0" smtClean="0"/>
          </a:p>
        </p:txBody>
      </p:sp>
      <p:pic>
        <p:nvPicPr>
          <p:cNvPr id="28674" name="Picture 2" descr="Gelana Takes The Tape"/>
          <p:cNvPicPr>
            <a:picLocks noGrp="1" noChangeAspect="1" noChangeArrowheads="1"/>
          </p:cNvPicPr>
          <p:nvPr>
            <p:ph idx="1"/>
          </p:nvPr>
        </p:nvPicPr>
        <p:blipFill>
          <a:blip r:embed="rId2" cstate="print"/>
          <a:srcRect/>
          <a:stretch>
            <a:fillRect/>
          </a:stretch>
        </p:blipFill>
        <p:spPr>
          <a:xfrm>
            <a:off x="2514600" y="1981200"/>
            <a:ext cx="4114800" cy="4114800"/>
          </a:xfrm>
        </p:spPr>
      </p:pic>
      <p:pic>
        <p:nvPicPr>
          <p:cNvPr id="28675" name="Picture 2" descr="Gelana Takes The Tape"/>
          <p:cNvPicPr>
            <a:picLocks noChangeAspect="1" noChangeArrowheads="1"/>
          </p:cNvPicPr>
          <p:nvPr/>
        </p:nvPicPr>
        <p:blipFill>
          <a:blip r:embed="rId2" cstate="print"/>
          <a:srcRect/>
          <a:stretch>
            <a:fillRect/>
          </a:stretch>
        </p:blipFill>
        <p:spPr bwMode="auto">
          <a:xfrm>
            <a:off x="2667000" y="2133600"/>
            <a:ext cx="4114800" cy="4114800"/>
          </a:xfrm>
          <a:prstGeom prst="rect">
            <a:avLst/>
          </a:prstGeom>
          <a:noFill/>
          <a:ln w="9525">
            <a:noFill/>
            <a:miter lim="800000"/>
            <a:headEnd/>
            <a:tailEnd/>
          </a:ln>
        </p:spPr>
      </p:pic>
      <p:pic>
        <p:nvPicPr>
          <p:cNvPr id="8197" name="Picture 4" descr="http://running.competitor.com/files/2012/08/Gelana-Dibaba-Keitany-Jeptoo18M-OlyGame12-280x421.jpg">
            <a:hlinkClick r:id="rId3"/>
          </p:cNvPr>
          <p:cNvPicPr>
            <a:picLocks noChangeAspect="1" noChangeArrowheads="1"/>
          </p:cNvPicPr>
          <p:nvPr/>
        </p:nvPicPr>
        <p:blipFill>
          <a:blip r:embed="rId4" cstate="print"/>
          <a:srcRect/>
          <a:stretch>
            <a:fillRect/>
          </a:stretch>
        </p:blipFill>
        <p:spPr bwMode="auto">
          <a:xfrm>
            <a:off x="2057400" y="152400"/>
            <a:ext cx="5181600" cy="6324600"/>
          </a:xfrm>
          <a:prstGeom prst="rect">
            <a:avLst/>
          </a:prstGeom>
          <a:noFill/>
          <a:ln w="9525">
            <a:noFill/>
            <a:miter lim="800000"/>
            <a:headEnd/>
            <a:tailEnd/>
          </a:ln>
        </p:spPr>
      </p:pic>
      <p:sp>
        <p:nvSpPr>
          <p:cNvPr id="6" name="TextBox 5"/>
          <p:cNvSpPr txBox="1"/>
          <p:nvPr/>
        </p:nvSpPr>
        <p:spPr>
          <a:xfrm>
            <a:off x="7467600" y="5638800"/>
            <a:ext cx="1524000" cy="584775"/>
          </a:xfrm>
          <a:prstGeom prst="rect">
            <a:avLst/>
          </a:prstGeom>
          <a:noFill/>
        </p:spPr>
        <p:txBody>
          <a:bodyPr wrap="square" rtlCol="0">
            <a:spAutoFit/>
          </a:bodyPr>
          <a:lstStyle/>
          <a:p>
            <a:r>
              <a:rPr lang="en-US" sz="1600" i="1" dirty="0" smtClean="0">
                <a:latin typeface="Arial Narrow" pitchFamily="34" charset="0"/>
              </a:rPr>
              <a:t>Photo Run </a:t>
            </a:r>
          </a:p>
          <a:p>
            <a:r>
              <a:rPr lang="en-US" sz="1600" dirty="0" smtClean="0">
                <a:latin typeface="Arial Narrow" pitchFamily="34" charset="0"/>
              </a:rPr>
              <a:t>with permission</a:t>
            </a:r>
            <a:endParaRPr lang="en-US" sz="1600" dirty="0">
              <a:latin typeface="Arial Narrow"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8673"/>
                                        </p:tgtEl>
                                        <p:attrNameLst>
                                          <p:attrName>style.visibility</p:attrName>
                                        </p:attrNameLst>
                                      </p:cBhvr>
                                      <p:to>
                                        <p:strVal val="visible"/>
                                      </p:to>
                                    </p:set>
                                    <p:animEffect transition="in" filter="slide(fromBottom)">
                                      <p:cBhvr>
                                        <p:cTn id="18" dur="500"/>
                                        <p:tgtEl>
                                          <p:spTgt spid="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6"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8963</TotalTime>
  <Words>3075</Words>
  <Application>Microsoft Office PowerPoint</Application>
  <PresentationFormat>On-screen Show (4:3)</PresentationFormat>
  <Paragraphs>768</Paragraphs>
  <Slides>87</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Default Design</vt:lpstr>
      <vt:lpstr>Presentation</vt:lpstr>
      <vt:lpstr>Verbal De-escalation Skills:  The Basics</vt:lpstr>
      <vt:lpstr>PowerPoint Presentation</vt:lpstr>
      <vt:lpstr>PowerPoint Presentation</vt:lpstr>
      <vt:lpstr> Plan of Learning</vt:lpstr>
      <vt:lpstr> Plan of Learning</vt:lpstr>
      <vt:lpstr>Crisis</vt:lpstr>
      <vt:lpstr>Intervention</vt:lpstr>
      <vt:lpstr>Team</vt:lpstr>
      <vt:lpstr>2012 London Olympics Women’s Marathon: Tiki Gelana,  Tirunesh Dibaba ,  Mary Keitany, and Priscah Jeptoo</vt:lpstr>
      <vt:lpstr>Crisis</vt:lpstr>
      <vt:lpstr>PowerPoint Presentation</vt:lpstr>
      <vt:lpstr>PowerPoint Presentation</vt:lpstr>
      <vt:lpstr>Crisis…continued </vt:lpstr>
      <vt:lpstr>PowerPoint Presentation</vt:lpstr>
      <vt:lpstr>Crisis Intervention</vt:lpstr>
      <vt:lpstr> </vt:lpstr>
      <vt:lpstr>Crisis Intervention…continued</vt:lpstr>
      <vt:lpstr>2:23:07</vt:lpstr>
      <vt:lpstr>PowerPoint Presentation</vt:lpstr>
      <vt:lpstr>Crisis Intervention Team:  A Community Partnership</vt:lpstr>
      <vt:lpstr> Essential character strengths and skills  for effective CIT performance </vt:lpstr>
      <vt:lpstr>The Basics</vt:lpstr>
      <vt:lpstr>PowerPoint Presentation</vt:lpstr>
      <vt:lpstr> Plan of Learning</vt:lpstr>
      <vt:lpstr>Emotional crises impose suffering</vt:lpstr>
      <vt:lpstr>The Scream           </vt:lpstr>
      <vt:lpstr>Psychological Anguish of War</vt:lpstr>
      <vt:lpstr>Moral Anguish of War</vt:lpstr>
      <vt:lpstr>PowerPoint Presentation</vt:lpstr>
      <vt:lpstr> Plan of Learning</vt:lpstr>
      <vt:lpstr>Basic Skills for the CIT Officer</vt:lpstr>
      <vt:lpstr>Empathic Understanding</vt:lpstr>
      <vt:lpstr>Empathy: Bridge to another’s feelings</vt:lpstr>
      <vt:lpstr>PowerPoint Presentation</vt:lpstr>
      <vt:lpstr>Active Listening</vt:lpstr>
      <vt:lpstr>Active Listening</vt:lpstr>
      <vt:lpstr>Emotional Communication</vt:lpstr>
      <vt:lpstr>Mehrabian’s Rule</vt:lpstr>
      <vt:lpstr>  Emotions and Communication </vt:lpstr>
      <vt:lpstr>Empathic Understanding requires close attention to the complete message</vt:lpstr>
      <vt:lpstr>I ask myself</vt:lpstr>
      <vt:lpstr> Plan of Learning</vt:lpstr>
      <vt:lpstr>Active Listening:  The Key to Empathic Understanding</vt:lpstr>
      <vt:lpstr>Active Listening  </vt:lpstr>
      <vt:lpstr> Active Listening  </vt:lpstr>
      <vt:lpstr>Active Listening</vt:lpstr>
      <vt:lpstr>PowerPoint Presentation</vt:lpstr>
      <vt:lpstr>Filter</vt:lpstr>
      <vt:lpstr>Filter</vt:lpstr>
      <vt:lpstr> Plan of Learning</vt:lpstr>
      <vt:lpstr>Active Listening requires: Checking out what I think I heard</vt:lpstr>
      <vt:lpstr>Active Listening requires: Accurate Restatement / Reflection</vt:lpstr>
      <vt:lpstr>Active Listening requires: Accurate Restatement / Reflection</vt:lpstr>
      <vt:lpstr>Active Listening requires: Accurate Restatement / Reflection</vt:lpstr>
      <vt:lpstr>Accurate Restatement</vt:lpstr>
      <vt:lpstr>Accurate Reflection</vt:lpstr>
      <vt:lpstr>        Restatement &amp; Reflection</vt:lpstr>
      <vt:lpstr>Accurate Restatement / Reflection</vt:lpstr>
      <vt:lpstr>The Benefits of Restatement and Reflection</vt:lpstr>
      <vt:lpstr>Empathic Understanding requires close attention to the complete message</vt:lpstr>
      <vt:lpstr> Plan of Learning</vt:lpstr>
      <vt:lpstr>Empathic Understanding…continued</vt:lpstr>
      <vt:lpstr>The Benefits of Open Ended Questions</vt:lpstr>
      <vt:lpstr>Empathic Understanding…continued</vt:lpstr>
      <vt:lpstr>The Benefits of Closed Ended Questions</vt:lpstr>
      <vt:lpstr>Owning or “I” Statements</vt:lpstr>
      <vt:lpstr>Owning or “I” Statements</vt:lpstr>
      <vt:lpstr>Owning or “I” Statements…continued</vt:lpstr>
      <vt:lpstr>Empathic Understanding</vt:lpstr>
      <vt:lpstr> Plan of Learning</vt:lpstr>
      <vt:lpstr>Genuineness</vt:lpstr>
      <vt:lpstr>PowerPoint Presentation</vt:lpstr>
      <vt:lpstr>PowerPoint Presentation</vt:lpstr>
      <vt:lpstr>Sincere</vt:lpstr>
      <vt:lpstr>Genuineness…continued</vt:lpstr>
      <vt:lpstr>Genuineness…continued</vt:lpstr>
      <vt:lpstr>Genuineness…continued</vt:lpstr>
      <vt:lpstr> Plan of Learning</vt:lpstr>
      <vt:lpstr>Stigma</vt:lpstr>
      <vt:lpstr>Stigma</vt:lpstr>
      <vt:lpstr>The Two Faces of Stigma</vt:lpstr>
      <vt:lpstr>Public Stigma and Self Stigma</vt:lpstr>
      <vt:lpstr>Acceptance</vt:lpstr>
      <vt:lpstr>Communicating Acceptance</vt:lpstr>
      <vt:lpstr> Plan of Learning</vt:lpstr>
      <vt:lpstr>Skills Training</vt:lpstr>
      <vt:lpstr>Skills Training</vt:lpstr>
    </vt:vector>
  </TitlesOfParts>
  <Company>VA Medical Center Memphis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Intervention Team CIT</dc:title>
  <dc:creator>vhamemkircht</dc:creator>
  <cp:lastModifiedBy>Charles S Cochran (cscchran)</cp:lastModifiedBy>
  <cp:revision>915</cp:revision>
  <dcterms:created xsi:type="dcterms:W3CDTF">2004-10-18T23:59:43Z</dcterms:created>
  <dcterms:modified xsi:type="dcterms:W3CDTF">2014-05-13T15:18:05Z</dcterms:modified>
</cp:coreProperties>
</file>