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45"/>
  </p:notesMasterIdLst>
  <p:sldIdLst>
    <p:sldId id="256" r:id="rId2"/>
    <p:sldId id="257" r:id="rId3"/>
    <p:sldId id="267" r:id="rId4"/>
    <p:sldId id="268" r:id="rId5"/>
    <p:sldId id="269" r:id="rId6"/>
    <p:sldId id="270" r:id="rId7"/>
    <p:sldId id="279" r:id="rId8"/>
    <p:sldId id="280" r:id="rId9"/>
    <p:sldId id="281" r:id="rId10"/>
    <p:sldId id="282" r:id="rId11"/>
    <p:sldId id="258" r:id="rId12"/>
    <p:sldId id="271" r:id="rId13"/>
    <p:sldId id="272" r:id="rId14"/>
    <p:sldId id="273" r:id="rId15"/>
    <p:sldId id="274" r:id="rId16"/>
    <p:sldId id="275" r:id="rId17"/>
    <p:sldId id="276" r:id="rId18"/>
    <p:sldId id="277" r:id="rId19"/>
    <p:sldId id="278" r:id="rId20"/>
    <p:sldId id="285" r:id="rId21"/>
    <p:sldId id="286" r:id="rId22"/>
    <p:sldId id="287" r:id="rId23"/>
    <p:sldId id="288" r:id="rId24"/>
    <p:sldId id="289" r:id="rId25"/>
    <p:sldId id="290" r:id="rId26"/>
    <p:sldId id="291" r:id="rId27"/>
    <p:sldId id="292" r:id="rId28"/>
    <p:sldId id="293" r:id="rId29"/>
    <p:sldId id="294" r:id="rId30"/>
    <p:sldId id="295" r:id="rId31"/>
    <p:sldId id="296" r:id="rId32"/>
    <p:sldId id="297" r:id="rId33"/>
    <p:sldId id="298" r:id="rId34"/>
    <p:sldId id="299" r:id="rId35"/>
    <p:sldId id="300" r:id="rId36"/>
    <p:sldId id="301" r:id="rId37"/>
    <p:sldId id="302" r:id="rId38"/>
    <p:sldId id="303" r:id="rId39"/>
    <p:sldId id="304" r:id="rId40"/>
    <p:sldId id="305" r:id="rId41"/>
    <p:sldId id="306" r:id="rId42"/>
    <p:sldId id="283" r:id="rId43"/>
    <p:sldId id="284" r:id="rId4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FFCC00"/>
    <a:srgbClr val="CCCC00"/>
    <a:srgbClr val="CE8900"/>
    <a:srgbClr val="CC9900"/>
    <a:srgbClr val="99CCFF"/>
    <a:srgbClr val="000099"/>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8" autoAdjust="0"/>
    <p:restoredTop sz="94692" autoAdjust="0"/>
  </p:normalViewPr>
  <p:slideViewPr>
    <p:cSldViewPr>
      <p:cViewPr varScale="1">
        <p:scale>
          <a:sx n="95" d="100"/>
          <a:sy n="95" d="100"/>
        </p:scale>
        <p:origin x="-90" y="-156"/>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66" d="100"/>
        <a:sy n="66" d="100"/>
      </p:scale>
      <p:origin x="0" y="132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_rels/viewProps.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1536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36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1536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B05F2F54-ADC2-42E8-9E46-C98168CE41F8}" type="slidenum">
              <a:rPr lang="en-US"/>
              <a:pPr/>
              <a:t>‹#›</a:t>
            </a:fld>
            <a:endParaRPr lang="en-US"/>
          </a:p>
        </p:txBody>
      </p:sp>
    </p:spTree>
    <p:extLst>
      <p:ext uri="{BB962C8B-B14F-4D97-AF65-F5344CB8AC3E}">
        <p14:creationId xmlns:p14="http://schemas.microsoft.com/office/powerpoint/2010/main" val="20041843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B0B3AE-D096-4910-944D-1D15259589DA}" type="slidenum">
              <a:rPr lang="en-US"/>
              <a:pPr/>
              <a:t>1</a:t>
            </a:fld>
            <a:endParaRPr lang="en-US"/>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p:txBody>
          <a:bodyPr/>
          <a:lstStyle/>
          <a:p>
            <a:r>
              <a:rPr lang="en-US"/>
              <a:t>No Notes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D358FA-35DB-4609-9DD7-B2746139081C}" type="slidenum">
              <a:rPr lang="en-US"/>
              <a:pPr/>
              <a:t>10</a:t>
            </a:fld>
            <a:endParaRPr lang="en-US"/>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pPr>
              <a:buFontTx/>
              <a:buChar char="•"/>
            </a:pPr>
            <a:r>
              <a:rPr lang="en-US"/>
              <a:t>This is based on the opinion and on some interpretation by magistrates and judges in other counties (Miami County as an example).  Police Legal Advisor for Columbus P.D. concurs, but also cannot provide bright line time frame.  Need to look at whether there has been time to change the previous fact pattern to a new one.</a:t>
            </a:r>
          </a:p>
          <a:p>
            <a:pPr>
              <a:buFontTx/>
              <a:buChar char="•"/>
            </a:pPr>
            <a:r>
              <a:rPr lang="en-US"/>
              <a:t>No “bright line” on the time frame and the need to complete an entirely new narrative is based on what the person has done since he/she “eloped” (term used by mental health centers for a person who has left the facility against advice).  Officer responding to the call will need to assess these issues</a:t>
            </a:r>
          </a:p>
          <a:p>
            <a:pPr>
              <a:buFontTx/>
              <a:buChar char="•"/>
            </a:pPr>
            <a:r>
              <a:rPr lang="en-US"/>
              <a:t>Officers can use the information from the previous “pink Slip” narrative and/or make contact with the person(s) who supplied the previous narrative and/or any information that was used in the preparation of the narrative.  DON’T completely discount the previous narrative.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7B9567-0D64-431E-8167-79C14E1D89D5}" type="slidenum">
              <a:rPr lang="en-US"/>
              <a:pPr/>
              <a:t>11</a:t>
            </a:fld>
            <a:endParaRPr lang="en-US"/>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pPr>
              <a:buFontTx/>
              <a:buChar char="•"/>
            </a:pPr>
            <a:r>
              <a:rPr lang="en-US"/>
              <a:t>This case is specifically covered in the new OPOTC “Handling the Special Needs Population” lesson plan (16 hours) that is required for every basic academy class that started on or after August 1, 2006.  The lesson plan is expansive and replaced the former 3-hour lesson plan.</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A2C3DA-FF8C-48F0-85C1-2D9591976435}" type="slidenum">
              <a:rPr lang="en-US"/>
              <a:pPr/>
              <a:t>12</a:t>
            </a:fld>
            <a:endParaRPr lang="en-US"/>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pPr>
              <a:buFontTx/>
              <a:buChar char="•"/>
            </a:pPr>
            <a:r>
              <a:rPr lang="en-US"/>
              <a:t>All taken from the written opinion</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0DD7CA-A6FF-4C61-99E2-37CC1A0248F3}" type="slidenum">
              <a:rPr lang="en-US"/>
              <a:pPr/>
              <a:t>13</a:t>
            </a:fld>
            <a:endParaRPr lang="en-US"/>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pPr>
              <a:buFontTx/>
              <a:buChar char="•"/>
            </a:pPr>
            <a:r>
              <a:rPr lang="en-US"/>
              <a:t>Used PA system to get man’ attention, but it is unclear as to whether the deputies knew the man had a rifle until he got up to move and picked it up.</a:t>
            </a:r>
          </a:p>
          <a:p>
            <a:pPr>
              <a:buFontTx/>
              <a:buChar char="•"/>
            </a:pPr>
            <a:r>
              <a:rPr lang="en-US"/>
              <a:t>It appears that the man did not initially hear or understand the commands until he had walked approximately 1/5 of the way back to the deputies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6089C8-FB59-4929-9659-74FAFF1A775B}" type="slidenum">
              <a:rPr lang="en-US"/>
              <a:pPr/>
              <a:t>14</a:t>
            </a:fld>
            <a:endParaRPr lang="en-US"/>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pPr>
              <a:buFontTx/>
              <a:buChar char="•"/>
            </a:pPr>
            <a:r>
              <a:rPr lang="en-US"/>
              <a:t>Also taken directly from the opinion</a:t>
            </a:r>
          </a:p>
          <a:p>
            <a:pPr>
              <a:buFontTx/>
              <a:buChar char="•"/>
            </a:pPr>
            <a:r>
              <a:rPr lang="en-US"/>
              <a:t>Although it claims that Fisher went into immediate cardiac arrest, the deputies handcuffed him and left him lying face down on his stomach after they unsuccessfully tried to stand him up.  It appears that they did not know or did not realize that Fisher was in distress and one of them walked away to retrieve the items that were laid on the ground earlier.  A woman who lived nearby and another deputy arrived on the scene “shortly thereafter” and the woman advised that Fisher suffered from a heart condition.  The newly arrived deputy listened to the neighbor, realized that Fisher was in distress, and called for medical assistance after taking the handcuffs off of Fisher.</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EF4E6C-FD47-459A-BBF8-A0282633688D}" type="slidenum">
              <a:rPr lang="en-US"/>
              <a:pPr/>
              <a:t>15</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pPr>
              <a:buFontTx/>
              <a:buChar char="•"/>
            </a:pPr>
            <a:r>
              <a:rPr lang="en-US"/>
              <a:t>Discuss the two portions of a valid “Terry” Stop—Reasonable suspicion that criminal activity is taking place and a reasonable belief that the person may have a weapon that could cause harm to the officer.</a:t>
            </a:r>
          </a:p>
          <a:p>
            <a:pPr>
              <a:buFontTx/>
              <a:buChar char="•"/>
            </a:pPr>
            <a:r>
              <a:rPr lang="en-US"/>
              <a:t>Last bullet point may lead student to realize that parts of the “Terry” stop are missing</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C64F3C-2903-4988-8800-A88481B4A5F3}" type="slidenum">
              <a:rPr lang="en-US"/>
              <a:pPr/>
              <a:t>16</a:t>
            </a:fld>
            <a:endParaRPr lang="en-US"/>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pPr>
              <a:buFontTx/>
              <a:buChar char="•"/>
            </a:pPr>
            <a:r>
              <a:rPr lang="en-US"/>
              <a:t>Court said that they were “disinclined” to adopt a rule to apply “Terry” to mental health seizures, but that in this case, the deputies were not even able to articulate that they had a valid “Terry” stop.</a:t>
            </a:r>
          </a:p>
          <a:p>
            <a:pPr>
              <a:buFontTx/>
              <a:buChar char="•"/>
            </a:pPr>
            <a:r>
              <a:rPr lang="en-US"/>
              <a:t>Key on the fact that they failed to ask the man any additional questions or frisk him before or after they handcuffed him.</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DAF01F-0756-479F-AB4F-137AEA7E6CC9}" type="slidenum">
              <a:rPr lang="en-US"/>
              <a:pPr/>
              <a:t>17</a:t>
            </a:fld>
            <a:endParaRPr lang="en-US"/>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pPr>
              <a:buFontTx/>
              <a:buChar char="•"/>
            </a:pPr>
            <a:r>
              <a:rPr lang="en-US"/>
              <a:t>Court questions the veracity of the information that the Deputies had</a:t>
            </a:r>
          </a:p>
          <a:p>
            <a:pPr>
              <a:buFontTx/>
              <a:buChar char="•"/>
            </a:pPr>
            <a:r>
              <a:rPr lang="en-US"/>
              <a:t>May want to mention that since Fisher got up and walked towards the deputies, it was obvious that his feet were not tied to the tracks.  This should have caused serious doubt about the veracity of the information that was called into the Morrow County Sheriff’s Office.</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905A0E-6E44-416F-A7F4-69835EB7E6C5}" type="slidenum">
              <a:rPr lang="en-US"/>
              <a:pPr/>
              <a:t>18</a:t>
            </a:fld>
            <a:endParaRPr lang="en-US"/>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pPr>
              <a:buFontTx/>
              <a:buChar char="•"/>
            </a:pPr>
            <a:r>
              <a:rPr lang="en-US"/>
              <a:t>Key on issue that the officer needs to corroborate given information in some manner</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7B7761-3E02-41FA-ACC5-D5670C8D6E47}" type="slidenum">
              <a:rPr lang="en-US"/>
              <a:pPr/>
              <a:t>19</a:t>
            </a:fld>
            <a:endParaRPr lang="en-US"/>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pPr>
              <a:buFontTx/>
              <a:buChar char="•"/>
            </a:pPr>
            <a:r>
              <a:rPr lang="en-US"/>
              <a:t>If it is not an emergency situation, gather as much information/intelligence as possible so that you are an informed officer who is making the decision about taking a person into involuntary custody under ORC 5122.10.  The informed officer also needs to know the criteria from ORC 5122.01 that is listed on a “pink slip”</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C96566-CB5E-4A6D-95B3-15823C6EC0A1}" type="slidenum">
              <a:rPr lang="en-US"/>
              <a:pPr/>
              <a:t>2</a:t>
            </a:fld>
            <a:endParaRPr lang="en-US"/>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p:txBody>
          <a:bodyPr/>
          <a:lstStyle/>
          <a:p>
            <a:r>
              <a:rPr lang="en-US"/>
              <a:t>No Notes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179C038-5E85-47A3-A9F1-E2D9580EB318}" type="slidenum">
              <a:rPr lang="en-US"/>
              <a:pPr/>
              <a:t>21</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pPr>
              <a:buFontTx/>
              <a:buChar char="•"/>
            </a:pPr>
            <a:r>
              <a:rPr lang="en-US"/>
              <a:t>May want to discuss issues surrounding the use of an minor outstanding warrant to obtain mental health services.  There are other avenues that should have been explored.</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B432A5-5917-4E10-83B4-0769B234BD37}" type="slidenum">
              <a:rPr lang="en-US"/>
              <a:pPr/>
              <a:t>22</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pPr>
              <a:buFontTx/>
              <a:buChar char="•"/>
            </a:pPr>
            <a:r>
              <a:rPr lang="en-US"/>
              <a:t>Based only on case narrative, it appeared that officers used standard criminal investigation skills when dealing with a person who was mentally ill.  These tactics can backfire, and they did</a:t>
            </a:r>
          </a:p>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54EA82-D345-4C96-BBF0-D5914EC0EF3B}" type="slidenum">
              <a:rPr lang="en-US"/>
              <a:pPr/>
              <a:t>23</a:t>
            </a:fld>
            <a:endParaRPr lang="en-US"/>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pPr>
              <a:buFontTx/>
              <a:buChar char="•"/>
            </a:pPr>
            <a:r>
              <a:rPr lang="en-US"/>
              <a:t>For those who are aware of the difference, there is no mention that the trained technique was the LVMPD LVNR (lateral vascular neck restraint) created by Jim Lindell.  There are others that are taught.</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DC4A13-0FFA-4E57-BD09-E47E4987C699}" type="slidenum">
              <a:rPr lang="en-US"/>
              <a:pPr/>
              <a:t>24</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pPr>
              <a:buFontTx/>
              <a:buChar char="•"/>
            </a:pPr>
            <a:r>
              <a:rPr lang="en-US"/>
              <a:t>Totality of the circumstances in this case consisted of a minor traffic warrant and some information from mother that her son was “acting strangely.”</a:t>
            </a:r>
          </a:p>
          <a:p>
            <a:pPr>
              <a:buFontTx/>
              <a:buChar char="•"/>
            </a:pPr>
            <a:r>
              <a:rPr lang="en-US"/>
              <a:t>The agency’s own force continuum was analyzed</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1DF0BF-F1C5-41E9-A8AE-65CB3EA700BA}" type="slidenum">
              <a:rPr lang="en-US"/>
              <a:pPr/>
              <a:t>25</a:t>
            </a:fld>
            <a:endParaRPr lang="en-US"/>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pPr>
              <a:buFontTx/>
              <a:buChar char="•"/>
            </a:pPr>
            <a:r>
              <a:rPr lang="en-US"/>
              <a:t>Instructor may want to familiarize himself/herself with the Champion v. Outlook case in the event that questions are asked.  Subject in that case was autistic.</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B31989-9917-4C89-A9AD-D9805B9C7A43}" type="slidenum">
              <a:rPr lang="en-US"/>
              <a:pPr/>
              <a:t>26</a:t>
            </a:fld>
            <a:endParaRPr lang="en-US"/>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p:txBody>
          <a:bodyPr/>
          <a:lstStyle/>
          <a:p>
            <a:pPr>
              <a:buFontTx/>
              <a:buChar char="•"/>
            </a:pPr>
            <a:r>
              <a:rPr lang="en-US"/>
              <a:t>Direct verbiage from the case citation in </a:t>
            </a:r>
            <a:r>
              <a:rPr lang="en-US" i="1"/>
              <a:t>Champion v. Outlook Nashville</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BA48CE-24FF-4E5E-B1E1-8A55CEAC635D}" type="slidenum">
              <a:rPr lang="en-US"/>
              <a:pPr/>
              <a:t>27</a:t>
            </a:fld>
            <a:endParaRPr lang="en-US"/>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r>
              <a:rPr lang="en-US"/>
              <a:t>Second Bullet—Although the case did not specifically relate a custodial situation under ORC 5122.10, it may be inferred that the type and amount of force in a mental health custody situation will likely be looked at in the same vein.  This case referred to the intent of the officers and that intent was to make an arrest on a minor traffic warrant.</a:t>
            </a:r>
          </a:p>
          <a:p>
            <a:pPr>
              <a:buFontTx/>
              <a:buChar char="•"/>
            </a:pPr>
            <a:r>
              <a:rPr lang="en-US"/>
              <a:t>Unfortunately, there is no reference point for said assessment (bullet #2), just an admonishment that officers have to consider the person’s capacity to understand your instructions and/or commands before deciding on the level of force.  In a split second situation, this will be difficult at best.  If you have time, you need to take this information into account when deciding upon a course of action.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89DEBD-044B-44A8-925D-1CD71676FB3D}" type="slidenum">
              <a:rPr lang="en-US"/>
              <a:pPr/>
              <a:t>3</a:t>
            </a:fld>
            <a:endParaRPr 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pPr>
              <a:buFontTx/>
              <a:buChar char="•"/>
            </a:pPr>
            <a:r>
              <a:rPr lang="en-US"/>
              <a:t>Was transported by Mansfield Officers, but neither a narrative or any kind of documentation was left with the hospital</a:t>
            </a:r>
          </a:p>
          <a:p>
            <a:pPr>
              <a:buFontTx/>
              <a:buChar char="•"/>
            </a:pPr>
            <a:r>
              <a:rPr lang="en-US"/>
              <a:t>Hospital staff engaged in an ORC 5122.11 non-emergency commitment process</a:t>
            </a:r>
          </a:p>
          <a:p>
            <a:pPr>
              <a:buFontTx/>
              <a:buChar char="•"/>
            </a:pPr>
            <a:r>
              <a:rPr lang="en-US"/>
              <a:t>Appeal was dropped and man agreed to be committed voluntarily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6B1958-CA5C-4BF8-8552-AD5D8A1CCD9D}" type="slidenum">
              <a:rPr lang="en-US"/>
              <a:pPr/>
              <a:t>4</a:t>
            </a:fld>
            <a:endParaRPr lang="en-US"/>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pPr>
              <a:buFontTx/>
              <a:buChar char="•"/>
            </a:pPr>
            <a:r>
              <a:rPr lang="en-US"/>
              <a:t>Direct quote from the case opinion—including the misspelling</a:t>
            </a:r>
          </a:p>
          <a:p>
            <a:pPr>
              <a:buFontTx/>
              <a:buChar char="•"/>
            </a:pPr>
            <a:r>
              <a:rPr lang="en-US"/>
              <a:t>Obviously language is clinical and diagnostic</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69D9E9-BC8B-4AE8-A3A1-BDEB08ABCC2D}" type="slidenum">
              <a:rPr lang="en-US"/>
              <a:pPr/>
              <a:t>5</a:t>
            </a:fld>
            <a:endParaRPr lang="en-US"/>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pPr>
              <a:buFontTx/>
              <a:buChar char="•"/>
            </a:pPr>
            <a:r>
              <a:rPr lang="en-US"/>
              <a:t>First issue is that officers did not follow ORC 5122.10 to the letter and supply an affidavit of any kind—see next slide</a:t>
            </a:r>
          </a:p>
          <a:p>
            <a:pPr>
              <a:buFontTx/>
              <a:buChar char="•"/>
            </a:pPr>
            <a:r>
              <a:rPr lang="en-US"/>
              <a:t>Second issue was language by the doctor that will be addressed on subsequent slides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DDFDF2-0DF0-4620-B088-DF9EC06163C7}" type="slidenum">
              <a:rPr lang="en-US"/>
              <a:pPr/>
              <a:t>6</a:t>
            </a:fld>
            <a:endParaRPr lang="en-US"/>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pPr>
              <a:buFontTx/>
              <a:buChar char="•"/>
            </a:pPr>
            <a:r>
              <a:rPr lang="en-US"/>
              <a:t>Fairly self explanatory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DEFA17-CE5E-442F-BCC2-DB2CB7D7A8D9}" type="slidenum">
              <a:rPr lang="en-US"/>
              <a:pPr/>
              <a:t>7</a:t>
            </a:fld>
            <a:endParaRPr 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pPr>
              <a:buFontTx/>
              <a:buChar char="•"/>
            </a:pPr>
            <a:r>
              <a:rPr lang="en-US"/>
              <a:t>“Facts” and/or “concrete facts” mentioned repeatedly</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71F2AA-EBB0-4236-AE8A-E995AECAAA1D}" type="slidenum">
              <a:rPr lang="en-US"/>
              <a:pPr/>
              <a:t>8</a:t>
            </a:fld>
            <a:endParaRPr lang="en-US"/>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pPr>
              <a:buFontTx/>
              <a:buChar char="•"/>
            </a:pPr>
            <a:r>
              <a:rPr lang="en-US"/>
              <a:t>Definition was found in the case opinion to focus on the path the court was taking</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F05F0D-563F-4264-97D7-6E370BF2F235}" type="slidenum">
              <a:rPr lang="en-US"/>
              <a:pPr/>
              <a:t>9</a:t>
            </a:fld>
            <a:endParaRPr lang="en-US"/>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pPr>
              <a:buFontTx/>
              <a:buChar char="•"/>
            </a:pPr>
            <a:r>
              <a:rPr lang="en-US"/>
              <a:t>Extrapolated from opinion, but not so vague reference is made in the opinion itself</a:t>
            </a:r>
          </a:p>
          <a:p>
            <a:pPr>
              <a:buFontTx/>
              <a:buChar char="•"/>
            </a:pPr>
            <a:r>
              <a:rPr lang="en-US"/>
              <a:t>Do not use language such as “appeared to be depressed” or “appeared to be paranoid” but instead relate the signs and symptoms that your senses noted.  (ex.  Subject mentioned that he couldn’t get out of bed for two days or that the subject mentioned that the CIA was out to get him because he knew things)</a:t>
            </a:r>
          </a:p>
          <a:p>
            <a:pPr>
              <a:buFontTx/>
              <a:buChar char="•"/>
            </a:pPr>
            <a:r>
              <a:rPr lang="en-US"/>
              <a:t>Elaborate as much as possible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74754" name="Group 2"/>
          <p:cNvGrpSpPr>
            <a:grpSpLocks/>
          </p:cNvGrpSpPr>
          <p:nvPr/>
        </p:nvGrpSpPr>
        <p:grpSpPr bwMode="auto">
          <a:xfrm>
            <a:off x="3800475" y="1789113"/>
            <a:ext cx="5340350" cy="5056187"/>
            <a:chOff x="2394" y="1127"/>
            <a:chExt cx="3364" cy="3185"/>
          </a:xfrm>
        </p:grpSpPr>
        <p:sp>
          <p:nvSpPr>
            <p:cNvPr id="74755" name="Rectangle 3"/>
            <p:cNvSpPr>
              <a:spLocks noChangeArrowheads="1"/>
            </p:cNvSpPr>
            <p:nvPr/>
          </p:nvSpPr>
          <p:spPr bwMode="ltGray">
            <a:xfrm>
              <a:off x="4230" y="1365"/>
              <a:ext cx="197" cy="102"/>
            </a:xfrm>
            <a:prstGeom prst="rect">
              <a:avLst/>
            </a:prstGeom>
            <a:solidFill>
              <a:srgbClr val="000099"/>
            </a:solidFill>
            <a:ln w="9525">
              <a:noFill/>
              <a:miter lim="800000"/>
              <a:headEnd/>
              <a:tailEnd/>
            </a:ln>
            <a:effectLst/>
          </p:spPr>
          <p:txBody>
            <a:bodyPr/>
            <a:lstStyle/>
            <a:p>
              <a:endParaRPr lang="en-US"/>
            </a:p>
          </p:txBody>
        </p:sp>
        <p:sp>
          <p:nvSpPr>
            <p:cNvPr id="74756" name="Oval 4"/>
            <p:cNvSpPr>
              <a:spLocks noChangeArrowheads="1"/>
            </p:cNvSpPr>
            <p:nvPr/>
          </p:nvSpPr>
          <p:spPr bwMode="ltGray">
            <a:xfrm>
              <a:off x="4299" y="1185"/>
              <a:ext cx="47" cy="47"/>
            </a:xfrm>
            <a:prstGeom prst="ellipse">
              <a:avLst/>
            </a:prstGeom>
            <a:solidFill>
              <a:srgbClr val="000099"/>
            </a:solidFill>
            <a:ln w="9525">
              <a:noFill/>
              <a:round/>
              <a:headEnd/>
              <a:tailEnd/>
            </a:ln>
            <a:effectLst/>
          </p:spPr>
          <p:txBody>
            <a:bodyPr/>
            <a:lstStyle/>
            <a:p>
              <a:endParaRPr lang="en-US"/>
            </a:p>
          </p:txBody>
        </p:sp>
        <p:sp>
          <p:nvSpPr>
            <p:cNvPr id="74757" name="Rectangle 5"/>
            <p:cNvSpPr>
              <a:spLocks noChangeArrowheads="1"/>
            </p:cNvSpPr>
            <p:nvPr/>
          </p:nvSpPr>
          <p:spPr bwMode="ltGray">
            <a:xfrm rot="995337">
              <a:off x="5205" y="1495"/>
              <a:ext cx="6" cy="2073"/>
            </a:xfrm>
            <a:prstGeom prst="rect">
              <a:avLst/>
            </a:prstGeom>
            <a:solidFill>
              <a:srgbClr val="000099"/>
            </a:solidFill>
            <a:ln w="9525">
              <a:noFill/>
              <a:miter lim="800000"/>
              <a:headEnd/>
              <a:tailEnd/>
            </a:ln>
            <a:effectLst/>
          </p:spPr>
          <p:txBody>
            <a:bodyPr/>
            <a:lstStyle/>
            <a:p>
              <a:endParaRPr lang="en-US"/>
            </a:p>
          </p:txBody>
        </p:sp>
        <p:sp>
          <p:nvSpPr>
            <p:cNvPr id="74758" name="Freeform 6"/>
            <p:cNvSpPr>
              <a:spLocks noEditPoints="1"/>
            </p:cNvSpPr>
            <p:nvPr/>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solidFill>
              <a:srgbClr val="000099"/>
            </a:solidFill>
            <a:ln w="9525">
              <a:noFill/>
              <a:round/>
              <a:headEnd/>
              <a:tailEnd/>
            </a:ln>
          </p:spPr>
          <p:txBody>
            <a:bodyPr/>
            <a:lstStyle/>
            <a:p>
              <a:endParaRPr lang="en-US"/>
            </a:p>
          </p:txBody>
        </p:sp>
        <p:sp>
          <p:nvSpPr>
            <p:cNvPr id="74759" name="Rectangle 7"/>
            <p:cNvSpPr>
              <a:spLocks noChangeArrowheads="1"/>
            </p:cNvSpPr>
            <p:nvPr/>
          </p:nvSpPr>
          <p:spPr bwMode="ltGray">
            <a:xfrm rot="91736">
              <a:off x="5487" y="1535"/>
              <a:ext cx="6" cy="1998"/>
            </a:xfrm>
            <a:prstGeom prst="rect">
              <a:avLst/>
            </a:prstGeom>
            <a:solidFill>
              <a:srgbClr val="000099"/>
            </a:solidFill>
            <a:ln w="9525">
              <a:noFill/>
              <a:miter lim="800000"/>
              <a:headEnd/>
              <a:tailEnd/>
            </a:ln>
            <a:effectLst/>
          </p:spPr>
          <p:txBody>
            <a:bodyPr/>
            <a:lstStyle/>
            <a:p>
              <a:endParaRPr lang="en-US"/>
            </a:p>
          </p:txBody>
        </p:sp>
        <p:sp>
          <p:nvSpPr>
            <p:cNvPr id="74760" name="Rectangle 8"/>
            <p:cNvSpPr>
              <a:spLocks noChangeArrowheads="1"/>
            </p:cNvSpPr>
            <p:nvPr/>
          </p:nvSpPr>
          <p:spPr bwMode="ltGray">
            <a:xfrm rot="-926223">
              <a:off x="5640" y="1521"/>
              <a:ext cx="6" cy="881"/>
            </a:xfrm>
            <a:prstGeom prst="rect">
              <a:avLst/>
            </a:prstGeom>
            <a:solidFill>
              <a:srgbClr val="000099"/>
            </a:solidFill>
            <a:ln w="9525">
              <a:noFill/>
              <a:miter lim="800000"/>
              <a:headEnd/>
              <a:tailEnd/>
            </a:ln>
            <a:effectLst/>
          </p:spPr>
          <p:txBody>
            <a:bodyPr/>
            <a:lstStyle/>
            <a:p>
              <a:endParaRPr lang="en-US"/>
            </a:p>
          </p:txBody>
        </p:sp>
        <p:sp>
          <p:nvSpPr>
            <p:cNvPr id="74761" name="Rectangle 9"/>
            <p:cNvSpPr>
              <a:spLocks noChangeArrowheads="1"/>
            </p:cNvSpPr>
            <p:nvPr/>
          </p:nvSpPr>
          <p:spPr bwMode="ltGray">
            <a:xfrm rot="-1140313">
              <a:off x="3444" y="1816"/>
              <a:ext cx="6" cy="2033"/>
            </a:xfrm>
            <a:prstGeom prst="rect">
              <a:avLst/>
            </a:prstGeom>
            <a:solidFill>
              <a:srgbClr val="000099"/>
            </a:solidFill>
            <a:ln w="9525">
              <a:noFill/>
              <a:miter lim="800000"/>
              <a:headEnd/>
              <a:tailEnd/>
            </a:ln>
            <a:effectLst/>
          </p:spPr>
          <p:txBody>
            <a:bodyPr/>
            <a:lstStyle/>
            <a:p>
              <a:endParaRPr lang="en-US"/>
            </a:p>
          </p:txBody>
        </p:sp>
        <p:sp>
          <p:nvSpPr>
            <p:cNvPr id="74762" name="Rectangle 10"/>
            <p:cNvSpPr>
              <a:spLocks noChangeArrowheads="1"/>
            </p:cNvSpPr>
            <p:nvPr/>
          </p:nvSpPr>
          <p:spPr bwMode="ltGray">
            <a:xfrm rot="1114412">
              <a:off x="2757" y="1821"/>
              <a:ext cx="6" cy="2119"/>
            </a:xfrm>
            <a:prstGeom prst="rect">
              <a:avLst/>
            </a:prstGeom>
            <a:solidFill>
              <a:srgbClr val="000099"/>
            </a:solidFill>
            <a:ln w="9525">
              <a:noFill/>
              <a:miter lim="800000"/>
              <a:headEnd/>
              <a:tailEnd/>
            </a:ln>
            <a:effectLst/>
          </p:spPr>
          <p:txBody>
            <a:bodyPr/>
            <a:lstStyle/>
            <a:p>
              <a:endParaRPr lang="en-US"/>
            </a:p>
          </p:txBody>
        </p:sp>
        <p:sp>
          <p:nvSpPr>
            <p:cNvPr id="74763" name="Rectangle 11"/>
            <p:cNvSpPr>
              <a:spLocks noChangeArrowheads="1"/>
            </p:cNvSpPr>
            <p:nvPr/>
          </p:nvSpPr>
          <p:spPr bwMode="ltGray">
            <a:xfrm rot="254676">
              <a:off x="3035" y="1870"/>
              <a:ext cx="6" cy="1906"/>
            </a:xfrm>
            <a:prstGeom prst="rect">
              <a:avLst/>
            </a:prstGeom>
            <a:solidFill>
              <a:srgbClr val="000099"/>
            </a:solidFill>
            <a:ln w="9525">
              <a:noFill/>
              <a:miter lim="800000"/>
              <a:headEnd/>
              <a:tailEnd/>
            </a:ln>
            <a:effectLst/>
          </p:spPr>
          <p:txBody>
            <a:bodyPr/>
            <a:lstStyle/>
            <a:p>
              <a:endParaRPr lang="en-US"/>
            </a:p>
          </p:txBody>
        </p:sp>
        <p:sp>
          <p:nvSpPr>
            <p:cNvPr id="74764" name="Freeform 12"/>
            <p:cNvSpPr>
              <a:spLocks/>
            </p:cNvSpPr>
            <p:nvPr/>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solidFill>
              <a:srgbClr val="000099"/>
            </a:solidFill>
            <a:ln w="9525">
              <a:noFill/>
              <a:round/>
              <a:headEnd/>
              <a:tailEnd/>
            </a:ln>
          </p:spPr>
          <p:txBody>
            <a:bodyPr/>
            <a:lstStyle/>
            <a:p>
              <a:endParaRPr lang="en-US"/>
            </a:p>
          </p:txBody>
        </p:sp>
        <p:sp>
          <p:nvSpPr>
            <p:cNvPr id="74765" name="Freeform 13"/>
            <p:cNvSpPr>
              <a:spLocks/>
            </p:cNvSpPr>
            <p:nvPr/>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solidFill>
              <a:srgbClr val="000099"/>
            </a:solidFill>
            <a:ln w="9525">
              <a:noFill/>
              <a:round/>
              <a:headEnd/>
              <a:tailEnd/>
            </a:ln>
          </p:spPr>
          <p:txBody>
            <a:bodyPr/>
            <a:lstStyle/>
            <a:p>
              <a:endParaRPr lang="en-US"/>
            </a:p>
          </p:txBody>
        </p:sp>
        <p:sp>
          <p:nvSpPr>
            <p:cNvPr id="74766" name="Freeform 14"/>
            <p:cNvSpPr>
              <a:spLocks/>
            </p:cNvSpPr>
            <p:nvPr/>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solidFill>
              <a:srgbClr val="000099"/>
            </a:solidFill>
            <a:ln w="9525">
              <a:noFill/>
              <a:round/>
              <a:headEnd/>
              <a:tailEnd/>
            </a:ln>
          </p:spPr>
          <p:txBody>
            <a:bodyPr/>
            <a:lstStyle/>
            <a:p>
              <a:endParaRPr lang="en-US"/>
            </a:p>
          </p:txBody>
        </p:sp>
        <p:sp>
          <p:nvSpPr>
            <p:cNvPr id="74767" name="Freeform 15"/>
            <p:cNvSpPr>
              <a:spLocks/>
            </p:cNvSpPr>
            <p:nvPr/>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solidFill>
              <a:srgbClr val="000099"/>
            </a:solidFill>
            <a:ln w="9525">
              <a:noFill/>
              <a:round/>
              <a:headEnd/>
              <a:tailEnd/>
            </a:ln>
          </p:spPr>
          <p:txBody>
            <a:bodyPr/>
            <a:lstStyle/>
            <a:p>
              <a:endParaRPr lang="en-US"/>
            </a:p>
          </p:txBody>
        </p:sp>
        <p:sp>
          <p:nvSpPr>
            <p:cNvPr id="74768" name="Freeform 16"/>
            <p:cNvSpPr>
              <a:spLocks/>
            </p:cNvSpPr>
            <p:nvPr/>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solidFill>
              <a:srgbClr val="000099"/>
            </a:solidFill>
            <a:ln w="9525">
              <a:noFill/>
              <a:round/>
              <a:headEnd/>
              <a:tailEnd/>
            </a:ln>
          </p:spPr>
          <p:txBody>
            <a:bodyPr/>
            <a:lstStyle/>
            <a:p>
              <a:endParaRPr lang="en-US"/>
            </a:p>
          </p:txBody>
        </p:sp>
        <p:sp>
          <p:nvSpPr>
            <p:cNvPr id="74769" name="Freeform 17"/>
            <p:cNvSpPr>
              <a:spLocks noEditPoints="1"/>
            </p:cNvSpPr>
            <p:nvPr/>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solidFill>
              <a:srgbClr val="000099"/>
            </a:solidFill>
            <a:ln w="9525">
              <a:noFill/>
              <a:round/>
              <a:headEnd/>
              <a:tailEnd/>
            </a:ln>
          </p:spPr>
          <p:txBody>
            <a:bodyPr/>
            <a:lstStyle/>
            <a:p>
              <a:endParaRPr lang="en-US"/>
            </a:p>
          </p:txBody>
        </p:sp>
        <p:sp>
          <p:nvSpPr>
            <p:cNvPr id="74770" name="Freeform 18"/>
            <p:cNvSpPr>
              <a:spLocks noEditPoints="1"/>
            </p:cNvSpPr>
            <p:nvPr/>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solidFill>
              <a:srgbClr val="000099"/>
            </a:solidFill>
            <a:ln w="9525">
              <a:noFill/>
              <a:round/>
              <a:headEnd/>
              <a:tailEnd/>
            </a:ln>
          </p:spPr>
          <p:txBody>
            <a:bodyPr/>
            <a:lstStyle/>
            <a:p>
              <a:endParaRPr lang="en-US"/>
            </a:p>
          </p:txBody>
        </p:sp>
        <p:sp>
          <p:nvSpPr>
            <p:cNvPr id="74771" name="Freeform 19"/>
            <p:cNvSpPr>
              <a:spLocks/>
            </p:cNvSpPr>
            <p:nvPr/>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solidFill>
              <a:srgbClr val="000099"/>
            </a:solidFill>
            <a:ln w="9525">
              <a:noFill/>
              <a:round/>
              <a:headEnd/>
              <a:tailEnd/>
            </a:ln>
          </p:spPr>
          <p:txBody>
            <a:bodyPr/>
            <a:lstStyle/>
            <a:p>
              <a:endParaRPr lang="en-US"/>
            </a:p>
          </p:txBody>
        </p:sp>
        <p:sp>
          <p:nvSpPr>
            <p:cNvPr id="74772" name="Freeform 20"/>
            <p:cNvSpPr>
              <a:spLocks noEditPoints="1"/>
            </p:cNvSpPr>
            <p:nvPr/>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solidFill>
              <a:srgbClr val="000099"/>
            </a:solidFill>
            <a:ln w="9525">
              <a:noFill/>
              <a:round/>
              <a:headEnd/>
              <a:tailEnd/>
            </a:ln>
          </p:spPr>
          <p:txBody>
            <a:bodyPr/>
            <a:lstStyle/>
            <a:p>
              <a:endParaRPr lang="en-US"/>
            </a:p>
          </p:txBody>
        </p:sp>
        <p:sp>
          <p:nvSpPr>
            <p:cNvPr id="74773" name="Freeform 21"/>
            <p:cNvSpPr>
              <a:spLocks noEditPoints="1"/>
            </p:cNvSpPr>
            <p:nvPr/>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solidFill>
              <a:srgbClr val="000099"/>
            </a:solidFill>
            <a:ln w="9525">
              <a:noFill/>
              <a:round/>
              <a:headEnd/>
              <a:tailEnd/>
            </a:ln>
          </p:spPr>
          <p:txBody>
            <a:bodyPr/>
            <a:lstStyle/>
            <a:p>
              <a:endParaRPr lang="en-US"/>
            </a:p>
          </p:txBody>
        </p:sp>
        <p:sp>
          <p:nvSpPr>
            <p:cNvPr id="74774" name="Freeform 22"/>
            <p:cNvSpPr>
              <a:spLocks noEditPoints="1"/>
            </p:cNvSpPr>
            <p:nvPr/>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solidFill>
              <a:srgbClr val="000099"/>
            </a:solidFill>
            <a:ln w="9525">
              <a:noFill/>
              <a:round/>
              <a:headEnd/>
              <a:tailEnd/>
            </a:ln>
          </p:spPr>
          <p:txBody>
            <a:bodyPr/>
            <a:lstStyle/>
            <a:p>
              <a:endParaRPr lang="en-US"/>
            </a:p>
          </p:txBody>
        </p:sp>
        <p:sp>
          <p:nvSpPr>
            <p:cNvPr id="74775" name="Freeform 23"/>
            <p:cNvSpPr>
              <a:spLocks/>
            </p:cNvSpPr>
            <p:nvPr/>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solidFill>
              <a:srgbClr val="000099"/>
            </a:solidFill>
            <a:ln w="9525">
              <a:noFill/>
              <a:round/>
              <a:headEnd/>
              <a:tailEnd/>
            </a:ln>
          </p:spPr>
          <p:txBody>
            <a:bodyPr/>
            <a:lstStyle/>
            <a:p>
              <a:endParaRPr lang="en-US"/>
            </a:p>
          </p:txBody>
        </p:sp>
        <p:sp>
          <p:nvSpPr>
            <p:cNvPr id="74776" name="Freeform 24"/>
            <p:cNvSpPr>
              <a:spLocks noEditPoints="1"/>
            </p:cNvSpPr>
            <p:nvPr/>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solidFill>
              <a:srgbClr val="000099"/>
            </a:solidFill>
            <a:ln w="9525">
              <a:noFill/>
              <a:round/>
              <a:headEnd/>
              <a:tailEnd/>
            </a:ln>
          </p:spPr>
          <p:txBody>
            <a:bodyPr/>
            <a:lstStyle/>
            <a:p>
              <a:endParaRPr lang="en-US"/>
            </a:p>
          </p:txBody>
        </p:sp>
        <p:sp>
          <p:nvSpPr>
            <p:cNvPr id="74777" name="Freeform 25"/>
            <p:cNvSpPr>
              <a:spLocks noEditPoints="1"/>
            </p:cNvSpPr>
            <p:nvPr/>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solidFill>
              <a:srgbClr val="000099"/>
            </a:solidFill>
            <a:ln w="9525">
              <a:noFill/>
              <a:round/>
              <a:headEnd/>
              <a:tailEnd/>
            </a:ln>
          </p:spPr>
          <p:txBody>
            <a:bodyPr/>
            <a:lstStyle/>
            <a:p>
              <a:endParaRPr lang="en-US"/>
            </a:p>
          </p:txBody>
        </p:sp>
        <p:sp>
          <p:nvSpPr>
            <p:cNvPr id="74778" name="Freeform 26"/>
            <p:cNvSpPr>
              <a:spLocks noEditPoints="1"/>
            </p:cNvSpPr>
            <p:nvPr/>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solidFill>
              <a:srgbClr val="000099"/>
            </a:solidFill>
            <a:ln w="9525">
              <a:noFill/>
              <a:round/>
              <a:headEnd/>
              <a:tailEnd/>
            </a:ln>
          </p:spPr>
          <p:txBody>
            <a:bodyPr/>
            <a:lstStyle/>
            <a:p>
              <a:endParaRPr lang="en-US"/>
            </a:p>
          </p:txBody>
        </p:sp>
        <p:sp>
          <p:nvSpPr>
            <p:cNvPr id="74779" name="Oval 27"/>
            <p:cNvSpPr>
              <a:spLocks noChangeArrowheads="1"/>
            </p:cNvSpPr>
            <p:nvPr/>
          </p:nvSpPr>
          <p:spPr bwMode="ltGray">
            <a:xfrm>
              <a:off x="2444" y="3838"/>
              <a:ext cx="1380" cy="389"/>
            </a:xfrm>
            <a:prstGeom prst="ellipse">
              <a:avLst/>
            </a:prstGeom>
            <a:solidFill>
              <a:srgbClr val="000099"/>
            </a:solidFill>
            <a:ln w="9525">
              <a:noFill/>
              <a:round/>
              <a:headEnd/>
              <a:tailEnd/>
            </a:ln>
            <a:effectLst/>
          </p:spPr>
          <p:txBody>
            <a:bodyPr/>
            <a:lstStyle/>
            <a:p>
              <a:endParaRPr lang="en-US"/>
            </a:p>
          </p:txBody>
        </p:sp>
        <p:sp>
          <p:nvSpPr>
            <p:cNvPr id="74780" name="Oval 28"/>
            <p:cNvSpPr>
              <a:spLocks noChangeArrowheads="1"/>
            </p:cNvSpPr>
            <p:nvPr/>
          </p:nvSpPr>
          <p:spPr bwMode="ltGray">
            <a:xfrm>
              <a:off x="2394" y="3834"/>
              <a:ext cx="1502" cy="288"/>
            </a:xfrm>
            <a:prstGeom prst="ellipse">
              <a:avLst/>
            </a:prstGeom>
            <a:solidFill>
              <a:srgbClr val="000099"/>
            </a:solidFill>
            <a:ln w="9525">
              <a:noFill/>
              <a:round/>
              <a:headEnd/>
              <a:tailEnd/>
            </a:ln>
            <a:effectLst/>
          </p:spPr>
          <p:txBody>
            <a:bodyPr/>
            <a:lstStyle/>
            <a:p>
              <a:endParaRPr lang="en-US"/>
            </a:p>
          </p:txBody>
        </p:sp>
        <p:sp>
          <p:nvSpPr>
            <p:cNvPr id="74781" name="Oval 29"/>
            <p:cNvSpPr>
              <a:spLocks noChangeArrowheads="1"/>
            </p:cNvSpPr>
            <p:nvPr/>
          </p:nvSpPr>
          <p:spPr bwMode="ltGray">
            <a:xfrm>
              <a:off x="2441" y="3860"/>
              <a:ext cx="1425" cy="220"/>
            </a:xfrm>
            <a:prstGeom prst="ellipse">
              <a:avLst/>
            </a:prstGeom>
            <a:solidFill>
              <a:srgbClr val="000099"/>
            </a:solidFill>
            <a:ln w="9525">
              <a:noFill/>
              <a:round/>
              <a:headEnd/>
              <a:tailEnd/>
            </a:ln>
            <a:effectLst/>
          </p:spPr>
          <p:txBody>
            <a:bodyPr/>
            <a:lstStyle/>
            <a:p>
              <a:endParaRPr lang="en-US"/>
            </a:p>
          </p:txBody>
        </p:sp>
        <p:sp>
          <p:nvSpPr>
            <p:cNvPr id="74782" name="Freeform 30"/>
            <p:cNvSpPr>
              <a:spLocks noEditPoints="1"/>
            </p:cNvSpPr>
            <p:nvPr/>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solidFill>
              <a:srgbClr val="000099"/>
            </a:solidFill>
            <a:ln w="9525">
              <a:noFill/>
              <a:round/>
              <a:headEnd/>
              <a:tailEnd/>
            </a:ln>
          </p:spPr>
          <p:txBody>
            <a:bodyPr/>
            <a:lstStyle/>
            <a:p>
              <a:endParaRPr lang="en-US"/>
            </a:p>
          </p:txBody>
        </p:sp>
        <p:sp>
          <p:nvSpPr>
            <p:cNvPr id="74783" name="Freeform 31"/>
            <p:cNvSpPr>
              <a:spLocks noEditPoints="1"/>
            </p:cNvSpPr>
            <p:nvPr/>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solidFill>
              <a:srgbClr val="000099"/>
            </a:solidFill>
            <a:ln w="9525">
              <a:noFill/>
              <a:round/>
              <a:headEnd/>
              <a:tailEnd/>
            </a:ln>
          </p:spPr>
          <p:txBody>
            <a:bodyPr/>
            <a:lstStyle/>
            <a:p>
              <a:endParaRPr lang="en-US"/>
            </a:p>
          </p:txBody>
        </p:sp>
        <p:sp>
          <p:nvSpPr>
            <p:cNvPr id="74784" name="Rectangle 32"/>
            <p:cNvSpPr>
              <a:spLocks noChangeArrowheads="1"/>
            </p:cNvSpPr>
            <p:nvPr/>
          </p:nvSpPr>
          <p:spPr bwMode="ltGray">
            <a:xfrm>
              <a:off x="4238" y="1773"/>
              <a:ext cx="173" cy="2539"/>
            </a:xfrm>
            <a:prstGeom prst="rect">
              <a:avLst/>
            </a:prstGeom>
            <a:solidFill>
              <a:srgbClr val="000099"/>
            </a:solidFill>
            <a:ln w="9525">
              <a:noFill/>
              <a:miter lim="800000"/>
              <a:headEnd/>
              <a:tailEnd/>
            </a:ln>
            <a:effectLst/>
          </p:spPr>
          <p:txBody>
            <a:bodyPr/>
            <a:lstStyle/>
            <a:p>
              <a:endParaRPr lang="en-US"/>
            </a:p>
          </p:txBody>
        </p:sp>
        <p:sp>
          <p:nvSpPr>
            <p:cNvPr id="74785" name="Rectangle 33"/>
            <p:cNvSpPr>
              <a:spLocks noChangeArrowheads="1"/>
            </p:cNvSpPr>
            <p:nvPr/>
          </p:nvSpPr>
          <p:spPr bwMode="ltGray">
            <a:xfrm>
              <a:off x="4288" y="1545"/>
              <a:ext cx="76" cy="240"/>
            </a:xfrm>
            <a:prstGeom prst="rect">
              <a:avLst/>
            </a:prstGeom>
            <a:solidFill>
              <a:srgbClr val="000099"/>
            </a:solidFill>
            <a:ln w="9525">
              <a:noFill/>
              <a:miter lim="800000"/>
              <a:headEnd/>
              <a:tailEnd/>
            </a:ln>
            <a:effectLst/>
          </p:spPr>
          <p:txBody>
            <a:bodyPr/>
            <a:lstStyle/>
            <a:p>
              <a:endParaRPr lang="en-US"/>
            </a:p>
          </p:txBody>
        </p:sp>
        <p:sp>
          <p:nvSpPr>
            <p:cNvPr id="74786" name="AutoShape 34"/>
            <p:cNvSpPr>
              <a:spLocks noChangeArrowheads="1"/>
            </p:cNvSpPr>
            <p:nvPr/>
          </p:nvSpPr>
          <p:spPr bwMode="ltGray">
            <a:xfrm>
              <a:off x="4220" y="1743"/>
              <a:ext cx="205" cy="52"/>
            </a:xfrm>
            <a:prstGeom prst="roundRect">
              <a:avLst>
                <a:gd name="adj" fmla="val 16667"/>
              </a:avLst>
            </a:prstGeom>
            <a:solidFill>
              <a:srgbClr val="000099"/>
            </a:solidFill>
            <a:ln w="9525">
              <a:noFill/>
              <a:round/>
              <a:headEnd/>
              <a:tailEnd/>
            </a:ln>
            <a:effectLst/>
          </p:spPr>
          <p:txBody>
            <a:bodyPr/>
            <a:lstStyle/>
            <a:p>
              <a:endParaRPr lang="en-US"/>
            </a:p>
          </p:txBody>
        </p:sp>
        <p:sp>
          <p:nvSpPr>
            <p:cNvPr id="74787" name="Freeform 35"/>
            <p:cNvSpPr>
              <a:spLocks/>
            </p:cNvSpPr>
            <p:nvPr/>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solidFill>
              <a:srgbClr val="000099"/>
            </a:solidFill>
            <a:ln w="9525">
              <a:noFill/>
              <a:round/>
              <a:headEnd/>
              <a:tailEnd/>
            </a:ln>
          </p:spPr>
          <p:txBody>
            <a:bodyPr/>
            <a:lstStyle/>
            <a:p>
              <a:endParaRPr lang="en-US"/>
            </a:p>
          </p:txBody>
        </p:sp>
        <p:sp>
          <p:nvSpPr>
            <p:cNvPr id="74788" name="Freeform 36"/>
            <p:cNvSpPr>
              <a:spLocks/>
            </p:cNvSpPr>
            <p:nvPr/>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solidFill>
              <a:srgbClr val="000099"/>
            </a:solidFill>
            <a:ln w="9525">
              <a:noFill/>
              <a:round/>
              <a:headEnd/>
              <a:tailEnd/>
            </a:ln>
          </p:spPr>
          <p:txBody>
            <a:bodyPr/>
            <a:lstStyle/>
            <a:p>
              <a:endParaRPr lang="en-US"/>
            </a:p>
          </p:txBody>
        </p:sp>
      </p:grpSp>
      <p:sp>
        <p:nvSpPr>
          <p:cNvPr id="74789" name="Rectangle 37"/>
          <p:cNvSpPr>
            <a:spLocks noGrp="1" noChangeArrowheads="1"/>
          </p:cNvSpPr>
          <p:nvPr>
            <p:ph type="dt" sz="half" idx="2"/>
          </p:nvPr>
        </p:nvSpPr>
        <p:spPr/>
        <p:txBody>
          <a:bodyPr/>
          <a:lstStyle>
            <a:lvl1pPr>
              <a:defRPr/>
            </a:lvl1pPr>
          </a:lstStyle>
          <a:p>
            <a:endParaRPr lang="en-US"/>
          </a:p>
        </p:txBody>
      </p:sp>
      <p:sp>
        <p:nvSpPr>
          <p:cNvPr id="74790" name="Rectangle 38"/>
          <p:cNvSpPr>
            <a:spLocks noGrp="1" noChangeArrowheads="1"/>
          </p:cNvSpPr>
          <p:nvPr>
            <p:ph type="ftr" sz="quarter" idx="3"/>
          </p:nvPr>
        </p:nvSpPr>
        <p:spPr/>
        <p:txBody>
          <a:bodyPr/>
          <a:lstStyle>
            <a:lvl1pPr>
              <a:defRPr/>
            </a:lvl1pPr>
          </a:lstStyle>
          <a:p>
            <a:endParaRPr lang="en-US"/>
          </a:p>
        </p:txBody>
      </p:sp>
      <p:sp>
        <p:nvSpPr>
          <p:cNvPr id="74791"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4792" name="Rectangle 40"/>
          <p:cNvSpPr>
            <a:spLocks noGrp="1" noChangeArrowheads="1"/>
          </p:cNvSpPr>
          <p:nvPr>
            <p:ph type="ctrTitle"/>
          </p:nvPr>
        </p:nvSpPr>
        <p:spPr>
          <a:xfrm>
            <a:off x="685800" y="1768475"/>
            <a:ext cx="7772400" cy="1736725"/>
          </a:xfrm>
        </p:spPr>
        <p:txBody>
          <a:bodyPr anchor="b" anchorCtr="1"/>
          <a:lstStyle>
            <a:lvl1pPr>
              <a:defRPr sz="5400"/>
            </a:lvl1pPr>
          </a:lstStyle>
          <a:p>
            <a:r>
              <a:rPr lang="en-US"/>
              <a:t>Click to edit Master title style</a:t>
            </a:r>
          </a:p>
        </p:txBody>
      </p:sp>
      <p:sp>
        <p:nvSpPr>
          <p:cNvPr id="74793" name="Rectangle 41"/>
          <p:cNvSpPr>
            <a:spLocks noGrp="1" noChangeArrowheads="1"/>
          </p:cNvSpPr>
          <p:nvPr>
            <p:ph type="sldNum" sz="quarter" idx="4"/>
          </p:nvPr>
        </p:nvSpPr>
        <p:spPr/>
        <p:txBody>
          <a:bodyPr/>
          <a:lstStyle>
            <a:lvl1pPr>
              <a:defRPr/>
            </a:lvl1pPr>
          </a:lstStyle>
          <a:p>
            <a:fld id="{9ADEE4E8-7D7C-4090-B6E6-7EDA0B02D46F}" type="slidenum">
              <a:rPr lang="en-US"/>
              <a:pPr/>
              <a:t>‹#›</a:t>
            </a:fld>
            <a:endParaRPr lang="en-US"/>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74792"/>
                                        </p:tgtEl>
                                        <p:attrNameLst>
                                          <p:attrName>style.visibility</p:attrName>
                                        </p:attrNameLst>
                                      </p:cBhvr>
                                      <p:to>
                                        <p:strVal val="visible"/>
                                      </p:to>
                                    </p:set>
                                    <p:anim calcmode="lin" valueType="num">
                                      <p:cBhvr>
                                        <p:cTn id="7" dur="1000" fill="hold"/>
                                        <p:tgtEl>
                                          <p:spTgt spid="74792"/>
                                        </p:tgtEl>
                                        <p:attrNameLst>
                                          <p:attrName>ppt_w</p:attrName>
                                        </p:attrNameLst>
                                      </p:cBhvr>
                                      <p:tavLst>
                                        <p:tav tm="0">
                                          <p:val>
                                            <p:strVal val="#ppt_w+.3"/>
                                          </p:val>
                                        </p:tav>
                                        <p:tav tm="100000">
                                          <p:val>
                                            <p:strVal val="#ppt_w"/>
                                          </p:val>
                                        </p:tav>
                                      </p:tavLst>
                                    </p:anim>
                                    <p:anim calcmode="lin" valueType="num">
                                      <p:cBhvr>
                                        <p:cTn id="8" dur="1000" fill="hold"/>
                                        <p:tgtEl>
                                          <p:spTgt spid="74792"/>
                                        </p:tgtEl>
                                        <p:attrNameLst>
                                          <p:attrName>ppt_h</p:attrName>
                                        </p:attrNameLst>
                                      </p:cBhvr>
                                      <p:tavLst>
                                        <p:tav tm="0">
                                          <p:val>
                                            <p:strVal val="#ppt_h"/>
                                          </p:val>
                                        </p:tav>
                                        <p:tav tm="100000">
                                          <p:val>
                                            <p:strVal val="#ppt_h"/>
                                          </p:val>
                                        </p:tav>
                                      </p:tavLst>
                                    </p:anim>
                                    <p:animEffect transition="in" filter="fade">
                                      <p:cBhvr>
                                        <p:cTn id="9" dur="1000"/>
                                        <p:tgtEl>
                                          <p:spTgt spid="74792"/>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74791">
                                            <p:txEl>
                                              <p:pRg st="0" end="0"/>
                                            </p:txEl>
                                          </p:spTgt>
                                        </p:tgtEl>
                                        <p:attrNameLst>
                                          <p:attrName>style.visibility</p:attrName>
                                        </p:attrNameLst>
                                      </p:cBhvr>
                                      <p:to>
                                        <p:strVal val="visible"/>
                                      </p:to>
                                    </p:set>
                                    <p:anim calcmode="lin" valueType="num">
                                      <p:cBhvr>
                                        <p:cTn id="14" dur="1000" fill="hold"/>
                                        <p:tgtEl>
                                          <p:spTgt spid="74791">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74791">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7479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91" grpId="0" build="p">
        <p:tmplLst>
          <p:tmpl lvl="1">
            <p:tnLst>
              <p:par>
                <p:cTn presetID="50" presetClass="entr" presetSubtype="0" decel="100000" fill="hold" nodeType="clickEffect">
                  <p:stCondLst>
                    <p:cond delay="0"/>
                  </p:stCondLst>
                  <p:childTnLst>
                    <p:set>
                      <p:cBhvr>
                        <p:cTn dur="1" fill="hold">
                          <p:stCondLst>
                            <p:cond delay="0"/>
                          </p:stCondLst>
                        </p:cTn>
                        <p:tgtEl>
                          <p:spTgt spid="74791"/>
                        </p:tgtEl>
                        <p:attrNameLst>
                          <p:attrName>style.visibility</p:attrName>
                        </p:attrNameLst>
                      </p:cBhvr>
                      <p:to>
                        <p:strVal val="visible"/>
                      </p:to>
                    </p:set>
                    <p:anim calcmode="lin" valueType="num">
                      <p:cBhvr>
                        <p:cTn dur="1000" fill="hold"/>
                        <p:tgtEl>
                          <p:spTgt spid="74791"/>
                        </p:tgtEl>
                        <p:attrNameLst>
                          <p:attrName>ppt_w</p:attrName>
                        </p:attrNameLst>
                      </p:cBhvr>
                      <p:tavLst>
                        <p:tav tm="0">
                          <p:val>
                            <p:strVal val="#ppt_w+.3"/>
                          </p:val>
                        </p:tav>
                        <p:tav tm="100000">
                          <p:val>
                            <p:strVal val="#ppt_w"/>
                          </p:val>
                        </p:tav>
                      </p:tavLst>
                    </p:anim>
                    <p:anim calcmode="lin" valueType="num">
                      <p:cBhvr>
                        <p:cTn dur="1000" fill="hold"/>
                        <p:tgtEl>
                          <p:spTgt spid="74791"/>
                        </p:tgtEl>
                        <p:attrNameLst>
                          <p:attrName>ppt_h</p:attrName>
                        </p:attrNameLst>
                      </p:cBhvr>
                      <p:tavLst>
                        <p:tav tm="0">
                          <p:val>
                            <p:strVal val="#ppt_h"/>
                          </p:val>
                        </p:tav>
                        <p:tav tm="100000">
                          <p:val>
                            <p:strVal val="#ppt_h"/>
                          </p:val>
                        </p:tav>
                      </p:tavLst>
                    </p:anim>
                    <p:animEffect transition="in" filter="fade">
                      <p:cBhvr>
                        <p:cTn dur="1000"/>
                        <p:tgtEl>
                          <p:spTgt spid="74791"/>
                        </p:tgtEl>
                      </p:cBhvr>
                    </p:animEffect>
                  </p:childTnLst>
                </p:cTn>
              </p:par>
            </p:tnLst>
          </p:tmpl>
        </p:tmplLst>
      </p:bldP>
      <p:bldP spid="74792"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151D086-6E5B-4FC1-BBA9-7F1D63E80A85}" type="slidenum">
              <a:rPr lang="en-US"/>
              <a:pPr/>
              <a:t>‹#›</a:t>
            </a:fld>
            <a:endParaRPr lang="en-US"/>
          </a:p>
        </p:txBody>
      </p:sp>
    </p:spTree>
  </p:cSld>
  <p:clrMapOvr>
    <a:masterClrMapping/>
  </p:clrMapOvr>
  <p:transition>
    <p:split orient="vert" dir="in"/>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494FA49-71B3-4589-88C1-6FD47B4EF443}" type="slidenum">
              <a:rPr lang="en-US"/>
              <a:pPr/>
              <a:t>‹#›</a:t>
            </a:fld>
            <a:endParaRPr lang="en-US"/>
          </a:p>
        </p:txBody>
      </p:sp>
    </p:spTree>
  </p:cSld>
  <p:clrMapOvr>
    <a:masterClrMapping/>
  </p:clrMapOvr>
  <p:transition>
    <p:split orient="vert" dir="in"/>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78563"/>
            <a:ext cx="21336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78563"/>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78563"/>
            <a:ext cx="2133600" cy="457200"/>
          </a:xfrm>
        </p:spPr>
        <p:txBody>
          <a:bodyPr/>
          <a:lstStyle>
            <a:lvl1pPr>
              <a:defRPr/>
            </a:lvl1pPr>
          </a:lstStyle>
          <a:p>
            <a:fld id="{9E28D4E1-4769-4EB5-B5D5-A1F5BD4B0075}" type="slidenum">
              <a:rPr lang="en-US"/>
              <a:pPr/>
              <a:t>‹#›</a:t>
            </a:fld>
            <a:endParaRPr lang="en-US"/>
          </a:p>
        </p:txBody>
      </p:sp>
    </p:spTree>
  </p:cSld>
  <p:clrMapOvr>
    <a:masterClrMapping/>
  </p:clrMapOvr>
  <p:transition>
    <p:split orient="vert"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1BCD757-5B9A-4946-9091-122C2E297760}" type="slidenum">
              <a:rPr lang="en-US"/>
              <a:pPr/>
              <a:t>‹#›</a:t>
            </a:fld>
            <a:endParaRPr lang="en-US"/>
          </a:p>
        </p:txBody>
      </p:sp>
    </p:spTree>
  </p:cSld>
  <p:clrMapOvr>
    <a:masterClrMapping/>
  </p:clrMapOvr>
  <p:transition>
    <p:split orient="vert" dir="in"/>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AB1C249-E142-4DC2-ACCD-10CB6CA526E7}" type="slidenum">
              <a:rPr lang="en-US"/>
              <a:pPr/>
              <a:t>‹#›</a:t>
            </a:fld>
            <a:endParaRPr lang="en-US"/>
          </a:p>
        </p:txBody>
      </p:sp>
    </p:spTree>
  </p:cSld>
  <p:clrMapOvr>
    <a:masterClrMapping/>
  </p:clrMapOvr>
  <p:transition>
    <p:split orient="vert" dir="in"/>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B332983-4B5B-4E8D-862F-5F374B7149F3}" type="slidenum">
              <a:rPr lang="en-US"/>
              <a:pPr/>
              <a:t>‹#›</a:t>
            </a:fld>
            <a:endParaRPr lang="en-US"/>
          </a:p>
        </p:txBody>
      </p:sp>
    </p:spTree>
  </p:cSld>
  <p:clrMapOvr>
    <a:masterClrMapping/>
  </p:clrMapOvr>
  <p:transition>
    <p:split orient="vert" dir="in"/>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F5D965F-EAEF-4205-B72B-2FD5940CA3D7}" type="slidenum">
              <a:rPr lang="en-US"/>
              <a:pPr/>
              <a:t>‹#›</a:t>
            </a:fld>
            <a:endParaRPr lang="en-US"/>
          </a:p>
        </p:txBody>
      </p:sp>
    </p:spTree>
  </p:cSld>
  <p:clrMapOvr>
    <a:masterClrMapping/>
  </p:clrMapOvr>
  <p:transition>
    <p:split orient="vert" dir="in"/>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75049F0-C042-4333-A7C7-F0A32AE2A651}" type="slidenum">
              <a:rPr lang="en-US"/>
              <a:pPr/>
              <a:t>‹#›</a:t>
            </a:fld>
            <a:endParaRPr lang="en-US"/>
          </a:p>
        </p:txBody>
      </p:sp>
    </p:spTree>
  </p:cSld>
  <p:clrMapOvr>
    <a:masterClrMapping/>
  </p:clrMapOvr>
  <p:transition>
    <p:split orient="vert" dir="in"/>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CB2EAD1-1BB6-4448-8D8F-79D135F972BB}" type="slidenum">
              <a:rPr lang="en-US"/>
              <a:pPr/>
              <a:t>‹#›</a:t>
            </a:fld>
            <a:endParaRPr lang="en-US"/>
          </a:p>
        </p:txBody>
      </p:sp>
    </p:spTree>
  </p:cSld>
  <p:clrMapOvr>
    <a:masterClrMapping/>
  </p:clrMapOvr>
  <p:transition>
    <p:split orient="vert" dir="in"/>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C73DC0A-840C-4801-B393-0914E89C4D80}" type="slidenum">
              <a:rPr lang="en-US"/>
              <a:pPr/>
              <a:t>‹#›</a:t>
            </a:fld>
            <a:endParaRPr lang="en-US"/>
          </a:p>
        </p:txBody>
      </p:sp>
    </p:spTree>
  </p:cSld>
  <p:clrMapOvr>
    <a:masterClrMapping/>
  </p:clrMapOvr>
  <p:transition>
    <p:split orient="vert" dir="in"/>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0ABA1C2-B8F2-4BEF-932D-9EE946B52EB5}" type="slidenum">
              <a:rPr lang="en-US"/>
              <a:pPr/>
              <a:t>‹#›</a:t>
            </a:fld>
            <a:endParaRPr lang="en-US"/>
          </a:p>
        </p:txBody>
      </p:sp>
    </p:spTree>
  </p:cSld>
  <p:clrMapOvr>
    <a:masterClrMapping/>
  </p:clrMapOvr>
  <p:transition>
    <p:split orient="vert" dir="in"/>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grpSp>
        <p:nvGrpSpPr>
          <p:cNvPr id="73730" name="Group 2"/>
          <p:cNvGrpSpPr>
            <a:grpSpLocks/>
          </p:cNvGrpSpPr>
          <p:nvPr/>
        </p:nvGrpSpPr>
        <p:grpSpPr bwMode="auto">
          <a:xfrm>
            <a:off x="3800475" y="1789113"/>
            <a:ext cx="5340350" cy="5056187"/>
            <a:chOff x="2394" y="1127"/>
            <a:chExt cx="3364" cy="3185"/>
          </a:xfrm>
        </p:grpSpPr>
        <p:sp>
          <p:nvSpPr>
            <p:cNvPr id="73731" name="Rectangle 3"/>
            <p:cNvSpPr>
              <a:spLocks noChangeArrowheads="1"/>
            </p:cNvSpPr>
            <p:nvPr userDrawn="1"/>
          </p:nvSpPr>
          <p:spPr bwMode="ltGray">
            <a:xfrm>
              <a:off x="4230" y="1365"/>
              <a:ext cx="197" cy="102"/>
            </a:xfrm>
            <a:prstGeom prst="rect">
              <a:avLst/>
            </a:prstGeom>
            <a:solidFill>
              <a:srgbClr val="0000CC"/>
            </a:solidFill>
            <a:ln w="9525">
              <a:noFill/>
              <a:miter lim="800000"/>
              <a:headEnd/>
              <a:tailEnd/>
            </a:ln>
            <a:effectLst/>
          </p:spPr>
          <p:txBody>
            <a:bodyPr/>
            <a:lstStyle/>
            <a:p>
              <a:endParaRPr lang="en-US"/>
            </a:p>
          </p:txBody>
        </p:sp>
        <p:sp>
          <p:nvSpPr>
            <p:cNvPr id="73732" name="Oval 4"/>
            <p:cNvSpPr>
              <a:spLocks noChangeArrowheads="1"/>
            </p:cNvSpPr>
            <p:nvPr userDrawn="1"/>
          </p:nvSpPr>
          <p:spPr bwMode="ltGray">
            <a:xfrm>
              <a:off x="4299" y="1185"/>
              <a:ext cx="47" cy="47"/>
            </a:xfrm>
            <a:prstGeom prst="ellipse">
              <a:avLst/>
            </a:prstGeom>
            <a:solidFill>
              <a:srgbClr val="0000CC"/>
            </a:solidFill>
            <a:ln w="9525">
              <a:noFill/>
              <a:round/>
              <a:headEnd/>
              <a:tailEnd/>
            </a:ln>
            <a:effectLst/>
          </p:spPr>
          <p:txBody>
            <a:bodyPr/>
            <a:lstStyle/>
            <a:p>
              <a:endParaRPr lang="en-US"/>
            </a:p>
          </p:txBody>
        </p:sp>
        <p:sp>
          <p:nvSpPr>
            <p:cNvPr id="73733" name="Rectangle 5"/>
            <p:cNvSpPr>
              <a:spLocks noChangeArrowheads="1"/>
            </p:cNvSpPr>
            <p:nvPr userDrawn="1"/>
          </p:nvSpPr>
          <p:spPr bwMode="ltGray">
            <a:xfrm rot="995337">
              <a:off x="5205" y="1495"/>
              <a:ext cx="6" cy="2073"/>
            </a:xfrm>
            <a:prstGeom prst="rect">
              <a:avLst/>
            </a:prstGeom>
            <a:solidFill>
              <a:srgbClr val="0000CC"/>
            </a:solidFill>
            <a:ln w="9525">
              <a:noFill/>
              <a:miter lim="800000"/>
              <a:headEnd/>
              <a:tailEnd/>
            </a:ln>
            <a:effectLst/>
          </p:spPr>
          <p:txBody>
            <a:bodyPr/>
            <a:lstStyle/>
            <a:p>
              <a:endParaRPr lang="en-US"/>
            </a:p>
          </p:txBody>
        </p:sp>
        <p:sp>
          <p:nvSpPr>
            <p:cNvPr id="73734" name="Freeform 6"/>
            <p:cNvSpPr>
              <a:spLocks noEditPoints="1"/>
            </p:cNvSpPr>
            <p:nvPr userDrawn="1"/>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solidFill>
              <a:srgbClr val="0000CC"/>
            </a:solidFill>
            <a:ln w="9525">
              <a:noFill/>
              <a:round/>
              <a:headEnd/>
              <a:tailEnd/>
            </a:ln>
          </p:spPr>
          <p:txBody>
            <a:bodyPr/>
            <a:lstStyle/>
            <a:p>
              <a:endParaRPr lang="en-US"/>
            </a:p>
          </p:txBody>
        </p:sp>
        <p:sp>
          <p:nvSpPr>
            <p:cNvPr id="73735" name="Rectangle 7"/>
            <p:cNvSpPr>
              <a:spLocks noChangeArrowheads="1"/>
            </p:cNvSpPr>
            <p:nvPr userDrawn="1"/>
          </p:nvSpPr>
          <p:spPr bwMode="ltGray">
            <a:xfrm rot="91736">
              <a:off x="5487" y="1535"/>
              <a:ext cx="6" cy="1998"/>
            </a:xfrm>
            <a:prstGeom prst="rect">
              <a:avLst/>
            </a:prstGeom>
            <a:solidFill>
              <a:srgbClr val="0000CC"/>
            </a:solidFill>
            <a:ln w="9525">
              <a:noFill/>
              <a:miter lim="800000"/>
              <a:headEnd/>
              <a:tailEnd/>
            </a:ln>
            <a:effectLst/>
          </p:spPr>
          <p:txBody>
            <a:bodyPr/>
            <a:lstStyle/>
            <a:p>
              <a:endParaRPr lang="en-US"/>
            </a:p>
          </p:txBody>
        </p:sp>
        <p:sp>
          <p:nvSpPr>
            <p:cNvPr id="73736" name="Rectangle 8"/>
            <p:cNvSpPr>
              <a:spLocks noChangeArrowheads="1"/>
            </p:cNvSpPr>
            <p:nvPr userDrawn="1"/>
          </p:nvSpPr>
          <p:spPr bwMode="ltGray">
            <a:xfrm rot="-926223">
              <a:off x="5640" y="1521"/>
              <a:ext cx="6" cy="881"/>
            </a:xfrm>
            <a:prstGeom prst="rect">
              <a:avLst/>
            </a:prstGeom>
            <a:solidFill>
              <a:srgbClr val="0000CC"/>
            </a:solidFill>
            <a:ln w="9525">
              <a:noFill/>
              <a:miter lim="800000"/>
              <a:headEnd/>
              <a:tailEnd/>
            </a:ln>
            <a:effectLst/>
          </p:spPr>
          <p:txBody>
            <a:bodyPr/>
            <a:lstStyle/>
            <a:p>
              <a:endParaRPr lang="en-US"/>
            </a:p>
          </p:txBody>
        </p:sp>
        <p:sp>
          <p:nvSpPr>
            <p:cNvPr id="73737" name="Rectangle 9"/>
            <p:cNvSpPr>
              <a:spLocks noChangeArrowheads="1"/>
            </p:cNvSpPr>
            <p:nvPr userDrawn="1"/>
          </p:nvSpPr>
          <p:spPr bwMode="ltGray">
            <a:xfrm rot="-1140313">
              <a:off x="3444" y="1816"/>
              <a:ext cx="6" cy="2033"/>
            </a:xfrm>
            <a:prstGeom prst="rect">
              <a:avLst/>
            </a:prstGeom>
            <a:solidFill>
              <a:srgbClr val="0000CC"/>
            </a:solidFill>
            <a:ln w="9525">
              <a:noFill/>
              <a:miter lim="800000"/>
              <a:headEnd/>
              <a:tailEnd/>
            </a:ln>
            <a:effectLst/>
          </p:spPr>
          <p:txBody>
            <a:bodyPr/>
            <a:lstStyle/>
            <a:p>
              <a:endParaRPr lang="en-US"/>
            </a:p>
          </p:txBody>
        </p:sp>
        <p:sp>
          <p:nvSpPr>
            <p:cNvPr id="73738" name="Rectangle 10"/>
            <p:cNvSpPr>
              <a:spLocks noChangeArrowheads="1"/>
            </p:cNvSpPr>
            <p:nvPr userDrawn="1"/>
          </p:nvSpPr>
          <p:spPr bwMode="ltGray">
            <a:xfrm rot="1114412">
              <a:off x="2757" y="1821"/>
              <a:ext cx="6" cy="2119"/>
            </a:xfrm>
            <a:prstGeom prst="rect">
              <a:avLst/>
            </a:prstGeom>
            <a:solidFill>
              <a:srgbClr val="0000CC"/>
            </a:solidFill>
            <a:ln w="9525">
              <a:noFill/>
              <a:miter lim="800000"/>
              <a:headEnd/>
              <a:tailEnd/>
            </a:ln>
            <a:effectLst/>
          </p:spPr>
          <p:txBody>
            <a:bodyPr/>
            <a:lstStyle/>
            <a:p>
              <a:endParaRPr lang="en-US"/>
            </a:p>
          </p:txBody>
        </p:sp>
        <p:sp>
          <p:nvSpPr>
            <p:cNvPr id="73739" name="Rectangle 11"/>
            <p:cNvSpPr>
              <a:spLocks noChangeArrowheads="1"/>
            </p:cNvSpPr>
            <p:nvPr userDrawn="1"/>
          </p:nvSpPr>
          <p:spPr bwMode="ltGray">
            <a:xfrm rot="254676">
              <a:off x="3035" y="1870"/>
              <a:ext cx="6" cy="1906"/>
            </a:xfrm>
            <a:prstGeom prst="rect">
              <a:avLst/>
            </a:prstGeom>
            <a:solidFill>
              <a:srgbClr val="0000CC"/>
            </a:solidFill>
            <a:ln w="9525">
              <a:noFill/>
              <a:miter lim="800000"/>
              <a:headEnd/>
              <a:tailEnd/>
            </a:ln>
            <a:effectLst/>
          </p:spPr>
          <p:txBody>
            <a:bodyPr/>
            <a:lstStyle/>
            <a:p>
              <a:endParaRPr lang="en-US"/>
            </a:p>
          </p:txBody>
        </p:sp>
        <p:sp>
          <p:nvSpPr>
            <p:cNvPr id="73740" name="Freeform 12"/>
            <p:cNvSpPr>
              <a:spLocks/>
            </p:cNvSpPr>
            <p:nvPr userDrawn="1"/>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solidFill>
              <a:srgbClr val="0000CC"/>
            </a:solidFill>
            <a:ln w="9525">
              <a:noFill/>
              <a:round/>
              <a:headEnd/>
              <a:tailEnd/>
            </a:ln>
          </p:spPr>
          <p:txBody>
            <a:bodyPr/>
            <a:lstStyle/>
            <a:p>
              <a:endParaRPr lang="en-US"/>
            </a:p>
          </p:txBody>
        </p:sp>
        <p:sp>
          <p:nvSpPr>
            <p:cNvPr id="73741" name="Freeform 13"/>
            <p:cNvSpPr>
              <a:spLocks/>
            </p:cNvSpPr>
            <p:nvPr userDrawn="1"/>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solidFill>
              <a:srgbClr val="0000CC"/>
            </a:solidFill>
            <a:ln w="9525">
              <a:noFill/>
              <a:round/>
              <a:headEnd/>
              <a:tailEnd/>
            </a:ln>
          </p:spPr>
          <p:txBody>
            <a:bodyPr/>
            <a:lstStyle/>
            <a:p>
              <a:endParaRPr lang="en-US"/>
            </a:p>
          </p:txBody>
        </p:sp>
        <p:sp>
          <p:nvSpPr>
            <p:cNvPr id="73742" name="Freeform 14"/>
            <p:cNvSpPr>
              <a:spLocks/>
            </p:cNvSpPr>
            <p:nvPr userDrawn="1"/>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solidFill>
              <a:srgbClr val="0000CC"/>
            </a:solidFill>
            <a:ln w="9525">
              <a:noFill/>
              <a:round/>
              <a:headEnd/>
              <a:tailEnd/>
            </a:ln>
          </p:spPr>
          <p:txBody>
            <a:bodyPr/>
            <a:lstStyle/>
            <a:p>
              <a:endParaRPr lang="en-US"/>
            </a:p>
          </p:txBody>
        </p:sp>
        <p:sp>
          <p:nvSpPr>
            <p:cNvPr id="73743" name="Freeform 15"/>
            <p:cNvSpPr>
              <a:spLocks/>
            </p:cNvSpPr>
            <p:nvPr userDrawn="1"/>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solidFill>
              <a:srgbClr val="0000CC"/>
            </a:solidFill>
            <a:ln w="9525">
              <a:noFill/>
              <a:round/>
              <a:headEnd/>
              <a:tailEnd/>
            </a:ln>
          </p:spPr>
          <p:txBody>
            <a:bodyPr/>
            <a:lstStyle/>
            <a:p>
              <a:endParaRPr lang="en-US"/>
            </a:p>
          </p:txBody>
        </p:sp>
        <p:sp>
          <p:nvSpPr>
            <p:cNvPr id="73744" name="Freeform 16"/>
            <p:cNvSpPr>
              <a:spLocks/>
            </p:cNvSpPr>
            <p:nvPr userDrawn="1"/>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solidFill>
              <a:srgbClr val="0000CC"/>
            </a:solidFill>
            <a:ln w="9525">
              <a:noFill/>
              <a:round/>
              <a:headEnd/>
              <a:tailEnd/>
            </a:ln>
          </p:spPr>
          <p:txBody>
            <a:bodyPr/>
            <a:lstStyle/>
            <a:p>
              <a:endParaRPr lang="en-US"/>
            </a:p>
          </p:txBody>
        </p:sp>
        <p:sp>
          <p:nvSpPr>
            <p:cNvPr id="73745" name="Freeform 17"/>
            <p:cNvSpPr>
              <a:spLocks noEditPoints="1"/>
            </p:cNvSpPr>
            <p:nvPr userDrawn="1"/>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solidFill>
              <a:srgbClr val="0000CC"/>
            </a:solidFill>
            <a:ln w="9525">
              <a:noFill/>
              <a:round/>
              <a:headEnd/>
              <a:tailEnd/>
            </a:ln>
          </p:spPr>
          <p:txBody>
            <a:bodyPr/>
            <a:lstStyle/>
            <a:p>
              <a:endParaRPr lang="en-US"/>
            </a:p>
          </p:txBody>
        </p:sp>
        <p:sp>
          <p:nvSpPr>
            <p:cNvPr id="73746" name="Freeform 18"/>
            <p:cNvSpPr>
              <a:spLocks noEditPoints="1"/>
            </p:cNvSpPr>
            <p:nvPr userDrawn="1"/>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solidFill>
              <a:srgbClr val="0000CC"/>
            </a:solidFill>
            <a:ln w="9525">
              <a:noFill/>
              <a:round/>
              <a:headEnd/>
              <a:tailEnd/>
            </a:ln>
          </p:spPr>
          <p:txBody>
            <a:bodyPr/>
            <a:lstStyle/>
            <a:p>
              <a:endParaRPr lang="en-US"/>
            </a:p>
          </p:txBody>
        </p:sp>
        <p:sp>
          <p:nvSpPr>
            <p:cNvPr id="73747" name="Freeform 19"/>
            <p:cNvSpPr>
              <a:spLocks/>
            </p:cNvSpPr>
            <p:nvPr userDrawn="1"/>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solidFill>
              <a:srgbClr val="0000CC"/>
            </a:solidFill>
            <a:ln w="9525">
              <a:noFill/>
              <a:round/>
              <a:headEnd/>
              <a:tailEnd/>
            </a:ln>
          </p:spPr>
          <p:txBody>
            <a:bodyPr/>
            <a:lstStyle/>
            <a:p>
              <a:endParaRPr lang="en-US"/>
            </a:p>
          </p:txBody>
        </p:sp>
        <p:sp>
          <p:nvSpPr>
            <p:cNvPr id="73748" name="Freeform 20"/>
            <p:cNvSpPr>
              <a:spLocks noEditPoints="1"/>
            </p:cNvSpPr>
            <p:nvPr userDrawn="1"/>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solidFill>
              <a:srgbClr val="0000CC"/>
            </a:solidFill>
            <a:ln w="9525">
              <a:noFill/>
              <a:round/>
              <a:headEnd/>
              <a:tailEnd/>
            </a:ln>
          </p:spPr>
          <p:txBody>
            <a:bodyPr/>
            <a:lstStyle/>
            <a:p>
              <a:endParaRPr lang="en-US"/>
            </a:p>
          </p:txBody>
        </p:sp>
        <p:sp>
          <p:nvSpPr>
            <p:cNvPr id="73749" name="Freeform 21"/>
            <p:cNvSpPr>
              <a:spLocks noEditPoints="1"/>
            </p:cNvSpPr>
            <p:nvPr userDrawn="1"/>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solidFill>
              <a:srgbClr val="0000CC"/>
            </a:solidFill>
            <a:ln w="9525">
              <a:noFill/>
              <a:round/>
              <a:headEnd/>
              <a:tailEnd/>
            </a:ln>
          </p:spPr>
          <p:txBody>
            <a:bodyPr/>
            <a:lstStyle/>
            <a:p>
              <a:endParaRPr lang="en-US"/>
            </a:p>
          </p:txBody>
        </p:sp>
        <p:sp>
          <p:nvSpPr>
            <p:cNvPr id="73750" name="Freeform 22"/>
            <p:cNvSpPr>
              <a:spLocks noEditPoints="1"/>
            </p:cNvSpPr>
            <p:nvPr userDrawn="1"/>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solidFill>
              <a:srgbClr val="0000CC"/>
            </a:solidFill>
            <a:ln w="9525">
              <a:noFill/>
              <a:round/>
              <a:headEnd/>
              <a:tailEnd/>
            </a:ln>
          </p:spPr>
          <p:txBody>
            <a:bodyPr/>
            <a:lstStyle/>
            <a:p>
              <a:endParaRPr lang="en-US"/>
            </a:p>
          </p:txBody>
        </p:sp>
        <p:sp>
          <p:nvSpPr>
            <p:cNvPr id="73751" name="Freeform 23"/>
            <p:cNvSpPr>
              <a:spLocks/>
            </p:cNvSpPr>
            <p:nvPr userDrawn="1"/>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solidFill>
              <a:srgbClr val="0000CC"/>
            </a:solidFill>
            <a:ln w="9525">
              <a:noFill/>
              <a:round/>
              <a:headEnd/>
              <a:tailEnd/>
            </a:ln>
          </p:spPr>
          <p:txBody>
            <a:bodyPr/>
            <a:lstStyle/>
            <a:p>
              <a:endParaRPr lang="en-US"/>
            </a:p>
          </p:txBody>
        </p:sp>
        <p:sp>
          <p:nvSpPr>
            <p:cNvPr id="73752" name="Freeform 24"/>
            <p:cNvSpPr>
              <a:spLocks noEditPoints="1"/>
            </p:cNvSpPr>
            <p:nvPr userDrawn="1"/>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solidFill>
              <a:srgbClr val="0000CC"/>
            </a:solidFill>
            <a:ln w="9525">
              <a:noFill/>
              <a:round/>
              <a:headEnd/>
              <a:tailEnd/>
            </a:ln>
          </p:spPr>
          <p:txBody>
            <a:bodyPr/>
            <a:lstStyle/>
            <a:p>
              <a:endParaRPr lang="en-US"/>
            </a:p>
          </p:txBody>
        </p:sp>
        <p:sp>
          <p:nvSpPr>
            <p:cNvPr id="73753" name="Freeform 25"/>
            <p:cNvSpPr>
              <a:spLocks noEditPoints="1"/>
            </p:cNvSpPr>
            <p:nvPr userDrawn="1"/>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solidFill>
              <a:srgbClr val="0000CC"/>
            </a:solidFill>
            <a:ln w="9525">
              <a:noFill/>
              <a:round/>
              <a:headEnd/>
              <a:tailEnd/>
            </a:ln>
          </p:spPr>
          <p:txBody>
            <a:bodyPr/>
            <a:lstStyle/>
            <a:p>
              <a:endParaRPr lang="en-US"/>
            </a:p>
          </p:txBody>
        </p:sp>
        <p:sp>
          <p:nvSpPr>
            <p:cNvPr id="73754" name="Freeform 26"/>
            <p:cNvSpPr>
              <a:spLocks noEditPoints="1"/>
            </p:cNvSpPr>
            <p:nvPr userDrawn="1"/>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solidFill>
              <a:srgbClr val="0000CC"/>
            </a:solidFill>
            <a:ln w="9525">
              <a:noFill/>
              <a:round/>
              <a:headEnd/>
              <a:tailEnd/>
            </a:ln>
          </p:spPr>
          <p:txBody>
            <a:bodyPr/>
            <a:lstStyle/>
            <a:p>
              <a:endParaRPr lang="en-US"/>
            </a:p>
          </p:txBody>
        </p:sp>
        <p:sp>
          <p:nvSpPr>
            <p:cNvPr id="73755" name="Oval 27"/>
            <p:cNvSpPr>
              <a:spLocks noChangeArrowheads="1"/>
            </p:cNvSpPr>
            <p:nvPr userDrawn="1"/>
          </p:nvSpPr>
          <p:spPr bwMode="ltGray">
            <a:xfrm>
              <a:off x="2444" y="3838"/>
              <a:ext cx="1380" cy="389"/>
            </a:xfrm>
            <a:prstGeom prst="ellipse">
              <a:avLst/>
            </a:prstGeom>
            <a:solidFill>
              <a:srgbClr val="0000CC"/>
            </a:solidFill>
            <a:ln w="9525">
              <a:noFill/>
              <a:round/>
              <a:headEnd/>
              <a:tailEnd/>
            </a:ln>
            <a:effectLst/>
          </p:spPr>
          <p:txBody>
            <a:bodyPr/>
            <a:lstStyle/>
            <a:p>
              <a:endParaRPr lang="en-US"/>
            </a:p>
          </p:txBody>
        </p:sp>
        <p:sp>
          <p:nvSpPr>
            <p:cNvPr id="73756" name="Oval 28"/>
            <p:cNvSpPr>
              <a:spLocks noChangeArrowheads="1"/>
            </p:cNvSpPr>
            <p:nvPr userDrawn="1"/>
          </p:nvSpPr>
          <p:spPr bwMode="ltGray">
            <a:xfrm>
              <a:off x="2394" y="3834"/>
              <a:ext cx="1502" cy="288"/>
            </a:xfrm>
            <a:prstGeom prst="ellipse">
              <a:avLst/>
            </a:prstGeom>
            <a:solidFill>
              <a:srgbClr val="0000CC"/>
            </a:solidFill>
            <a:ln w="9525">
              <a:noFill/>
              <a:round/>
              <a:headEnd/>
              <a:tailEnd/>
            </a:ln>
            <a:effectLst/>
          </p:spPr>
          <p:txBody>
            <a:bodyPr/>
            <a:lstStyle/>
            <a:p>
              <a:endParaRPr lang="en-US"/>
            </a:p>
          </p:txBody>
        </p:sp>
        <p:sp>
          <p:nvSpPr>
            <p:cNvPr id="73757" name="Oval 29"/>
            <p:cNvSpPr>
              <a:spLocks noChangeArrowheads="1"/>
            </p:cNvSpPr>
            <p:nvPr userDrawn="1"/>
          </p:nvSpPr>
          <p:spPr bwMode="ltGray">
            <a:xfrm>
              <a:off x="2441" y="3860"/>
              <a:ext cx="1425" cy="220"/>
            </a:xfrm>
            <a:prstGeom prst="ellipse">
              <a:avLst/>
            </a:prstGeom>
            <a:solidFill>
              <a:srgbClr val="0000CC"/>
            </a:solidFill>
            <a:ln w="9525">
              <a:noFill/>
              <a:round/>
              <a:headEnd/>
              <a:tailEnd/>
            </a:ln>
            <a:effectLst/>
          </p:spPr>
          <p:txBody>
            <a:bodyPr/>
            <a:lstStyle/>
            <a:p>
              <a:endParaRPr lang="en-US"/>
            </a:p>
          </p:txBody>
        </p:sp>
        <p:sp>
          <p:nvSpPr>
            <p:cNvPr id="73758" name="Freeform 30"/>
            <p:cNvSpPr>
              <a:spLocks noEditPoints="1"/>
            </p:cNvSpPr>
            <p:nvPr userDrawn="1"/>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solidFill>
              <a:srgbClr val="0000CC"/>
            </a:solidFill>
            <a:ln w="9525">
              <a:noFill/>
              <a:round/>
              <a:headEnd/>
              <a:tailEnd/>
            </a:ln>
          </p:spPr>
          <p:txBody>
            <a:bodyPr/>
            <a:lstStyle/>
            <a:p>
              <a:endParaRPr lang="en-US"/>
            </a:p>
          </p:txBody>
        </p:sp>
        <p:sp>
          <p:nvSpPr>
            <p:cNvPr id="73759" name="Freeform 31"/>
            <p:cNvSpPr>
              <a:spLocks noEditPoints="1"/>
            </p:cNvSpPr>
            <p:nvPr userDrawn="1"/>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solidFill>
              <a:srgbClr val="0000CC"/>
            </a:solidFill>
            <a:ln w="9525">
              <a:noFill/>
              <a:round/>
              <a:headEnd/>
              <a:tailEnd/>
            </a:ln>
          </p:spPr>
          <p:txBody>
            <a:bodyPr/>
            <a:lstStyle/>
            <a:p>
              <a:endParaRPr lang="en-US"/>
            </a:p>
          </p:txBody>
        </p:sp>
        <p:sp>
          <p:nvSpPr>
            <p:cNvPr id="73760" name="Rectangle 32"/>
            <p:cNvSpPr>
              <a:spLocks noChangeArrowheads="1"/>
            </p:cNvSpPr>
            <p:nvPr userDrawn="1"/>
          </p:nvSpPr>
          <p:spPr bwMode="ltGray">
            <a:xfrm>
              <a:off x="4238" y="1773"/>
              <a:ext cx="173" cy="2539"/>
            </a:xfrm>
            <a:prstGeom prst="rect">
              <a:avLst/>
            </a:prstGeom>
            <a:solidFill>
              <a:srgbClr val="0000CC"/>
            </a:solidFill>
            <a:ln w="9525">
              <a:noFill/>
              <a:miter lim="800000"/>
              <a:headEnd/>
              <a:tailEnd/>
            </a:ln>
            <a:effectLst/>
          </p:spPr>
          <p:txBody>
            <a:bodyPr/>
            <a:lstStyle/>
            <a:p>
              <a:endParaRPr lang="en-US"/>
            </a:p>
          </p:txBody>
        </p:sp>
        <p:sp>
          <p:nvSpPr>
            <p:cNvPr id="73761" name="Rectangle 33"/>
            <p:cNvSpPr>
              <a:spLocks noChangeArrowheads="1"/>
            </p:cNvSpPr>
            <p:nvPr userDrawn="1"/>
          </p:nvSpPr>
          <p:spPr bwMode="ltGray">
            <a:xfrm>
              <a:off x="4288" y="1545"/>
              <a:ext cx="76" cy="240"/>
            </a:xfrm>
            <a:prstGeom prst="rect">
              <a:avLst/>
            </a:prstGeom>
            <a:solidFill>
              <a:srgbClr val="0000CC"/>
            </a:solidFill>
            <a:ln w="9525">
              <a:noFill/>
              <a:miter lim="800000"/>
              <a:headEnd/>
              <a:tailEnd/>
            </a:ln>
            <a:effectLst/>
          </p:spPr>
          <p:txBody>
            <a:bodyPr/>
            <a:lstStyle/>
            <a:p>
              <a:endParaRPr lang="en-US"/>
            </a:p>
          </p:txBody>
        </p:sp>
        <p:sp>
          <p:nvSpPr>
            <p:cNvPr id="73762" name="AutoShape 34"/>
            <p:cNvSpPr>
              <a:spLocks noChangeArrowheads="1"/>
            </p:cNvSpPr>
            <p:nvPr userDrawn="1"/>
          </p:nvSpPr>
          <p:spPr bwMode="ltGray">
            <a:xfrm>
              <a:off x="4220" y="1743"/>
              <a:ext cx="205" cy="52"/>
            </a:xfrm>
            <a:prstGeom prst="roundRect">
              <a:avLst>
                <a:gd name="adj" fmla="val 16667"/>
              </a:avLst>
            </a:prstGeom>
            <a:solidFill>
              <a:srgbClr val="0000CC"/>
            </a:solidFill>
            <a:ln w="9525">
              <a:noFill/>
              <a:round/>
              <a:headEnd/>
              <a:tailEnd/>
            </a:ln>
            <a:effectLst/>
          </p:spPr>
          <p:txBody>
            <a:bodyPr/>
            <a:lstStyle/>
            <a:p>
              <a:endParaRPr lang="en-US"/>
            </a:p>
          </p:txBody>
        </p:sp>
        <p:sp>
          <p:nvSpPr>
            <p:cNvPr id="73763" name="Freeform 35"/>
            <p:cNvSpPr>
              <a:spLocks/>
            </p:cNvSpPr>
            <p:nvPr userDrawn="1"/>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solidFill>
              <a:srgbClr val="0000CC"/>
            </a:solidFill>
            <a:ln w="9525">
              <a:noFill/>
              <a:round/>
              <a:headEnd/>
              <a:tailEnd/>
            </a:ln>
          </p:spPr>
          <p:txBody>
            <a:bodyPr/>
            <a:lstStyle/>
            <a:p>
              <a:endParaRPr lang="en-US"/>
            </a:p>
          </p:txBody>
        </p:sp>
        <p:sp>
          <p:nvSpPr>
            <p:cNvPr id="73764" name="Freeform 36"/>
            <p:cNvSpPr>
              <a:spLocks/>
            </p:cNvSpPr>
            <p:nvPr userDrawn="1"/>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solidFill>
              <a:srgbClr val="0000CC"/>
            </a:solidFill>
            <a:ln w="9525">
              <a:noFill/>
              <a:round/>
              <a:headEnd/>
              <a:tailEnd/>
            </a:ln>
          </p:spPr>
          <p:txBody>
            <a:bodyPr/>
            <a:lstStyle/>
            <a:p>
              <a:endParaRPr lang="en-US"/>
            </a:p>
          </p:txBody>
        </p:sp>
      </p:grpSp>
      <p:sp>
        <p:nvSpPr>
          <p:cNvPr id="73765" name="Rectangle 37"/>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3766" name="Rectangle 3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67" name="Rectangle 39"/>
          <p:cNvSpPr>
            <a:spLocks noGrp="1" noChangeArrowheads="1"/>
          </p:cNvSpPr>
          <p:nvPr>
            <p:ph type="dt" sz="half" idx="2"/>
          </p:nvPr>
        </p:nvSpPr>
        <p:spPr bwMode="auto">
          <a:xfrm>
            <a:off x="457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73768" name="Rectangle 40"/>
          <p:cNvSpPr>
            <a:spLocks noGrp="1" noChangeArrowheads="1"/>
          </p:cNvSpPr>
          <p:nvPr>
            <p:ph type="ftr" sz="quarter" idx="3"/>
          </p:nvPr>
        </p:nvSpPr>
        <p:spPr bwMode="auto">
          <a:xfrm>
            <a:off x="3124200" y="6278563"/>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endParaRPr lang="en-US"/>
          </a:p>
        </p:txBody>
      </p:sp>
      <p:sp>
        <p:nvSpPr>
          <p:cNvPr id="73769" name="Rectangle 41"/>
          <p:cNvSpPr>
            <a:spLocks noGrp="1" noChangeArrowheads="1"/>
          </p:cNvSpPr>
          <p:nvPr>
            <p:ph type="sldNum" sz="quarter" idx="4"/>
          </p:nvPr>
        </p:nvSpPr>
        <p:spPr bwMode="auto">
          <a:xfrm>
            <a:off x="6553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C2B4112A-9F4C-44E4-B08D-0C14704FB643}"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73765"/>
                                        </p:tgtEl>
                                        <p:attrNameLst>
                                          <p:attrName>style.visibility</p:attrName>
                                        </p:attrNameLst>
                                      </p:cBhvr>
                                      <p:to>
                                        <p:strVal val="visible"/>
                                      </p:to>
                                    </p:set>
                                    <p:anim calcmode="lin" valueType="num">
                                      <p:cBhvr>
                                        <p:cTn id="7" dur="1000" fill="hold"/>
                                        <p:tgtEl>
                                          <p:spTgt spid="73765"/>
                                        </p:tgtEl>
                                        <p:attrNameLst>
                                          <p:attrName>ppt_w</p:attrName>
                                        </p:attrNameLst>
                                      </p:cBhvr>
                                      <p:tavLst>
                                        <p:tav tm="0">
                                          <p:val>
                                            <p:strVal val="#ppt_w+.3"/>
                                          </p:val>
                                        </p:tav>
                                        <p:tav tm="100000">
                                          <p:val>
                                            <p:strVal val="#ppt_w"/>
                                          </p:val>
                                        </p:tav>
                                      </p:tavLst>
                                    </p:anim>
                                    <p:anim calcmode="lin" valueType="num">
                                      <p:cBhvr>
                                        <p:cTn id="8" dur="1000" fill="hold"/>
                                        <p:tgtEl>
                                          <p:spTgt spid="73765"/>
                                        </p:tgtEl>
                                        <p:attrNameLst>
                                          <p:attrName>ppt_h</p:attrName>
                                        </p:attrNameLst>
                                      </p:cBhvr>
                                      <p:tavLst>
                                        <p:tav tm="0">
                                          <p:val>
                                            <p:strVal val="#ppt_h"/>
                                          </p:val>
                                        </p:tav>
                                        <p:tav tm="100000">
                                          <p:val>
                                            <p:strVal val="#ppt_h"/>
                                          </p:val>
                                        </p:tav>
                                      </p:tavLst>
                                    </p:anim>
                                    <p:animEffect transition="in" filter="fade">
                                      <p:cBhvr>
                                        <p:cTn id="9" dur="1000"/>
                                        <p:tgtEl>
                                          <p:spTgt spid="73765"/>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73766">
                                            <p:txEl>
                                              <p:pRg st="0" end="0"/>
                                            </p:txEl>
                                          </p:spTgt>
                                        </p:tgtEl>
                                        <p:attrNameLst>
                                          <p:attrName>style.visibility</p:attrName>
                                        </p:attrNameLst>
                                      </p:cBhvr>
                                      <p:to>
                                        <p:strVal val="visible"/>
                                      </p:to>
                                    </p:set>
                                    <p:anim calcmode="lin" valueType="num">
                                      <p:cBhvr>
                                        <p:cTn id="14" dur="1000" fill="hold"/>
                                        <p:tgtEl>
                                          <p:spTgt spid="73766">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73766">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73766">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73766">
                                            <p:txEl>
                                              <p:pRg st="1" end="1"/>
                                            </p:txEl>
                                          </p:spTgt>
                                        </p:tgtEl>
                                        <p:attrNameLst>
                                          <p:attrName>style.visibility</p:attrName>
                                        </p:attrNameLst>
                                      </p:cBhvr>
                                      <p:to>
                                        <p:strVal val="visible"/>
                                      </p:to>
                                    </p:set>
                                    <p:anim calcmode="lin" valueType="num">
                                      <p:cBhvr>
                                        <p:cTn id="19" dur="1000" fill="hold"/>
                                        <p:tgtEl>
                                          <p:spTgt spid="73766">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73766">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73766">
                                            <p:txEl>
                                              <p:pRg st="1" end="1"/>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73766">
                                            <p:txEl>
                                              <p:pRg st="2" end="2"/>
                                            </p:txEl>
                                          </p:spTgt>
                                        </p:tgtEl>
                                        <p:attrNameLst>
                                          <p:attrName>style.visibility</p:attrName>
                                        </p:attrNameLst>
                                      </p:cBhvr>
                                      <p:to>
                                        <p:strVal val="visible"/>
                                      </p:to>
                                    </p:set>
                                    <p:anim calcmode="lin" valueType="num">
                                      <p:cBhvr>
                                        <p:cTn id="24" dur="1000" fill="hold"/>
                                        <p:tgtEl>
                                          <p:spTgt spid="73766">
                                            <p:txEl>
                                              <p:pRg st="2" end="2"/>
                                            </p:txEl>
                                          </p:spTgt>
                                        </p:tgtEl>
                                        <p:attrNameLst>
                                          <p:attrName>ppt_w</p:attrName>
                                        </p:attrNameLst>
                                      </p:cBhvr>
                                      <p:tavLst>
                                        <p:tav tm="0">
                                          <p:val>
                                            <p:strVal val="#ppt_w+.3"/>
                                          </p:val>
                                        </p:tav>
                                        <p:tav tm="100000">
                                          <p:val>
                                            <p:strVal val="#ppt_w"/>
                                          </p:val>
                                        </p:tav>
                                      </p:tavLst>
                                    </p:anim>
                                    <p:anim calcmode="lin" valueType="num">
                                      <p:cBhvr>
                                        <p:cTn id="25" dur="1000" fill="hold"/>
                                        <p:tgtEl>
                                          <p:spTgt spid="73766">
                                            <p:txEl>
                                              <p:pRg st="2" end="2"/>
                                            </p:txEl>
                                          </p:spTgt>
                                        </p:tgtEl>
                                        <p:attrNameLst>
                                          <p:attrName>ppt_h</p:attrName>
                                        </p:attrNameLst>
                                      </p:cBhvr>
                                      <p:tavLst>
                                        <p:tav tm="0">
                                          <p:val>
                                            <p:strVal val="#ppt_h"/>
                                          </p:val>
                                        </p:tav>
                                        <p:tav tm="100000">
                                          <p:val>
                                            <p:strVal val="#ppt_h"/>
                                          </p:val>
                                        </p:tav>
                                      </p:tavLst>
                                    </p:anim>
                                    <p:animEffect transition="in" filter="fade">
                                      <p:cBhvr>
                                        <p:cTn id="26" dur="1000"/>
                                        <p:tgtEl>
                                          <p:spTgt spid="73766">
                                            <p:txEl>
                                              <p:pRg st="2" end="2"/>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73766">
                                            <p:txEl>
                                              <p:pRg st="3" end="3"/>
                                            </p:txEl>
                                          </p:spTgt>
                                        </p:tgtEl>
                                        <p:attrNameLst>
                                          <p:attrName>style.visibility</p:attrName>
                                        </p:attrNameLst>
                                      </p:cBhvr>
                                      <p:to>
                                        <p:strVal val="visible"/>
                                      </p:to>
                                    </p:set>
                                    <p:anim calcmode="lin" valueType="num">
                                      <p:cBhvr>
                                        <p:cTn id="29" dur="1000" fill="hold"/>
                                        <p:tgtEl>
                                          <p:spTgt spid="73766">
                                            <p:txEl>
                                              <p:pRg st="3" end="3"/>
                                            </p:txEl>
                                          </p:spTgt>
                                        </p:tgtEl>
                                        <p:attrNameLst>
                                          <p:attrName>ppt_w</p:attrName>
                                        </p:attrNameLst>
                                      </p:cBhvr>
                                      <p:tavLst>
                                        <p:tav tm="0">
                                          <p:val>
                                            <p:strVal val="#ppt_w+.3"/>
                                          </p:val>
                                        </p:tav>
                                        <p:tav tm="100000">
                                          <p:val>
                                            <p:strVal val="#ppt_w"/>
                                          </p:val>
                                        </p:tav>
                                      </p:tavLst>
                                    </p:anim>
                                    <p:anim calcmode="lin" valueType="num">
                                      <p:cBhvr>
                                        <p:cTn id="30" dur="1000" fill="hold"/>
                                        <p:tgtEl>
                                          <p:spTgt spid="73766">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73766">
                                            <p:txEl>
                                              <p:pRg st="3" end="3"/>
                                            </p:tx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73766">
                                            <p:txEl>
                                              <p:pRg st="4" end="4"/>
                                            </p:txEl>
                                          </p:spTgt>
                                        </p:tgtEl>
                                        <p:attrNameLst>
                                          <p:attrName>style.visibility</p:attrName>
                                        </p:attrNameLst>
                                      </p:cBhvr>
                                      <p:to>
                                        <p:strVal val="visible"/>
                                      </p:to>
                                    </p:set>
                                    <p:anim calcmode="lin" valueType="num">
                                      <p:cBhvr>
                                        <p:cTn id="34" dur="1000" fill="hold"/>
                                        <p:tgtEl>
                                          <p:spTgt spid="73766">
                                            <p:txEl>
                                              <p:pRg st="4" end="4"/>
                                            </p:txEl>
                                          </p:spTgt>
                                        </p:tgtEl>
                                        <p:attrNameLst>
                                          <p:attrName>ppt_w</p:attrName>
                                        </p:attrNameLst>
                                      </p:cBhvr>
                                      <p:tavLst>
                                        <p:tav tm="0">
                                          <p:val>
                                            <p:strVal val="#ppt_w+.3"/>
                                          </p:val>
                                        </p:tav>
                                        <p:tav tm="100000">
                                          <p:val>
                                            <p:strVal val="#ppt_w"/>
                                          </p:val>
                                        </p:tav>
                                      </p:tavLst>
                                    </p:anim>
                                    <p:anim calcmode="lin" valueType="num">
                                      <p:cBhvr>
                                        <p:cTn id="35" dur="1000" fill="hold"/>
                                        <p:tgtEl>
                                          <p:spTgt spid="73766">
                                            <p:txEl>
                                              <p:pRg st="4" end="4"/>
                                            </p:txEl>
                                          </p:spTgt>
                                        </p:tgtEl>
                                        <p:attrNameLst>
                                          <p:attrName>ppt_h</p:attrName>
                                        </p:attrNameLst>
                                      </p:cBhvr>
                                      <p:tavLst>
                                        <p:tav tm="0">
                                          <p:val>
                                            <p:strVal val="#ppt_h"/>
                                          </p:val>
                                        </p:tav>
                                        <p:tav tm="100000">
                                          <p:val>
                                            <p:strVal val="#ppt_h"/>
                                          </p:val>
                                        </p:tav>
                                      </p:tavLst>
                                    </p:anim>
                                    <p:animEffect transition="in" filter="fade">
                                      <p:cBhvr>
                                        <p:cTn id="36" dur="1000"/>
                                        <p:tgtEl>
                                          <p:spTgt spid="7376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65" grpId="0"/>
      <p:bldP spid="73766" grpId="0" build="p">
        <p:tmplLst>
          <p:tmpl lvl="1">
            <p:tnLst>
              <p:par>
                <p:cTn presetID="50" presetClass="entr" presetSubtype="0" decel="100000" fill="hold" nodeType="clickEffect">
                  <p:stCondLst>
                    <p:cond delay="0"/>
                  </p:stCondLst>
                  <p:childTnLst>
                    <p:set>
                      <p:cBhvr>
                        <p:cTn dur="1" fill="hold">
                          <p:stCondLst>
                            <p:cond delay="0"/>
                          </p:stCondLst>
                        </p:cTn>
                        <p:tgtEl>
                          <p:spTgt spid="73766"/>
                        </p:tgtEl>
                        <p:attrNameLst>
                          <p:attrName>style.visibility</p:attrName>
                        </p:attrNameLst>
                      </p:cBhvr>
                      <p:to>
                        <p:strVal val="visible"/>
                      </p:to>
                    </p:set>
                    <p:anim calcmode="lin" valueType="num">
                      <p:cBhvr>
                        <p:cTn dur="1000" fill="hold"/>
                        <p:tgtEl>
                          <p:spTgt spid="73766"/>
                        </p:tgtEl>
                        <p:attrNameLst>
                          <p:attrName>ppt_w</p:attrName>
                        </p:attrNameLst>
                      </p:cBhvr>
                      <p:tavLst>
                        <p:tav tm="0">
                          <p:val>
                            <p:strVal val="#ppt_w+.3"/>
                          </p:val>
                        </p:tav>
                        <p:tav tm="100000">
                          <p:val>
                            <p:strVal val="#ppt_w"/>
                          </p:val>
                        </p:tav>
                      </p:tavLst>
                    </p:anim>
                    <p:anim calcmode="lin" valueType="num">
                      <p:cBhvr>
                        <p:cTn dur="1000" fill="hold"/>
                        <p:tgtEl>
                          <p:spTgt spid="73766"/>
                        </p:tgtEl>
                        <p:attrNameLst>
                          <p:attrName>ppt_h</p:attrName>
                        </p:attrNameLst>
                      </p:cBhvr>
                      <p:tavLst>
                        <p:tav tm="0">
                          <p:val>
                            <p:strVal val="#ppt_h"/>
                          </p:val>
                        </p:tav>
                        <p:tav tm="100000">
                          <p:val>
                            <p:strVal val="#ppt_h"/>
                          </p:val>
                        </p:tav>
                      </p:tavLst>
                    </p:anim>
                    <p:animEffect transition="in" filter="fade">
                      <p:cBhvr>
                        <p:cTn dur="1000"/>
                        <p:tgtEl>
                          <p:spTgt spid="73766"/>
                        </p:tgtEl>
                      </p:cBhvr>
                    </p:animEffect>
                  </p:childTnLst>
                </p:cTn>
              </p:par>
            </p:tnLst>
          </p:tmpl>
          <p:tmpl lvl="2">
            <p:tnLst>
              <p:par>
                <p:cTn presetID="50" presetClass="entr" presetSubtype="0" decel="100000" fill="hold" nodeType="withEffect">
                  <p:stCondLst>
                    <p:cond delay="0"/>
                  </p:stCondLst>
                  <p:childTnLst>
                    <p:set>
                      <p:cBhvr>
                        <p:cTn dur="1" fill="hold">
                          <p:stCondLst>
                            <p:cond delay="0"/>
                          </p:stCondLst>
                        </p:cTn>
                        <p:tgtEl>
                          <p:spTgt spid="73766"/>
                        </p:tgtEl>
                        <p:attrNameLst>
                          <p:attrName>style.visibility</p:attrName>
                        </p:attrNameLst>
                      </p:cBhvr>
                      <p:to>
                        <p:strVal val="visible"/>
                      </p:to>
                    </p:set>
                    <p:anim calcmode="lin" valueType="num">
                      <p:cBhvr>
                        <p:cTn dur="1000" fill="hold"/>
                        <p:tgtEl>
                          <p:spTgt spid="73766"/>
                        </p:tgtEl>
                        <p:attrNameLst>
                          <p:attrName>ppt_w</p:attrName>
                        </p:attrNameLst>
                      </p:cBhvr>
                      <p:tavLst>
                        <p:tav tm="0">
                          <p:val>
                            <p:strVal val="#ppt_w+.3"/>
                          </p:val>
                        </p:tav>
                        <p:tav tm="100000">
                          <p:val>
                            <p:strVal val="#ppt_w"/>
                          </p:val>
                        </p:tav>
                      </p:tavLst>
                    </p:anim>
                    <p:anim calcmode="lin" valueType="num">
                      <p:cBhvr>
                        <p:cTn dur="1000" fill="hold"/>
                        <p:tgtEl>
                          <p:spTgt spid="73766"/>
                        </p:tgtEl>
                        <p:attrNameLst>
                          <p:attrName>ppt_h</p:attrName>
                        </p:attrNameLst>
                      </p:cBhvr>
                      <p:tavLst>
                        <p:tav tm="0">
                          <p:val>
                            <p:strVal val="#ppt_h"/>
                          </p:val>
                        </p:tav>
                        <p:tav tm="100000">
                          <p:val>
                            <p:strVal val="#ppt_h"/>
                          </p:val>
                        </p:tav>
                      </p:tavLst>
                    </p:anim>
                    <p:animEffect transition="in" filter="fade">
                      <p:cBhvr>
                        <p:cTn dur="1000"/>
                        <p:tgtEl>
                          <p:spTgt spid="73766"/>
                        </p:tgtEl>
                      </p:cBhvr>
                    </p:animEffect>
                  </p:childTnLst>
                </p:cTn>
              </p:par>
            </p:tnLst>
          </p:tmpl>
          <p:tmpl lvl="3">
            <p:tnLst>
              <p:par>
                <p:cTn presetID="50" presetClass="entr" presetSubtype="0" decel="100000" fill="hold" nodeType="withEffect">
                  <p:stCondLst>
                    <p:cond delay="0"/>
                  </p:stCondLst>
                  <p:childTnLst>
                    <p:set>
                      <p:cBhvr>
                        <p:cTn dur="1" fill="hold">
                          <p:stCondLst>
                            <p:cond delay="0"/>
                          </p:stCondLst>
                        </p:cTn>
                        <p:tgtEl>
                          <p:spTgt spid="73766"/>
                        </p:tgtEl>
                        <p:attrNameLst>
                          <p:attrName>style.visibility</p:attrName>
                        </p:attrNameLst>
                      </p:cBhvr>
                      <p:to>
                        <p:strVal val="visible"/>
                      </p:to>
                    </p:set>
                    <p:anim calcmode="lin" valueType="num">
                      <p:cBhvr>
                        <p:cTn dur="1000" fill="hold"/>
                        <p:tgtEl>
                          <p:spTgt spid="73766"/>
                        </p:tgtEl>
                        <p:attrNameLst>
                          <p:attrName>ppt_w</p:attrName>
                        </p:attrNameLst>
                      </p:cBhvr>
                      <p:tavLst>
                        <p:tav tm="0">
                          <p:val>
                            <p:strVal val="#ppt_w+.3"/>
                          </p:val>
                        </p:tav>
                        <p:tav tm="100000">
                          <p:val>
                            <p:strVal val="#ppt_w"/>
                          </p:val>
                        </p:tav>
                      </p:tavLst>
                    </p:anim>
                    <p:anim calcmode="lin" valueType="num">
                      <p:cBhvr>
                        <p:cTn dur="1000" fill="hold"/>
                        <p:tgtEl>
                          <p:spTgt spid="73766"/>
                        </p:tgtEl>
                        <p:attrNameLst>
                          <p:attrName>ppt_h</p:attrName>
                        </p:attrNameLst>
                      </p:cBhvr>
                      <p:tavLst>
                        <p:tav tm="0">
                          <p:val>
                            <p:strVal val="#ppt_h"/>
                          </p:val>
                        </p:tav>
                        <p:tav tm="100000">
                          <p:val>
                            <p:strVal val="#ppt_h"/>
                          </p:val>
                        </p:tav>
                      </p:tavLst>
                    </p:anim>
                    <p:animEffect transition="in" filter="fade">
                      <p:cBhvr>
                        <p:cTn dur="1000"/>
                        <p:tgtEl>
                          <p:spTgt spid="73766"/>
                        </p:tgtEl>
                      </p:cBhvr>
                    </p:animEffect>
                  </p:childTnLst>
                </p:cTn>
              </p:par>
            </p:tnLst>
          </p:tmpl>
          <p:tmpl lvl="4">
            <p:tnLst>
              <p:par>
                <p:cTn presetID="50" presetClass="entr" presetSubtype="0" decel="100000" fill="hold" nodeType="withEffect">
                  <p:stCondLst>
                    <p:cond delay="0"/>
                  </p:stCondLst>
                  <p:childTnLst>
                    <p:set>
                      <p:cBhvr>
                        <p:cTn dur="1" fill="hold">
                          <p:stCondLst>
                            <p:cond delay="0"/>
                          </p:stCondLst>
                        </p:cTn>
                        <p:tgtEl>
                          <p:spTgt spid="73766"/>
                        </p:tgtEl>
                        <p:attrNameLst>
                          <p:attrName>style.visibility</p:attrName>
                        </p:attrNameLst>
                      </p:cBhvr>
                      <p:to>
                        <p:strVal val="visible"/>
                      </p:to>
                    </p:set>
                    <p:anim calcmode="lin" valueType="num">
                      <p:cBhvr>
                        <p:cTn dur="1000" fill="hold"/>
                        <p:tgtEl>
                          <p:spTgt spid="73766"/>
                        </p:tgtEl>
                        <p:attrNameLst>
                          <p:attrName>ppt_w</p:attrName>
                        </p:attrNameLst>
                      </p:cBhvr>
                      <p:tavLst>
                        <p:tav tm="0">
                          <p:val>
                            <p:strVal val="#ppt_w+.3"/>
                          </p:val>
                        </p:tav>
                        <p:tav tm="100000">
                          <p:val>
                            <p:strVal val="#ppt_w"/>
                          </p:val>
                        </p:tav>
                      </p:tavLst>
                    </p:anim>
                    <p:anim calcmode="lin" valueType="num">
                      <p:cBhvr>
                        <p:cTn dur="1000" fill="hold"/>
                        <p:tgtEl>
                          <p:spTgt spid="73766"/>
                        </p:tgtEl>
                        <p:attrNameLst>
                          <p:attrName>ppt_h</p:attrName>
                        </p:attrNameLst>
                      </p:cBhvr>
                      <p:tavLst>
                        <p:tav tm="0">
                          <p:val>
                            <p:strVal val="#ppt_h"/>
                          </p:val>
                        </p:tav>
                        <p:tav tm="100000">
                          <p:val>
                            <p:strVal val="#ppt_h"/>
                          </p:val>
                        </p:tav>
                      </p:tavLst>
                    </p:anim>
                    <p:animEffect transition="in" filter="fade">
                      <p:cBhvr>
                        <p:cTn dur="1000"/>
                        <p:tgtEl>
                          <p:spTgt spid="73766"/>
                        </p:tgtEl>
                      </p:cBhvr>
                    </p:animEffect>
                  </p:childTnLst>
                </p:cTn>
              </p:par>
            </p:tnLst>
          </p:tmpl>
          <p:tmpl lvl="5">
            <p:tnLst>
              <p:par>
                <p:cTn presetID="50" presetClass="entr" presetSubtype="0" decel="100000" fill="hold" nodeType="withEffect">
                  <p:stCondLst>
                    <p:cond delay="0"/>
                  </p:stCondLst>
                  <p:childTnLst>
                    <p:set>
                      <p:cBhvr>
                        <p:cTn dur="1" fill="hold">
                          <p:stCondLst>
                            <p:cond delay="0"/>
                          </p:stCondLst>
                        </p:cTn>
                        <p:tgtEl>
                          <p:spTgt spid="73766"/>
                        </p:tgtEl>
                        <p:attrNameLst>
                          <p:attrName>style.visibility</p:attrName>
                        </p:attrNameLst>
                      </p:cBhvr>
                      <p:to>
                        <p:strVal val="visible"/>
                      </p:to>
                    </p:set>
                    <p:anim calcmode="lin" valueType="num">
                      <p:cBhvr>
                        <p:cTn dur="1000" fill="hold"/>
                        <p:tgtEl>
                          <p:spTgt spid="73766"/>
                        </p:tgtEl>
                        <p:attrNameLst>
                          <p:attrName>ppt_w</p:attrName>
                        </p:attrNameLst>
                      </p:cBhvr>
                      <p:tavLst>
                        <p:tav tm="0">
                          <p:val>
                            <p:strVal val="#ppt_w+.3"/>
                          </p:val>
                        </p:tav>
                        <p:tav tm="100000">
                          <p:val>
                            <p:strVal val="#ppt_w"/>
                          </p:val>
                        </p:tav>
                      </p:tavLst>
                    </p:anim>
                    <p:anim calcmode="lin" valueType="num">
                      <p:cBhvr>
                        <p:cTn dur="1000" fill="hold"/>
                        <p:tgtEl>
                          <p:spTgt spid="73766"/>
                        </p:tgtEl>
                        <p:attrNameLst>
                          <p:attrName>ppt_h</p:attrName>
                        </p:attrNameLst>
                      </p:cBhvr>
                      <p:tavLst>
                        <p:tav tm="0">
                          <p:val>
                            <p:strVal val="#ppt_h"/>
                          </p:val>
                        </p:tav>
                        <p:tav tm="100000">
                          <p:val>
                            <p:strVal val="#ppt_h"/>
                          </p:val>
                        </p:tav>
                      </p:tavLst>
                    </p:anim>
                    <p:animEffect transition="in" filter="fade">
                      <p:cBhvr>
                        <p:cTn dur="1000"/>
                        <p:tgtEl>
                          <p:spTgt spid="73766"/>
                        </p:tgtEl>
                      </p:cBhvr>
                    </p:animEffect>
                  </p:childTnLst>
                </p:cTn>
              </p:par>
            </p:tnLst>
          </p:tmpl>
        </p:tmplLst>
      </p:bldP>
    </p:bldLst>
  </p:timing>
  <p:hf hdr="0" ftr="0" dt="0"/>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1"/>
          <p:cNvSpPr>
            <a:spLocks noGrp="1" noChangeArrowheads="1"/>
          </p:cNvSpPr>
          <p:nvPr>
            <p:ph type="sldNum" sz="quarter" idx="4"/>
          </p:nvPr>
        </p:nvSpPr>
        <p:spPr/>
        <p:txBody>
          <a:bodyPr/>
          <a:lstStyle/>
          <a:p>
            <a:fld id="{45728B32-03A7-4B83-B5E1-99E59DB20741}" type="slidenum">
              <a:rPr lang="en-US"/>
              <a:pPr/>
              <a:t>1</a:t>
            </a:fld>
            <a:endParaRPr lang="en-US"/>
          </a:p>
        </p:txBody>
      </p:sp>
      <p:sp>
        <p:nvSpPr>
          <p:cNvPr id="2050" name="Rectangle 2"/>
          <p:cNvSpPr>
            <a:spLocks noGrp="1" noChangeArrowheads="1"/>
          </p:cNvSpPr>
          <p:nvPr>
            <p:ph type="ctrTitle"/>
          </p:nvPr>
        </p:nvSpPr>
        <p:spPr>
          <a:xfrm>
            <a:off x="457200" y="381000"/>
            <a:ext cx="8382000" cy="3657600"/>
          </a:xfrm>
        </p:spPr>
        <p:txBody>
          <a:bodyPr/>
          <a:lstStyle/>
          <a:p>
            <a:r>
              <a:rPr lang="en-US"/>
              <a:t>Major Court Cases and Legal Issues that Impact Interaction with Persons who Have a Mental Illness</a:t>
            </a:r>
          </a:p>
        </p:txBody>
      </p:sp>
      <p:sp>
        <p:nvSpPr>
          <p:cNvPr id="2051" name="Rectangle 3"/>
          <p:cNvSpPr>
            <a:spLocks noGrp="1" noChangeArrowheads="1"/>
          </p:cNvSpPr>
          <p:nvPr>
            <p:ph type="subTitle" idx="1"/>
          </p:nvPr>
        </p:nvSpPr>
        <p:spPr>
          <a:xfrm>
            <a:off x="1447800" y="4724400"/>
            <a:ext cx="6858000" cy="1143000"/>
          </a:xfrm>
        </p:spPr>
        <p:txBody>
          <a:bodyPr/>
          <a:lstStyle/>
          <a:p>
            <a:r>
              <a:rPr lang="en-US" b="1"/>
              <a:t>Crisis Intervention Team (CIT)</a:t>
            </a:r>
          </a:p>
          <a:p>
            <a:r>
              <a:rPr lang="en-US" b="1"/>
              <a:t>Supplemental Instruction</a:t>
            </a:r>
          </a:p>
        </p:txBody>
      </p:sp>
    </p:spTree>
  </p:cSld>
  <p:clrMapOvr>
    <a:masterClrMapping/>
  </p:clrMapOvr>
  <p:transition>
    <p:split orient="vert" dir="in"/>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93A7C91-2422-4DE5-99FC-53AF70EE113E}" type="slidenum">
              <a:rPr lang="en-US"/>
              <a:pPr/>
              <a:t>10</a:t>
            </a:fld>
            <a:endParaRPr lang="en-US"/>
          </a:p>
        </p:txBody>
      </p:sp>
      <p:sp>
        <p:nvSpPr>
          <p:cNvPr id="31746" name="Rectangle 2"/>
          <p:cNvSpPr>
            <a:spLocks noGrp="1" noChangeArrowheads="1"/>
          </p:cNvSpPr>
          <p:nvPr>
            <p:ph type="title"/>
          </p:nvPr>
        </p:nvSpPr>
        <p:spPr/>
        <p:txBody>
          <a:bodyPr/>
          <a:lstStyle/>
          <a:p>
            <a:r>
              <a:rPr lang="en-US" sz="3600" i="1"/>
              <a:t>In re Miller</a:t>
            </a:r>
            <a:r>
              <a:rPr lang="en-US" sz="3600"/>
              <a:t>—Take Away</a:t>
            </a:r>
          </a:p>
        </p:txBody>
      </p:sp>
      <p:sp>
        <p:nvSpPr>
          <p:cNvPr id="31747" name="Rectangle 3"/>
          <p:cNvSpPr>
            <a:spLocks noGrp="1" noChangeArrowheads="1"/>
          </p:cNvSpPr>
          <p:nvPr>
            <p:ph type="body" idx="1"/>
          </p:nvPr>
        </p:nvSpPr>
        <p:spPr>
          <a:xfrm>
            <a:off x="366713" y="1676400"/>
            <a:ext cx="8421687" cy="4800600"/>
          </a:xfrm>
        </p:spPr>
        <p:txBody>
          <a:bodyPr/>
          <a:lstStyle/>
          <a:p>
            <a:r>
              <a:rPr lang="en-US"/>
              <a:t>Side Issue—May have to complete a new “pink slip” if you locate a person who has “eloped” from a psychiatric crisis center</a:t>
            </a:r>
          </a:p>
          <a:p>
            <a:pPr lvl="1"/>
            <a:r>
              <a:rPr lang="en-US"/>
              <a:t>Short time frame—use existing “pink slip” or use previous “pink slip” as a reference and add new facts based on your observations</a:t>
            </a:r>
          </a:p>
          <a:p>
            <a:pPr lvl="1"/>
            <a:r>
              <a:rPr lang="en-US"/>
              <a:t>Longer time frame—may need to articulate new facts to establish probable cause to take custody and complete new “pink slip”</a:t>
            </a:r>
          </a:p>
        </p:txBody>
      </p:sp>
    </p:spTree>
  </p:cSld>
  <p:clrMapOvr>
    <a:masterClrMapping/>
  </p:clrMapOvr>
  <p:transition>
    <p:split orient="vert" dir="in"/>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6"/>
          <p:cNvSpPr>
            <a:spLocks noGrp="1"/>
          </p:cNvSpPr>
          <p:nvPr>
            <p:ph type="sldNum" sz="quarter" idx="12"/>
          </p:nvPr>
        </p:nvSpPr>
        <p:spPr/>
        <p:txBody>
          <a:bodyPr/>
          <a:lstStyle/>
          <a:p>
            <a:fld id="{A165F095-BC74-493D-9C3B-0B48BD360AC4}" type="slidenum">
              <a:rPr lang="en-US"/>
              <a:pPr/>
              <a:t>11</a:t>
            </a:fld>
            <a:endParaRPr lang="en-US"/>
          </a:p>
        </p:txBody>
      </p:sp>
      <p:sp>
        <p:nvSpPr>
          <p:cNvPr id="6146" name="Rectangle 2"/>
          <p:cNvSpPr>
            <a:spLocks noGrp="1" noChangeArrowheads="1"/>
          </p:cNvSpPr>
          <p:nvPr>
            <p:ph type="title"/>
          </p:nvPr>
        </p:nvSpPr>
        <p:spPr>
          <a:xfrm>
            <a:off x="914400" y="533400"/>
            <a:ext cx="7910513" cy="1447800"/>
          </a:xfrm>
        </p:spPr>
        <p:txBody>
          <a:bodyPr/>
          <a:lstStyle/>
          <a:p>
            <a:r>
              <a:rPr lang="en-US"/>
              <a:t>U.S. Sixth Circuit Court of Appeals Decision</a:t>
            </a:r>
          </a:p>
        </p:txBody>
      </p:sp>
      <p:sp>
        <p:nvSpPr>
          <p:cNvPr id="6150" name="Rectangle 6"/>
          <p:cNvSpPr>
            <a:spLocks noGrp="1" noChangeArrowheads="1"/>
          </p:cNvSpPr>
          <p:nvPr>
            <p:ph type="body" sz="half" idx="1"/>
          </p:nvPr>
        </p:nvSpPr>
        <p:spPr>
          <a:xfrm>
            <a:off x="228600" y="2209800"/>
            <a:ext cx="8548688" cy="4314825"/>
          </a:xfrm>
        </p:spPr>
        <p:txBody>
          <a:bodyPr/>
          <a:lstStyle/>
          <a:p>
            <a:r>
              <a:rPr lang="en-US" sz="3600" b="1" i="1"/>
              <a:t>Fisher v. Harden</a:t>
            </a:r>
            <a:r>
              <a:rPr lang="en-US" sz="3600" b="1"/>
              <a:t>, 398 F.3d 837, 841  (6th Circuit 2005)</a:t>
            </a:r>
          </a:p>
          <a:p>
            <a:endParaRPr lang="en-US" sz="3600" b="1"/>
          </a:p>
        </p:txBody>
      </p:sp>
      <p:pic>
        <p:nvPicPr>
          <p:cNvPr id="6149" name="Picture 5" descr="Circuit-Map-outlined-rs2"/>
          <p:cNvPicPr>
            <a:picLocks noChangeAspect="1" noChangeArrowheads="1"/>
          </p:cNvPicPr>
          <p:nvPr/>
        </p:nvPicPr>
        <p:blipFill>
          <a:blip r:embed="rId3" cstate="print"/>
          <a:srcRect/>
          <a:stretch>
            <a:fillRect/>
          </a:stretch>
        </p:blipFill>
        <p:spPr bwMode="auto">
          <a:xfrm>
            <a:off x="3581400" y="3429000"/>
            <a:ext cx="5334000" cy="3200400"/>
          </a:xfrm>
          <a:prstGeom prst="rect">
            <a:avLst/>
          </a:prstGeom>
          <a:noFill/>
        </p:spPr>
      </p:pic>
      <p:pic>
        <p:nvPicPr>
          <p:cNvPr id="6152" name="Picture 8" descr="6SEAL"/>
          <p:cNvPicPr>
            <a:picLocks noGrp="1" noChangeAspect="1" noChangeArrowheads="1"/>
          </p:cNvPicPr>
          <p:nvPr>
            <p:ph sz="half" idx="2"/>
          </p:nvPr>
        </p:nvPicPr>
        <p:blipFill>
          <a:blip r:embed="rId4" cstate="print"/>
          <a:srcRect/>
          <a:stretch>
            <a:fillRect/>
          </a:stretch>
        </p:blipFill>
        <p:spPr>
          <a:xfrm>
            <a:off x="762000" y="3810000"/>
            <a:ext cx="1793875" cy="1868488"/>
          </a:xfrm>
          <a:noFill/>
          <a:ln/>
        </p:spPr>
      </p:pic>
    </p:spTree>
  </p:cSld>
  <p:clrMapOvr>
    <a:masterClrMapping/>
  </p:clrMapOvr>
  <p:transition>
    <p:split orient="vert"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B9CE014-8637-4165-9DC8-207B6CA95D49}" type="slidenum">
              <a:rPr lang="en-US"/>
              <a:pPr/>
              <a:t>12</a:t>
            </a:fld>
            <a:endParaRPr lang="en-US"/>
          </a:p>
        </p:txBody>
      </p:sp>
      <p:sp>
        <p:nvSpPr>
          <p:cNvPr id="20482" name="Rectangle 2"/>
          <p:cNvSpPr>
            <a:spLocks noGrp="1" noChangeArrowheads="1"/>
          </p:cNvSpPr>
          <p:nvPr>
            <p:ph type="title"/>
          </p:nvPr>
        </p:nvSpPr>
        <p:spPr/>
        <p:txBody>
          <a:bodyPr/>
          <a:lstStyle/>
          <a:p>
            <a:r>
              <a:rPr lang="en-US" i="1"/>
              <a:t>Fisher v. Harden</a:t>
            </a:r>
            <a:r>
              <a:rPr lang="en-US"/>
              <a:t>—Facts</a:t>
            </a:r>
            <a:endParaRPr lang="en-US" i="1"/>
          </a:p>
        </p:txBody>
      </p:sp>
      <p:sp>
        <p:nvSpPr>
          <p:cNvPr id="20483" name="Rectangle 3"/>
          <p:cNvSpPr>
            <a:spLocks noGrp="1" noChangeArrowheads="1"/>
          </p:cNvSpPr>
          <p:nvPr>
            <p:ph type="body" idx="1"/>
          </p:nvPr>
        </p:nvSpPr>
        <p:spPr/>
        <p:txBody>
          <a:bodyPr/>
          <a:lstStyle/>
          <a:p>
            <a:pPr>
              <a:lnSpc>
                <a:spcPct val="90000"/>
              </a:lnSpc>
            </a:pPr>
            <a:r>
              <a:rPr lang="en-US"/>
              <a:t>77-year old man took his rifle, a tripod, and a folding chair to go and shoot groundhogs eating the area crops</a:t>
            </a:r>
          </a:p>
          <a:p>
            <a:pPr lvl="1">
              <a:lnSpc>
                <a:spcPct val="90000"/>
              </a:lnSpc>
            </a:pPr>
            <a:r>
              <a:rPr lang="en-US"/>
              <a:t>On a railroad grade about 250 yards from a county road</a:t>
            </a:r>
          </a:p>
          <a:p>
            <a:pPr>
              <a:lnSpc>
                <a:spcPct val="90000"/>
              </a:lnSpc>
            </a:pPr>
            <a:r>
              <a:rPr lang="en-US"/>
              <a:t>A passer-by saw the man and thought it might be a suicide attempt</a:t>
            </a:r>
          </a:p>
          <a:p>
            <a:pPr lvl="1">
              <a:lnSpc>
                <a:spcPct val="90000"/>
              </a:lnSpc>
            </a:pPr>
            <a:r>
              <a:rPr lang="en-US"/>
              <a:t>Called into the sheriff’s office and reported a possible suicide attempt—said man had his feet tied to the tracks</a:t>
            </a:r>
          </a:p>
        </p:txBody>
      </p:sp>
    </p:spTree>
  </p:cSld>
  <p:clrMapOvr>
    <a:masterClrMapping/>
  </p:clrMapOvr>
  <p:transition>
    <p:split orient="vert" dir="in"/>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C2305D7-60B9-4099-A46E-8490354BE001}" type="slidenum">
              <a:rPr lang="en-US"/>
              <a:pPr/>
              <a:t>13</a:t>
            </a:fld>
            <a:endParaRPr lang="en-US"/>
          </a:p>
        </p:txBody>
      </p:sp>
      <p:sp>
        <p:nvSpPr>
          <p:cNvPr id="21506" name="Rectangle 2"/>
          <p:cNvSpPr>
            <a:spLocks noGrp="1" noChangeArrowheads="1"/>
          </p:cNvSpPr>
          <p:nvPr>
            <p:ph type="title"/>
          </p:nvPr>
        </p:nvSpPr>
        <p:spPr/>
        <p:txBody>
          <a:bodyPr/>
          <a:lstStyle/>
          <a:p>
            <a:r>
              <a:rPr lang="en-US" sz="3600" i="1"/>
              <a:t>Fisher v. Harden</a:t>
            </a:r>
            <a:r>
              <a:rPr lang="en-US" sz="3600"/>
              <a:t>—Facts</a:t>
            </a:r>
          </a:p>
        </p:txBody>
      </p:sp>
      <p:sp>
        <p:nvSpPr>
          <p:cNvPr id="21507" name="Rectangle 3"/>
          <p:cNvSpPr>
            <a:spLocks noGrp="1" noChangeArrowheads="1"/>
          </p:cNvSpPr>
          <p:nvPr>
            <p:ph type="body" idx="1"/>
          </p:nvPr>
        </p:nvSpPr>
        <p:spPr/>
        <p:txBody>
          <a:bodyPr/>
          <a:lstStyle/>
          <a:p>
            <a:r>
              <a:rPr lang="en-US"/>
              <a:t>Two deputies arrived and used overhead speaker to get man’s attention</a:t>
            </a:r>
          </a:p>
          <a:p>
            <a:r>
              <a:rPr lang="en-US"/>
              <a:t>Man stood up, gathered his items, and walked towards deputies along tracks</a:t>
            </a:r>
          </a:p>
          <a:p>
            <a:r>
              <a:rPr lang="en-US"/>
              <a:t>Deputies noticed man was carrying rifle and ordered him to lay down the weapon </a:t>
            </a:r>
          </a:p>
          <a:p>
            <a:r>
              <a:rPr lang="en-US"/>
              <a:t>Initially man didn’t acknowledge, but did finally cooperate at about 200 yards</a:t>
            </a:r>
          </a:p>
        </p:txBody>
      </p:sp>
    </p:spTree>
  </p:cSld>
  <p:clrMapOvr>
    <a:masterClrMapping/>
  </p:clrMapOvr>
  <p:transition>
    <p:split orient="vert"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76207BD-D494-4BC6-84A2-7A4982A36EB1}" type="slidenum">
              <a:rPr lang="en-US"/>
              <a:pPr/>
              <a:t>14</a:t>
            </a:fld>
            <a:endParaRPr lang="en-US"/>
          </a:p>
        </p:txBody>
      </p:sp>
      <p:sp>
        <p:nvSpPr>
          <p:cNvPr id="22530" name="Rectangle 2"/>
          <p:cNvSpPr>
            <a:spLocks noGrp="1" noChangeArrowheads="1"/>
          </p:cNvSpPr>
          <p:nvPr>
            <p:ph type="title"/>
          </p:nvPr>
        </p:nvSpPr>
        <p:spPr/>
        <p:txBody>
          <a:bodyPr/>
          <a:lstStyle/>
          <a:p>
            <a:r>
              <a:rPr lang="en-US" sz="3600" i="1"/>
              <a:t>Fisher v. Harden</a:t>
            </a:r>
            <a:r>
              <a:rPr lang="en-US" sz="3600"/>
              <a:t>—Facts</a:t>
            </a:r>
          </a:p>
        </p:txBody>
      </p:sp>
      <p:sp>
        <p:nvSpPr>
          <p:cNvPr id="22531" name="Rectangle 3"/>
          <p:cNvSpPr>
            <a:spLocks noGrp="1" noChangeArrowheads="1"/>
          </p:cNvSpPr>
          <p:nvPr>
            <p:ph type="body" idx="1"/>
          </p:nvPr>
        </p:nvSpPr>
        <p:spPr/>
        <p:txBody>
          <a:bodyPr/>
          <a:lstStyle/>
          <a:p>
            <a:pPr>
              <a:lnSpc>
                <a:spcPct val="90000"/>
              </a:lnSpc>
            </a:pPr>
            <a:r>
              <a:rPr lang="en-US">
                <a:cs typeface="Arial" charset="0"/>
              </a:rPr>
              <a:t>Deputies acknowledged they recognized that man was older, and that he didn’t do or say anything out of the ordinary</a:t>
            </a:r>
          </a:p>
          <a:p>
            <a:pPr>
              <a:lnSpc>
                <a:spcPct val="90000"/>
              </a:lnSpc>
            </a:pPr>
            <a:r>
              <a:rPr lang="en-US">
                <a:cs typeface="Arial" charset="0"/>
              </a:rPr>
              <a:t>Kept weapons trained on him and then ordered him to lie face down on the roadway and handcuffed him</a:t>
            </a:r>
          </a:p>
          <a:p>
            <a:pPr>
              <a:lnSpc>
                <a:spcPct val="90000"/>
              </a:lnSpc>
            </a:pPr>
            <a:r>
              <a:rPr lang="en-US">
                <a:cs typeface="Arial" charset="0"/>
              </a:rPr>
              <a:t>Man goes into immediate cardiac arrest</a:t>
            </a:r>
          </a:p>
          <a:p>
            <a:pPr lvl="1">
              <a:lnSpc>
                <a:spcPct val="90000"/>
              </a:lnSpc>
            </a:pPr>
            <a:r>
              <a:rPr lang="en-US">
                <a:cs typeface="Arial" charset="0"/>
              </a:rPr>
              <a:t>Life flighted to hospital—Lived but was permanently disabled</a:t>
            </a:r>
            <a:endParaRPr lang="en-US"/>
          </a:p>
        </p:txBody>
      </p:sp>
    </p:spTree>
  </p:cSld>
  <p:clrMapOvr>
    <a:masterClrMapping/>
  </p:clrMapOvr>
  <p:transition>
    <p:split orient="vert"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D71BB16-59B7-428D-9752-01737E385A84}" type="slidenum">
              <a:rPr lang="en-US"/>
              <a:pPr/>
              <a:t>15</a:t>
            </a:fld>
            <a:endParaRPr lang="en-US"/>
          </a:p>
        </p:txBody>
      </p:sp>
      <p:sp>
        <p:nvSpPr>
          <p:cNvPr id="23554" name="Rectangle 2"/>
          <p:cNvSpPr>
            <a:spLocks noGrp="1" noChangeArrowheads="1"/>
          </p:cNvSpPr>
          <p:nvPr>
            <p:ph type="title"/>
          </p:nvPr>
        </p:nvSpPr>
        <p:spPr/>
        <p:txBody>
          <a:bodyPr/>
          <a:lstStyle/>
          <a:p>
            <a:r>
              <a:rPr lang="en-US" sz="3600" i="1"/>
              <a:t>Fisher v. Harden</a:t>
            </a:r>
            <a:r>
              <a:rPr lang="en-US" sz="3600"/>
              <a:t>—Facts</a:t>
            </a:r>
          </a:p>
        </p:txBody>
      </p:sp>
      <p:sp>
        <p:nvSpPr>
          <p:cNvPr id="23555" name="Rectangle 3"/>
          <p:cNvSpPr>
            <a:spLocks noGrp="1" noChangeArrowheads="1"/>
          </p:cNvSpPr>
          <p:nvPr>
            <p:ph type="body" idx="1"/>
          </p:nvPr>
        </p:nvSpPr>
        <p:spPr/>
        <p:txBody>
          <a:bodyPr/>
          <a:lstStyle/>
          <a:p>
            <a:pPr>
              <a:lnSpc>
                <a:spcPct val="90000"/>
              </a:lnSpc>
            </a:pPr>
            <a:r>
              <a:rPr lang="en-US">
                <a:cs typeface="Arial" charset="0"/>
              </a:rPr>
              <a:t>42 USC §1983 suit filed in Federal Court</a:t>
            </a:r>
          </a:p>
          <a:p>
            <a:pPr>
              <a:lnSpc>
                <a:spcPct val="90000"/>
              </a:lnSpc>
            </a:pPr>
            <a:r>
              <a:rPr lang="en-US">
                <a:cs typeface="Arial" charset="0"/>
              </a:rPr>
              <a:t>Defendants did not contest that man was seized, but advocated that the seizure was valid as part of a </a:t>
            </a:r>
            <a:r>
              <a:rPr lang="en-US" i="1">
                <a:cs typeface="Arial" charset="0"/>
              </a:rPr>
              <a:t>Terry</a:t>
            </a:r>
            <a:r>
              <a:rPr lang="en-US">
                <a:cs typeface="Arial" charset="0"/>
              </a:rPr>
              <a:t> stop</a:t>
            </a:r>
          </a:p>
          <a:p>
            <a:pPr>
              <a:lnSpc>
                <a:spcPct val="90000"/>
              </a:lnSpc>
            </a:pPr>
            <a:r>
              <a:rPr lang="en-US">
                <a:cs typeface="Arial" charset="0"/>
              </a:rPr>
              <a:t>Also conceded that they were not responding to a report of criminal conduct and that they never suspected that the man was engaged in or about to be engaged in a crime</a:t>
            </a:r>
          </a:p>
        </p:txBody>
      </p:sp>
    </p:spTree>
  </p:cSld>
  <p:clrMapOvr>
    <a:masterClrMapping/>
  </p:clrMapOvr>
  <p:transition>
    <p:split orient="vert" dir="in"/>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9395934-13E0-4D1B-9F4D-4638BA2EFE9E}" type="slidenum">
              <a:rPr lang="en-US"/>
              <a:pPr/>
              <a:t>16</a:t>
            </a:fld>
            <a:endParaRPr lang="en-US"/>
          </a:p>
        </p:txBody>
      </p:sp>
      <p:sp>
        <p:nvSpPr>
          <p:cNvPr id="24578" name="Rectangle 2"/>
          <p:cNvSpPr>
            <a:spLocks noGrp="1" noChangeArrowheads="1"/>
          </p:cNvSpPr>
          <p:nvPr>
            <p:ph type="title"/>
          </p:nvPr>
        </p:nvSpPr>
        <p:spPr/>
        <p:txBody>
          <a:bodyPr/>
          <a:lstStyle/>
          <a:p>
            <a:r>
              <a:rPr lang="en-US" i="1"/>
              <a:t>Fisher v. Harden</a:t>
            </a:r>
            <a:r>
              <a:rPr lang="en-US"/>
              <a:t>—</a:t>
            </a:r>
            <a:br>
              <a:rPr lang="en-US"/>
            </a:br>
            <a:r>
              <a:rPr lang="en-US"/>
              <a:t>Court Says…</a:t>
            </a:r>
          </a:p>
        </p:txBody>
      </p:sp>
      <p:sp>
        <p:nvSpPr>
          <p:cNvPr id="24579" name="Rectangle 3"/>
          <p:cNvSpPr>
            <a:spLocks noGrp="1" noChangeArrowheads="1"/>
          </p:cNvSpPr>
          <p:nvPr>
            <p:ph type="body" idx="1"/>
          </p:nvPr>
        </p:nvSpPr>
        <p:spPr>
          <a:xfrm>
            <a:off x="366713" y="1849438"/>
            <a:ext cx="8421687" cy="4779962"/>
          </a:xfrm>
        </p:spPr>
        <p:txBody>
          <a:bodyPr/>
          <a:lstStyle/>
          <a:p>
            <a:pPr>
              <a:lnSpc>
                <a:spcPct val="90000"/>
              </a:lnSpc>
            </a:pPr>
            <a:r>
              <a:rPr lang="en-US"/>
              <a:t>Decline to adopt a rule that would apply </a:t>
            </a:r>
            <a:r>
              <a:rPr lang="en-US" i="1"/>
              <a:t>Terry v. Ohio</a:t>
            </a:r>
            <a:r>
              <a:rPr lang="en-US"/>
              <a:t> to mental health seizures</a:t>
            </a:r>
          </a:p>
          <a:p>
            <a:pPr>
              <a:lnSpc>
                <a:spcPct val="90000"/>
              </a:lnSpc>
            </a:pPr>
            <a:r>
              <a:rPr lang="en-US"/>
              <a:t>Defendants were unable to demonstrate they had probable cause to believe that man was a danger to himself or others</a:t>
            </a:r>
          </a:p>
          <a:p>
            <a:pPr>
              <a:lnSpc>
                <a:spcPct val="90000"/>
              </a:lnSpc>
            </a:pPr>
            <a:r>
              <a:rPr lang="en-US"/>
              <a:t>“Deputies forced the man to the ground and handcuffed him without any suspicion of criminal activity, without frisking him for additional weapons, and without asking any questions”</a:t>
            </a:r>
          </a:p>
        </p:txBody>
      </p:sp>
    </p:spTree>
  </p:cSld>
  <p:clrMapOvr>
    <a:masterClrMapping/>
  </p:clrMapOvr>
  <p:transition>
    <p:split orient="vert" dir="in"/>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4981564-AC9C-4E3E-8F87-462B9ABB412D}" type="slidenum">
              <a:rPr lang="en-US"/>
              <a:pPr/>
              <a:t>17</a:t>
            </a:fld>
            <a:endParaRPr lang="en-US"/>
          </a:p>
        </p:txBody>
      </p:sp>
      <p:sp>
        <p:nvSpPr>
          <p:cNvPr id="25602" name="Rectangle 2"/>
          <p:cNvSpPr>
            <a:spLocks noGrp="1" noChangeArrowheads="1"/>
          </p:cNvSpPr>
          <p:nvPr>
            <p:ph type="title"/>
          </p:nvPr>
        </p:nvSpPr>
        <p:spPr/>
        <p:txBody>
          <a:bodyPr/>
          <a:lstStyle/>
          <a:p>
            <a:r>
              <a:rPr lang="en-US" sz="3600" i="1"/>
              <a:t>Fisher v. Harden</a:t>
            </a:r>
            <a:r>
              <a:rPr lang="en-US" sz="3600"/>
              <a:t>—Court Says…</a:t>
            </a:r>
          </a:p>
        </p:txBody>
      </p:sp>
      <p:sp>
        <p:nvSpPr>
          <p:cNvPr id="25603" name="Rectangle 3"/>
          <p:cNvSpPr>
            <a:spLocks noGrp="1" noChangeArrowheads="1"/>
          </p:cNvSpPr>
          <p:nvPr>
            <p:ph type="body" idx="1"/>
          </p:nvPr>
        </p:nvSpPr>
        <p:spPr>
          <a:xfrm>
            <a:off x="366713" y="1849438"/>
            <a:ext cx="8421687" cy="4551362"/>
          </a:xfrm>
        </p:spPr>
        <p:txBody>
          <a:bodyPr/>
          <a:lstStyle/>
          <a:p>
            <a:pPr>
              <a:lnSpc>
                <a:spcPct val="90000"/>
              </a:lnSpc>
            </a:pPr>
            <a:r>
              <a:rPr lang="en-US"/>
              <a:t>“In the present case, the information presented to the officers was much more vague.  The [deputies] were investigating an unconfirmed report that an individual was suicidal.  Fisher was not in the company of an obviously distressed companion.  And, the deputies failed to question him.  Rather, they drew their guns, ordered Fisher to the ground, and handcuffed him.”</a:t>
            </a:r>
          </a:p>
        </p:txBody>
      </p:sp>
    </p:spTree>
  </p:cSld>
  <p:clrMapOvr>
    <a:masterClrMapping/>
  </p:clrMapOvr>
  <p:transition>
    <p:split orient="vert" dir="in"/>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80A6AD3-982C-4FD0-95F5-271AB506BFB7}" type="slidenum">
              <a:rPr lang="en-US"/>
              <a:pPr/>
              <a:t>18</a:t>
            </a:fld>
            <a:endParaRPr lang="en-US"/>
          </a:p>
        </p:txBody>
      </p:sp>
      <p:sp>
        <p:nvSpPr>
          <p:cNvPr id="26626" name="Rectangle 2"/>
          <p:cNvSpPr>
            <a:spLocks noGrp="1" noChangeArrowheads="1"/>
          </p:cNvSpPr>
          <p:nvPr>
            <p:ph type="title"/>
          </p:nvPr>
        </p:nvSpPr>
        <p:spPr/>
        <p:txBody>
          <a:bodyPr/>
          <a:lstStyle/>
          <a:p>
            <a:r>
              <a:rPr lang="en-US" i="1"/>
              <a:t>Fisher v. Harden</a:t>
            </a:r>
            <a:r>
              <a:rPr lang="en-US"/>
              <a:t>—Take Away</a:t>
            </a:r>
          </a:p>
        </p:txBody>
      </p:sp>
      <p:sp>
        <p:nvSpPr>
          <p:cNvPr id="26627" name="Rectangle 3"/>
          <p:cNvSpPr>
            <a:spLocks noGrp="1" noChangeArrowheads="1"/>
          </p:cNvSpPr>
          <p:nvPr>
            <p:ph type="body" idx="1"/>
          </p:nvPr>
        </p:nvSpPr>
        <p:spPr/>
        <p:txBody>
          <a:bodyPr/>
          <a:lstStyle/>
          <a:p>
            <a:r>
              <a:rPr lang="en-US"/>
              <a:t>“It is clearly established that an officer may not affect a mental health seizure without probable cause.”</a:t>
            </a:r>
          </a:p>
          <a:p>
            <a:r>
              <a:rPr lang="en-US"/>
              <a:t>If you are responding to an unconfirmed report that a person is mentally ill and/or suicidal, you need to confirm the information in some manner</a:t>
            </a:r>
          </a:p>
        </p:txBody>
      </p:sp>
    </p:spTree>
  </p:cSld>
  <p:clrMapOvr>
    <a:masterClrMapping/>
  </p:clrMapOvr>
  <p:transition>
    <p:split orient="vert" dir="in"/>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F80C522-02F4-439C-BB42-E14B3A6FE870}" type="slidenum">
              <a:rPr lang="en-US"/>
              <a:pPr/>
              <a:t>19</a:t>
            </a:fld>
            <a:endParaRPr lang="en-US"/>
          </a:p>
        </p:txBody>
      </p:sp>
      <p:sp>
        <p:nvSpPr>
          <p:cNvPr id="27650" name="Rectangle 2"/>
          <p:cNvSpPr>
            <a:spLocks noGrp="1" noChangeArrowheads="1"/>
          </p:cNvSpPr>
          <p:nvPr>
            <p:ph type="title"/>
          </p:nvPr>
        </p:nvSpPr>
        <p:spPr/>
        <p:txBody>
          <a:bodyPr/>
          <a:lstStyle/>
          <a:p>
            <a:r>
              <a:rPr lang="en-US" sz="3600" i="1"/>
              <a:t>Fisher v. Harden</a:t>
            </a:r>
            <a:r>
              <a:rPr lang="en-US" sz="3600"/>
              <a:t>—Take Away</a:t>
            </a:r>
          </a:p>
        </p:txBody>
      </p:sp>
      <p:sp>
        <p:nvSpPr>
          <p:cNvPr id="27651" name="Rectangle 3"/>
          <p:cNvSpPr>
            <a:spLocks noGrp="1" noChangeArrowheads="1"/>
          </p:cNvSpPr>
          <p:nvPr>
            <p:ph type="body" idx="1"/>
          </p:nvPr>
        </p:nvSpPr>
        <p:spPr>
          <a:xfrm>
            <a:off x="304800" y="1752600"/>
            <a:ext cx="8534400" cy="4378325"/>
          </a:xfrm>
        </p:spPr>
        <p:txBody>
          <a:bodyPr/>
          <a:lstStyle/>
          <a:p>
            <a:r>
              <a:rPr lang="en-US"/>
              <a:t>Gather additional facts from family, friends, other witnesses and any past run data</a:t>
            </a:r>
          </a:p>
          <a:p>
            <a:r>
              <a:rPr lang="en-US"/>
              <a:t>Interact with the person who is suspected of having a mental illness and gather information from your own senses as to whether a crisis is taking place and whether that crisis meets the established criteria for custody under ORC </a:t>
            </a:r>
            <a:r>
              <a:rPr lang="en-US">
                <a:cs typeface="Arial" charset="0"/>
              </a:rPr>
              <a:t>§</a:t>
            </a:r>
            <a:r>
              <a:rPr lang="en-US"/>
              <a:t>5122.10</a:t>
            </a:r>
          </a:p>
        </p:txBody>
      </p:sp>
    </p:spTree>
  </p:cSld>
  <p:clrMapOvr>
    <a:masterClrMapping/>
  </p:clrMapOvr>
  <p:transition>
    <p:split orient="vert"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9854AEF5-F45C-4EB3-81AA-68510F14D5B6}" type="slidenum">
              <a:rPr lang="en-US"/>
              <a:pPr/>
              <a:t>2</a:t>
            </a:fld>
            <a:endParaRPr lang="en-US"/>
          </a:p>
        </p:txBody>
      </p:sp>
      <p:sp>
        <p:nvSpPr>
          <p:cNvPr id="5128" name="Rectangle 8"/>
          <p:cNvSpPr>
            <a:spLocks noGrp="1" noChangeArrowheads="1"/>
          </p:cNvSpPr>
          <p:nvPr>
            <p:ph type="title"/>
          </p:nvPr>
        </p:nvSpPr>
        <p:spPr/>
        <p:txBody>
          <a:bodyPr/>
          <a:lstStyle/>
          <a:p>
            <a:r>
              <a:rPr lang="en-US"/>
              <a:t>Ohio Supreme Court Decision</a:t>
            </a:r>
          </a:p>
        </p:txBody>
      </p:sp>
      <p:sp>
        <p:nvSpPr>
          <p:cNvPr id="5129" name="Rectangle 9"/>
          <p:cNvSpPr>
            <a:spLocks noGrp="1" noChangeArrowheads="1"/>
          </p:cNvSpPr>
          <p:nvPr>
            <p:ph type="body" idx="1"/>
          </p:nvPr>
        </p:nvSpPr>
        <p:spPr>
          <a:xfrm>
            <a:off x="457200" y="2051050"/>
            <a:ext cx="8229600" cy="4079875"/>
          </a:xfrm>
        </p:spPr>
        <p:txBody>
          <a:bodyPr/>
          <a:lstStyle/>
          <a:p>
            <a:r>
              <a:rPr lang="en-US" i="1">
                <a:cs typeface="Arial" charset="0"/>
              </a:rPr>
              <a:t>In re Miller</a:t>
            </a:r>
            <a:r>
              <a:rPr lang="en-US">
                <a:latin typeface="Times New Roman" pitchFamily="18" charset="0"/>
                <a:cs typeface="Times New Roman" pitchFamily="18" charset="0"/>
              </a:rPr>
              <a:t> </a:t>
            </a:r>
            <a:r>
              <a:rPr lang="en-US">
                <a:cs typeface="Arial" charset="0"/>
              </a:rPr>
              <a:t>(1992), 63 Ohio St.3d 99, 585 N.E.2d 396. </a:t>
            </a:r>
            <a:endParaRPr lang="en-US"/>
          </a:p>
        </p:txBody>
      </p:sp>
      <p:grpSp>
        <p:nvGrpSpPr>
          <p:cNvPr id="5133" name="Group 13"/>
          <p:cNvGrpSpPr>
            <a:grpSpLocks/>
          </p:cNvGrpSpPr>
          <p:nvPr/>
        </p:nvGrpSpPr>
        <p:grpSpPr bwMode="auto">
          <a:xfrm>
            <a:off x="914400" y="3810000"/>
            <a:ext cx="7315200" cy="1676400"/>
            <a:chOff x="576" y="2400"/>
            <a:chExt cx="4608" cy="1056"/>
          </a:xfrm>
        </p:grpSpPr>
        <p:pic>
          <p:nvPicPr>
            <p:cNvPr id="5126" name="Picture 6" descr="ohiosupremecourt"/>
            <p:cNvPicPr>
              <a:picLocks noChangeAspect="1" noChangeArrowheads="1"/>
            </p:cNvPicPr>
            <p:nvPr/>
          </p:nvPicPr>
          <p:blipFill>
            <a:blip r:embed="rId3" cstate="print"/>
            <a:srcRect/>
            <a:stretch>
              <a:fillRect/>
            </a:stretch>
          </p:blipFill>
          <p:spPr bwMode="auto">
            <a:xfrm>
              <a:off x="576" y="2400"/>
              <a:ext cx="1584" cy="1030"/>
            </a:xfrm>
            <a:prstGeom prst="rect">
              <a:avLst/>
            </a:prstGeom>
            <a:noFill/>
          </p:spPr>
        </p:pic>
        <p:pic>
          <p:nvPicPr>
            <p:cNvPr id="5127" name="Picture 7" descr="SEAL_-_SUPREME_COURT"/>
            <p:cNvPicPr>
              <a:picLocks noChangeAspect="1" noChangeArrowheads="1"/>
            </p:cNvPicPr>
            <p:nvPr/>
          </p:nvPicPr>
          <p:blipFill>
            <a:blip r:embed="rId4" cstate="print"/>
            <a:srcRect/>
            <a:stretch>
              <a:fillRect/>
            </a:stretch>
          </p:blipFill>
          <p:spPr bwMode="auto">
            <a:xfrm>
              <a:off x="2160" y="2400"/>
              <a:ext cx="1032" cy="1028"/>
            </a:xfrm>
            <a:prstGeom prst="rect">
              <a:avLst/>
            </a:prstGeom>
            <a:noFill/>
          </p:spPr>
        </p:pic>
        <p:pic>
          <p:nvPicPr>
            <p:cNvPr id="5130" name="Picture 10" descr="formal_lowres"/>
            <p:cNvPicPr>
              <a:picLocks noChangeAspect="1" noChangeArrowheads="1"/>
            </p:cNvPicPr>
            <p:nvPr/>
          </p:nvPicPr>
          <p:blipFill>
            <a:blip r:embed="rId5" cstate="print"/>
            <a:srcRect/>
            <a:stretch>
              <a:fillRect/>
            </a:stretch>
          </p:blipFill>
          <p:spPr bwMode="auto">
            <a:xfrm>
              <a:off x="3216" y="2400"/>
              <a:ext cx="1968" cy="1056"/>
            </a:xfrm>
            <a:prstGeom prst="rect">
              <a:avLst/>
            </a:prstGeom>
            <a:noFill/>
          </p:spPr>
        </p:pic>
      </p:grpSp>
    </p:spTree>
  </p:cSld>
  <p:clrMapOvr>
    <a:masterClrMapping/>
  </p:clrMapOvr>
  <p:transition>
    <p:split orient="vert" dir="in"/>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5452039B-5192-4D9F-B26F-FDFB0F55B74F}" type="slidenum">
              <a:rPr lang="en-US"/>
              <a:pPr/>
              <a:t>20</a:t>
            </a:fld>
            <a:endParaRPr lang="en-US"/>
          </a:p>
        </p:txBody>
      </p:sp>
      <p:sp>
        <p:nvSpPr>
          <p:cNvPr id="54279" name="Rectangle 7"/>
          <p:cNvSpPr>
            <a:spLocks noGrp="1" noChangeArrowheads="1"/>
          </p:cNvSpPr>
          <p:nvPr>
            <p:ph type="title"/>
          </p:nvPr>
        </p:nvSpPr>
        <p:spPr>
          <a:xfrm>
            <a:off x="1143000" y="609600"/>
            <a:ext cx="7681913" cy="1447800"/>
          </a:xfrm>
        </p:spPr>
        <p:txBody>
          <a:bodyPr/>
          <a:lstStyle/>
          <a:p>
            <a:r>
              <a:rPr lang="en-US"/>
              <a:t>U.S. Sixth Circuit Court of Appeals Decision</a:t>
            </a:r>
          </a:p>
        </p:txBody>
      </p:sp>
      <p:sp>
        <p:nvSpPr>
          <p:cNvPr id="54280" name="Rectangle 8"/>
          <p:cNvSpPr>
            <a:spLocks noGrp="1" noChangeArrowheads="1"/>
          </p:cNvSpPr>
          <p:nvPr>
            <p:ph type="body" idx="1"/>
          </p:nvPr>
        </p:nvSpPr>
        <p:spPr>
          <a:xfrm>
            <a:off x="457200" y="2362200"/>
            <a:ext cx="8229600" cy="3768725"/>
          </a:xfrm>
        </p:spPr>
        <p:txBody>
          <a:bodyPr/>
          <a:lstStyle/>
          <a:p>
            <a:r>
              <a:rPr lang="en-US" sz="3600" b="1" i="1"/>
              <a:t>Griffith v</a:t>
            </a:r>
            <a:r>
              <a:rPr lang="en-US" sz="3600" i="1"/>
              <a:t>. </a:t>
            </a:r>
            <a:r>
              <a:rPr lang="en-US" sz="3600" b="1" i="1"/>
              <a:t>Coburn</a:t>
            </a:r>
            <a:r>
              <a:rPr lang="en-US" sz="3600"/>
              <a:t>, 473 F.3d 650. </a:t>
            </a:r>
            <a:br>
              <a:rPr lang="en-US" sz="3600"/>
            </a:br>
            <a:r>
              <a:rPr lang="en-US" sz="3600"/>
              <a:t>(Sixth Circuit 2007)</a:t>
            </a:r>
            <a:r>
              <a:rPr lang="en-US"/>
              <a:t> </a:t>
            </a:r>
          </a:p>
        </p:txBody>
      </p:sp>
      <p:pic>
        <p:nvPicPr>
          <p:cNvPr id="54276" name="Picture 4" descr="6SEAL"/>
          <p:cNvPicPr>
            <a:picLocks noGrp="1" noChangeAspect="1" noChangeArrowheads="1"/>
          </p:cNvPicPr>
          <p:nvPr>
            <p:ph idx="4294967295"/>
          </p:nvPr>
        </p:nvPicPr>
        <p:blipFill>
          <a:blip r:embed="rId2" cstate="print"/>
          <a:srcRect/>
          <a:stretch>
            <a:fillRect/>
          </a:stretch>
        </p:blipFill>
        <p:spPr>
          <a:xfrm>
            <a:off x="5410200" y="3124200"/>
            <a:ext cx="1417638" cy="1524000"/>
          </a:xfrm>
          <a:noFill/>
          <a:ln/>
        </p:spPr>
      </p:pic>
    </p:spTree>
  </p:cSld>
  <p:clrMapOvr>
    <a:masterClrMapping/>
  </p:clrMapOvr>
  <p:transition>
    <p:split orient="vert" dir="in"/>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2DA4587-339D-497F-80DC-61BE6612760A}" type="slidenum">
              <a:rPr lang="en-US"/>
              <a:pPr/>
              <a:t>21</a:t>
            </a:fld>
            <a:endParaRPr lang="en-US"/>
          </a:p>
        </p:txBody>
      </p:sp>
      <p:sp>
        <p:nvSpPr>
          <p:cNvPr id="58370" name="Rectangle 2"/>
          <p:cNvSpPr>
            <a:spLocks noGrp="1" noChangeArrowheads="1"/>
          </p:cNvSpPr>
          <p:nvPr>
            <p:ph type="title"/>
          </p:nvPr>
        </p:nvSpPr>
        <p:spPr/>
        <p:txBody>
          <a:bodyPr/>
          <a:lstStyle/>
          <a:p>
            <a:r>
              <a:rPr lang="en-US" i="1"/>
              <a:t>Griffith v. Coburn</a:t>
            </a:r>
            <a:r>
              <a:rPr lang="en-US"/>
              <a:t>—Facts</a:t>
            </a:r>
          </a:p>
        </p:txBody>
      </p:sp>
      <p:sp>
        <p:nvSpPr>
          <p:cNvPr id="58371" name="Rectangle 3"/>
          <p:cNvSpPr>
            <a:spLocks noGrp="1" noChangeArrowheads="1"/>
          </p:cNvSpPr>
          <p:nvPr>
            <p:ph type="body" idx="1"/>
          </p:nvPr>
        </p:nvSpPr>
        <p:spPr/>
        <p:txBody>
          <a:bodyPr/>
          <a:lstStyle/>
          <a:p>
            <a:r>
              <a:rPr lang="en-US"/>
              <a:t>Mother approached township police department in Michigan</a:t>
            </a:r>
          </a:p>
          <a:p>
            <a:r>
              <a:rPr lang="en-US"/>
              <a:t>Wanted son hospitalized because he was “acting strangely”</a:t>
            </a:r>
          </a:p>
          <a:p>
            <a:r>
              <a:rPr lang="en-US"/>
              <a:t>Police said son was not danger to self or others based on mother’s explanation</a:t>
            </a:r>
          </a:p>
          <a:p>
            <a:r>
              <a:rPr lang="en-US"/>
              <a:t>Son had outstanding traffic warrant</a:t>
            </a:r>
          </a:p>
          <a:p>
            <a:r>
              <a:rPr lang="en-US"/>
              <a:t>Officers offered to arrest son to get help</a:t>
            </a:r>
          </a:p>
        </p:txBody>
      </p:sp>
    </p:spTree>
  </p:cSld>
  <p:clrMapOvr>
    <a:masterClrMapping/>
  </p:clrMapOvr>
  <p:transition>
    <p:split orient="vert" dir="in"/>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6A30984-327C-4785-8276-DC26D8E866CE}" type="slidenum">
              <a:rPr lang="en-US"/>
              <a:pPr/>
              <a:t>22</a:t>
            </a:fld>
            <a:endParaRPr lang="en-US"/>
          </a:p>
        </p:txBody>
      </p:sp>
      <p:sp>
        <p:nvSpPr>
          <p:cNvPr id="59394" name="Rectangle 2"/>
          <p:cNvSpPr>
            <a:spLocks noGrp="1" noChangeArrowheads="1"/>
          </p:cNvSpPr>
          <p:nvPr>
            <p:ph type="title"/>
          </p:nvPr>
        </p:nvSpPr>
        <p:spPr/>
        <p:txBody>
          <a:bodyPr/>
          <a:lstStyle/>
          <a:p>
            <a:r>
              <a:rPr lang="en-US" sz="3600" i="1"/>
              <a:t>Griffith v. Coburn</a:t>
            </a:r>
            <a:r>
              <a:rPr lang="en-US" sz="3600"/>
              <a:t>—Facts</a:t>
            </a:r>
          </a:p>
        </p:txBody>
      </p:sp>
      <p:sp>
        <p:nvSpPr>
          <p:cNvPr id="59395" name="Rectangle 3"/>
          <p:cNvSpPr>
            <a:spLocks noGrp="1" noChangeArrowheads="1"/>
          </p:cNvSpPr>
          <p:nvPr>
            <p:ph type="body" idx="1"/>
          </p:nvPr>
        </p:nvSpPr>
        <p:spPr>
          <a:xfrm>
            <a:off x="457200" y="1600200"/>
            <a:ext cx="8229600" cy="4800600"/>
          </a:xfrm>
        </p:spPr>
        <p:txBody>
          <a:bodyPr/>
          <a:lstStyle/>
          <a:p>
            <a:pPr>
              <a:lnSpc>
                <a:spcPct val="90000"/>
              </a:lnSpc>
            </a:pPr>
            <a:r>
              <a:rPr lang="en-US"/>
              <a:t>Officers entered to find son passive</a:t>
            </a:r>
          </a:p>
          <a:p>
            <a:pPr>
              <a:lnSpc>
                <a:spcPct val="90000"/>
              </a:lnSpc>
            </a:pPr>
            <a:r>
              <a:rPr lang="en-US"/>
              <a:t>Told him they had a warrant, he denied it and turned back to the TV</a:t>
            </a:r>
          </a:p>
          <a:p>
            <a:pPr lvl="1">
              <a:lnSpc>
                <a:spcPct val="90000"/>
              </a:lnSpc>
            </a:pPr>
            <a:r>
              <a:rPr lang="en-US"/>
              <a:t>Officers moved the table in front of the son after believing that he was knowingly ignoring them, precipitating a struggle</a:t>
            </a:r>
          </a:p>
          <a:p>
            <a:pPr>
              <a:lnSpc>
                <a:spcPct val="90000"/>
              </a:lnSpc>
            </a:pPr>
            <a:r>
              <a:rPr lang="en-US"/>
              <a:t>Once subdued, son went into respiratory distress and died</a:t>
            </a:r>
          </a:p>
          <a:p>
            <a:pPr>
              <a:lnSpc>
                <a:spcPct val="90000"/>
              </a:lnSpc>
            </a:pPr>
            <a:r>
              <a:rPr lang="en-US"/>
              <a:t>Mother brought 42 USC </a:t>
            </a:r>
            <a:r>
              <a:rPr lang="en-US">
                <a:cs typeface="Arial" charset="0"/>
              </a:rPr>
              <a:t>§</a:t>
            </a:r>
            <a:r>
              <a:rPr lang="en-US"/>
              <a:t>1983 lawsuit against the police department</a:t>
            </a:r>
          </a:p>
        </p:txBody>
      </p:sp>
    </p:spTree>
  </p:cSld>
  <p:clrMapOvr>
    <a:masterClrMapping/>
  </p:clrMapOvr>
  <p:transition>
    <p:split orient="vert" dir="in"/>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95FF21C-7681-4759-A1EB-EE62918088E8}" type="slidenum">
              <a:rPr lang="en-US"/>
              <a:pPr/>
              <a:t>23</a:t>
            </a:fld>
            <a:endParaRPr lang="en-US"/>
          </a:p>
        </p:txBody>
      </p:sp>
      <p:sp>
        <p:nvSpPr>
          <p:cNvPr id="60418" name="Rectangle 2"/>
          <p:cNvSpPr>
            <a:spLocks noGrp="1" noChangeArrowheads="1"/>
          </p:cNvSpPr>
          <p:nvPr>
            <p:ph type="title"/>
          </p:nvPr>
        </p:nvSpPr>
        <p:spPr/>
        <p:txBody>
          <a:bodyPr/>
          <a:lstStyle/>
          <a:p>
            <a:r>
              <a:rPr lang="en-US" sz="3600" i="1"/>
              <a:t>Griffith v. Coburn</a:t>
            </a:r>
            <a:r>
              <a:rPr lang="en-US" sz="3600"/>
              <a:t>—Facts</a:t>
            </a:r>
          </a:p>
        </p:txBody>
      </p:sp>
      <p:sp>
        <p:nvSpPr>
          <p:cNvPr id="60419" name="Rectangle 3"/>
          <p:cNvSpPr>
            <a:spLocks noGrp="1" noChangeArrowheads="1"/>
          </p:cNvSpPr>
          <p:nvPr>
            <p:ph type="body" idx="1"/>
          </p:nvPr>
        </p:nvSpPr>
        <p:spPr/>
        <p:txBody>
          <a:bodyPr/>
          <a:lstStyle/>
          <a:p>
            <a:r>
              <a:rPr lang="en-US"/>
              <a:t>Officers asked for summary judgment and to be afforded qualified immunity</a:t>
            </a:r>
          </a:p>
          <a:p>
            <a:pPr lvl="1"/>
            <a:r>
              <a:rPr lang="en-US"/>
              <a:t>One officer used a lateral vascular neck restraint (later found to have been improperly applied)</a:t>
            </a:r>
          </a:p>
        </p:txBody>
      </p:sp>
    </p:spTree>
  </p:cSld>
  <p:clrMapOvr>
    <a:masterClrMapping/>
  </p:clrMapOvr>
  <p:transition>
    <p:split orient="vert" dir="in"/>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1197D23-32BE-4072-898C-50F2323B3F1B}" type="slidenum">
              <a:rPr lang="en-US"/>
              <a:pPr/>
              <a:t>24</a:t>
            </a:fld>
            <a:endParaRPr lang="en-US"/>
          </a:p>
        </p:txBody>
      </p:sp>
      <p:sp>
        <p:nvSpPr>
          <p:cNvPr id="61442" name="Rectangle 2"/>
          <p:cNvSpPr>
            <a:spLocks noGrp="1" noChangeArrowheads="1"/>
          </p:cNvSpPr>
          <p:nvPr>
            <p:ph type="title"/>
          </p:nvPr>
        </p:nvSpPr>
        <p:spPr/>
        <p:txBody>
          <a:bodyPr/>
          <a:lstStyle/>
          <a:p>
            <a:r>
              <a:rPr lang="en-US" i="1"/>
              <a:t>Griffith v. Coburn</a:t>
            </a:r>
            <a:r>
              <a:rPr lang="en-US"/>
              <a:t>—</a:t>
            </a:r>
            <a:br>
              <a:rPr lang="en-US"/>
            </a:br>
            <a:r>
              <a:rPr lang="en-US"/>
              <a:t>Court Says…</a:t>
            </a:r>
          </a:p>
        </p:txBody>
      </p:sp>
      <p:sp>
        <p:nvSpPr>
          <p:cNvPr id="61443" name="Rectangle 3"/>
          <p:cNvSpPr>
            <a:spLocks noGrp="1" noChangeArrowheads="1"/>
          </p:cNvSpPr>
          <p:nvPr>
            <p:ph type="body" idx="1"/>
          </p:nvPr>
        </p:nvSpPr>
        <p:spPr>
          <a:xfrm>
            <a:off x="457200" y="1752600"/>
            <a:ext cx="8229600" cy="4800600"/>
          </a:xfrm>
        </p:spPr>
        <p:txBody>
          <a:bodyPr/>
          <a:lstStyle/>
          <a:p>
            <a:pPr>
              <a:lnSpc>
                <a:spcPct val="90000"/>
              </a:lnSpc>
            </a:pPr>
            <a:r>
              <a:rPr lang="en-US"/>
              <a:t>Based on evidence and testimony, officer’s actions were unreasonable based on “totality of the circumstances”</a:t>
            </a:r>
          </a:p>
          <a:p>
            <a:pPr>
              <a:lnSpc>
                <a:spcPct val="90000"/>
              </a:lnSpc>
            </a:pPr>
            <a:r>
              <a:rPr lang="en-US"/>
              <a:t>Court looked at the agency’s own force continuum</a:t>
            </a:r>
          </a:p>
          <a:p>
            <a:pPr>
              <a:lnSpc>
                <a:spcPct val="90000"/>
              </a:lnSpc>
            </a:pPr>
            <a:r>
              <a:rPr lang="en-US"/>
              <a:t>Court added one other relevant factor—Officers knew subject “…was experiencing some sort of mental or emotional difficulty sufficient to cause his mother to seek help from the police department.”</a:t>
            </a:r>
          </a:p>
        </p:txBody>
      </p:sp>
    </p:spTree>
  </p:cSld>
  <p:clrMapOvr>
    <a:masterClrMapping/>
  </p:clrMapOvr>
  <p:transition>
    <p:split orient="vert" dir="in"/>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AA3FBF0-A4C9-47DA-A854-A86E18B89F48}" type="slidenum">
              <a:rPr lang="en-US"/>
              <a:pPr/>
              <a:t>25</a:t>
            </a:fld>
            <a:endParaRPr lang="en-US"/>
          </a:p>
        </p:txBody>
      </p:sp>
      <p:sp>
        <p:nvSpPr>
          <p:cNvPr id="62466" name="Rectangle 2"/>
          <p:cNvSpPr>
            <a:spLocks noGrp="1" noChangeArrowheads="1"/>
          </p:cNvSpPr>
          <p:nvPr>
            <p:ph type="title"/>
          </p:nvPr>
        </p:nvSpPr>
        <p:spPr>
          <a:xfrm>
            <a:off x="828675" y="277813"/>
            <a:ext cx="7858125" cy="1143000"/>
          </a:xfrm>
        </p:spPr>
        <p:txBody>
          <a:bodyPr/>
          <a:lstStyle/>
          <a:p>
            <a:r>
              <a:rPr lang="en-US" sz="3600" i="1"/>
              <a:t>Griffith v. Coburn</a:t>
            </a:r>
            <a:r>
              <a:rPr lang="en-US" sz="3600"/>
              <a:t>—Court Says…</a:t>
            </a:r>
          </a:p>
        </p:txBody>
      </p:sp>
      <p:sp>
        <p:nvSpPr>
          <p:cNvPr id="62467" name="Rectangle 3"/>
          <p:cNvSpPr>
            <a:spLocks noGrp="1" noChangeArrowheads="1"/>
          </p:cNvSpPr>
          <p:nvPr>
            <p:ph type="body" idx="1"/>
          </p:nvPr>
        </p:nvSpPr>
        <p:spPr/>
        <p:txBody>
          <a:bodyPr/>
          <a:lstStyle/>
          <a:p>
            <a:r>
              <a:rPr lang="en-US"/>
              <a:t>Referenced another 6</a:t>
            </a:r>
            <a:r>
              <a:rPr lang="en-US" baseline="30000"/>
              <a:t>th</a:t>
            </a:r>
            <a:r>
              <a:rPr lang="en-US"/>
              <a:t> Circuit case—</a:t>
            </a:r>
            <a:r>
              <a:rPr lang="en-US" i="1"/>
              <a:t>Champion v. Outlook Nashville, Inc., </a:t>
            </a:r>
            <a:r>
              <a:rPr lang="en-US"/>
              <a:t>380 F. 3d 893, 904 (6th Cir. 2004) and further applied it to mentally ill individuals</a:t>
            </a:r>
          </a:p>
          <a:p>
            <a:r>
              <a:rPr lang="en-US"/>
              <a:t>That case involved police interaction with a developmentally disabled individual who died after being maced and restrained by Metro Nashville police officers</a:t>
            </a:r>
          </a:p>
        </p:txBody>
      </p:sp>
    </p:spTree>
  </p:cSld>
  <p:clrMapOvr>
    <a:masterClrMapping/>
  </p:clrMapOvr>
  <p:transition>
    <p:split orient="vert" dir="in"/>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2B8A42F-D3F1-4CB1-B975-2649561E1CDF}" type="slidenum">
              <a:rPr lang="en-US"/>
              <a:pPr/>
              <a:t>26</a:t>
            </a:fld>
            <a:endParaRPr lang="en-US"/>
          </a:p>
        </p:txBody>
      </p:sp>
      <p:sp>
        <p:nvSpPr>
          <p:cNvPr id="63490" name="Rectangle 2"/>
          <p:cNvSpPr>
            <a:spLocks noGrp="1" noChangeArrowheads="1"/>
          </p:cNvSpPr>
          <p:nvPr>
            <p:ph type="title"/>
          </p:nvPr>
        </p:nvSpPr>
        <p:spPr>
          <a:xfrm>
            <a:off x="828675" y="277813"/>
            <a:ext cx="7858125" cy="1143000"/>
          </a:xfrm>
        </p:spPr>
        <p:txBody>
          <a:bodyPr/>
          <a:lstStyle/>
          <a:p>
            <a:r>
              <a:rPr lang="en-US" sz="3600" i="1"/>
              <a:t>Griffith v. Coburn</a:t>
            </a:r>
            <a:r>
              <a:rPr lang="en-US" sz="3600"/>
              <a:t>—Court Says…</a:t>
            </a:r>
          </a:p>
        </p:txBody>
      </p:sp>
      <p:sp>
        <p:nvSpPr>
          <p:cNvPr id="63491" name="Rectangle 3"/>
          <p:cNvSpPr>
            <a:spLocks noGrp="1" noChangeArrowheads="1"/>
          </p:cNvSpPr>
          <p:nvPr>
            <p:ph type="body" idx="1"/>
          </p:nvPr>
        </p:nvSpPr>
        <p:spPr>
          <a:xfrm>
            <a:off x="366713" y="1676400"/>
            <a:ext cx="8421687" cy="4724400"/>
          </a:xfrm>
        </p:spPr>
        <p:txBody>
          <a:bodyPr/>
          <a:lstStyle/>
          <a:p>
            <a:r>
              <a:rPr lang="en-US"/>
              <a:t>“It cannot be forgotten that the police were confronting an individual whom they knew to be mentally ill or retarded, even though the Officers may not have known the full extent of [his] autism and his unresponsiveness.  The diminished capacity of an unarmed detainee must be taken into account when assessing the amount of force exerted.”</a:t>
            </a:r>
          </a:p>
        </p:txBody>
      </p:sp>
    </p:spTree>
  </p:cSld>
  <p:clrMapOvr>
    <a:masterClrMapping/>
  </p:clrMapOvr>
  <p:transition>
    <p:split orient="vert" dir="in"/>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2F73B92-52FC-46B7-BE32-7B87483BEE02}" type="slidenum">
              <a:rPr lang="en-US"/>
              <a:pPr/>
              <a:t>27</a:t>
            </a:fld>
            <a:endParaRPr lang="en-US"/>
          </a:p>
        </p:txBody>
      </p:sp>
      <p:sp>
        <p:nvSpPr>
          <p:cNvPr id="64514" name="Rectangle 2"/>
          <p:cNvSpPr>
            <a:spLocks noGrp="1" noChangeArrowheads="1"/>
          </p:cNvSpPr>
          <p:nvPr>
            <p:ph type="title"/>
          </p:nvPr>
        </p:nvSpPr>
        <p:spPr/>
        <p:txBody>
          <a:bodyPr/>
          <a:lstStyle/>
          <a:p>
            <a:r>
              <a:rPr lang="en-US" i="1"/>
              <a:t>Griffith v. Coburn</a:t>
            </a:r>
            <a:r>
              <a:rPr lang="en-US"/>
              <a:t>—Take Away</a:t>
            </a:r>
          </a:p>
        </p:txBody>
      </p:sp>
      <p:sp>
        <p:nvSpPr>
          <p:cNvPr id="64515" name="Rectangle 3"/>
          <p:cNvSpPr>
            <a:spLocks noGrp="1" noChangeArrowheads="1"/>
          </p:cNvSpPr>
          <p:nvPr>
            <p:ph type="body" idx="1"/>
          </p:nvPr>
        </p:nvSpPr>
        <p:spPr>
          <a:xfrm>
            <a:off x="366713" y="1849438"/>
            <a:ext cx="8421687" cy="4627562"/>
          </a:xfrm>
        </p:spPr>
        <p:txBody>
          <a:bodyPr/>
          <a:lstStyle/>
          <a:p>
            <a:pPr>
              <a:lnSpc>
                <a:spcPct val="90000"/>
              </a:lnSpc>
            </a:pPr>
            <a:r>
              <a:rPr lang="en-US"/>
              <a:t>Judges are not saying that you have to take unreasonable risks with a person who has a mental illness</a:t>
            </a:r>
          </a:p>
          <a:p>
            <a:pPr>
              <a:lnSpc>
                <a:spcPct val="90000"/>
              </a:lnSpc>
            </a:pPr>
            <a:r>
              <a:rPr lang="en-US"/>
              <a:t>Judges do say that if you go into a situation with an unarmed arrestee who is mentally ill or has a diminished capacity and you know you may have to use force, you have to consider the person’s mental illness or developmental disability when assessing the type and amount of force to be used</a:t>
            </a:r>
          </a:p>
        </p:txBody>
      </p:sp>
    </p:spTree>
  </p:cSld>
  <p:clrMapOvr>
    <a:masterClrMapping/>
  </p:clrMapOvr>
  <p:transition>
    <p:split orient="vert" dir="in"/>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B84EF78-DADD-42E1-AB58-4B86EBEC34D8}" type="slidenum">
              <a:rPr lang="en-US"/>
              <a:pPr/>
              <a:t>28</a:t>
            </a:fld>
            <a:endParaRPr lang="en-US"/>
          </a:p>
        </p:txBody>
      </p:sp>
      <p:sp>
        <p:nvSpPr>
          <p:cNvPr id="76802" name="Rectangle 2"/>
          <p:cNvSpPr>
            <a:spLocks noGrp="1" noChangeArrowheads="1"/>
          </p:cNvSpPr>
          <p:nvPr>
            <p:ph type="title"/>
          </p:nvPr>
        </p:nvSpPr>
        <p:spPr/>
        <p:txBody>
          <a:bodyPr/>
          <a:lstStyle/>
          <a:p>
            <a:r>
              <a:rPr lang="en-US" sz="3600" i="1"/>
              <a:t>Griffith v. Coburn</a:t>
            </a:r>
            <a:r>
              <a:rPr lang="en-US" sz="3600"/>
              <a:t>—Take Away</a:t>
            </a:r>
          </a:p>
        </p:txBody>
      </p:sp>
      <p:sp>
        <p:nvSpPr>
          <p:cNvPr id="76803" name="Rectangle 3"/>
          <p:cNvSpPr>
            <a:spLocks noGrp="1" noChangeArrowheads="1"/>
          </p:cNvSpPr>
          <p:nvPr>
            <p:ph type="body" idx="1"/>
          </p:nvPr>
        </p:nvSpPr>
        <p:spPr/>
        <p:txBody>
          <a:bodyPr/>
          <a:lstStyle/>
          <a:p>
            <a:r>
              <a:rPr lang="en-US"/>
              <a:t>Officers responding on a run should make every effort to obtain information on a person’s mental illness or developmental disability so that they can assess the level of force that should be used</a:t>
            </a:r>
          </a:p>
          <a:p>
            <a:pPr lvl="1"/>
            <a:r>
              <a:rPr lang="en-US"/>
              <a:t>If the run is rapidly evolving, an assessment may not be possible</a:t>
            </a:r>
          </a:p>
        </p:txBody>
      </p:sp>
    </p:spTree>
  </p:cSld>
  <p:clrMapOvr>
    <a:masterClrMapping/>
  </p:clrMapOvr>
  <p:transition>
    <p:split orient="vert" dir="in"/>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48BB20E-CA5B-4A86-99AC-73693144DAAD}" type="slidenum">
              <a:rPr lang="en-US"/>
              <a:pPr/>
              <a:t>29</a:t>
            </a:fld>
            <a:endParaRPr lang="en-US"/>
          </a:p>
        </p:txBody>
      </p:sp>
      <p:sp>
        <p:nvSpPr>
          <p:cNvPr id="77826" name="Rectangle 2"/>
          <p:cNvSpPr>
            <a:spLocks noGrp="1" noChangeArrowheads="1"/>
          </p:cNvSpPr>
          <p:nvPr>
            <p:ph type="title"/>
          </p:nvPr>
        </p:nvSpPr>
        <p:spPr/>
        <p:txBody>
          <a:bodyPr/>
          <a:lstStyle/>
          <a:p>
            <a:r>
              <a:rPr lang="en-US" sz="3600" i="1"/>
              <a:t>Griffith v. Coburn</a:t>
            </a:r>
            <a:r>
              <a:rPr lang="en-US" sz="3600"/>
              <a:t>—Take Away</a:t>
            </a:r>
          </a:p>
        </p:txBody>
      </p:sp>
      <p:sp>
        <p:nvSpPr>
          <p:cNvPr id="77827" name="Rectangle 3"/>
          <p:cNvSpPr>
            <a:spLocks noGrp="1" noChangeArrowheads="1"/>
          </p:cNvSpPr>
          <p:nvPr>
            <p:ph type="body" idx="1"/>
          </p:nvPr>
        </p:nvSpPr>
        <p:spPr>
          <a:xfrm>
            <a:off x="457200" y="1600200"/>
            <a:ext cx="8229600" cy="5029200"/>
          </a:xfrm>
        </p:spPr>
        <p:txBody>
          <a:bodyPr/>
          <a:lstStyle/>
          <a:p>
            <a:r>
              <a:rPr lang="en-US"/>
              <a:t>Officers responding to a run at Netcare, other mental health facilities, group homes, or other like locations should presume that the subject of the run has a mental illness or developmental disability and should gather information from present staff members about the mental illness, any tactics that have been unsuccessful before, and any medical concerns if an exigency does not exist</a:t>
            </a:r>
          </a:p>
        </p:txBody>
      </p:sp>
    </p:spTree>
  </p:cSld>
  <p:clrMapOvr>
    <a:masterClrMapping/>
  </p:clrMapOvr>
  <p:transition>
    <p:split orient="vert"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509E541-2EC4-4952-95B6-36F0924166B9}" type="slidenum">
              <a:rPr lang="en-US"/>
              <a:pPr/>
              <a:t>3</a:t>
            </a:fld>
            <a:endParaRPr lang="en-US"/>
          </a:p>
        </p:txBody>
      </p:sp>
      <p:sp>
        <p:nvSpPr>
          <p:cNvPr id="16386" name="Rectangle 2"/>
          <p:cNvSpPr>
            <a:spLocks noGrp="1" noChangeArrowheads="1"/>
          </p:cNvSpPr>
          <p:nvPr>
            <p:ph type="title"/>
          </p:nvPr>
        </p:nvSpPr>
        <p:spPr/>
        <p:txBody>
          <a:bodyPr/>
          <a:lstStyle/>
          <a:p>
            <a:r>
              <a:rPr lang="en-US" i="1"/>
              <a:t>In re Miller</a:t>
            </a:r>
            <a:r>
              <a:rPr lang="en-US"/>
              <a:t>—Facts</a:t>
            </a:r>
            <a:endParaRPr lang="en-US" i="1"/>
          </a:p>
        </p:txBody>
      </p:sp>
      <p:sp>
        <p:nvSpPr>
          <p:cNvPr id="16387" name="Rectangle 3"/>
          <p:cNvSpPr>
            <a:spLocks noGrp="1" noChangeArrowheads="1"/>
          </p:cNvSpPr>
          <p:nvPr>
            <p:ph type="body" idx="1"/>
          </p:nvPr>
        </p:nvSpPr>
        <p:spPr/>
        <p:txBody>
          <a:bodyPr/>
          <a:lstStyle/>
          <a:p>
            <a:r>
              <a:rPr lang="en-US"/>
              <a:t>1989—38-year old man transported to Mansfield General Hospital &amp; involuntarily committed to the psychiatric ward</a:t>
            </a:r>
          </a:p>
          <a:p>
            <a:r>
              <a:rPr lang="en-US"/>
              <a:t>Civilly committed through the Richland County Probate Court</a:t>
            </a:r>
          </a:p>
          <a:p>
            <a:r>
              <a:rPr lang="en-US"/>
              <a:t>Man tried to appeal but eventually agreed to voluntary commitment</a:t>
            </a:r>
          </a:p>
        </p:txBody>
      </p:sp>
    </p:spTree>
  </p:cSld>
  <p:clrMapOvr>
    <a:masterClrMapping/>
  </p:clrMapOvr>
  <p:transition>
    <p:split orient="vert" dir="in"/>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8AE0C14-4856-43A0-8232-BE7ED8628D33}" type="slidenum">
              <a:rPr lang="en-US"/>
              <a:pPr/>
              <a:t>30</a:t>
            </a:fld>
            <a:endParaRPr lang="en-US"/>
          </a:p>
        </p:txBody>
      </p:sp>
      <p:sp>
        <p:nvSpPr>
          <p:cNvPr id="78850" name="Rectangle 2"/>
          <p:cNvSpPr>
            <a:spLocks noGrp="1" noChangeArrowheads="1"/>
          </p:cNvSpPr>
          <p:nvPr>
            <p:ph type="title"/>
          </p:nvPr>
        </p:nvSpPr>
        <p:spPr/>
        <p:txBody>
          <a:bodyPr/>
          <a:lstStyle/>
          <a:p>
            <a:r>
              <a:rPr lang="en-US" sz="3600" i="1"/>
              <a:t>Griffith v. Coburn</a:t>
            </a:r>
            <a:r>
              <a:rPr lang="en-US" sz="3600"/>
              <a:t>—Take Away</a:t>
            </a:r>
          </a:p>
        </p:txBody>
      </p:sp>
      <p:sp>
        <p:nvSpPr>
          <p:cNvPr id="78851" name="Rectangle 3"/>
          <p:cNvSpPr>
            <a:spLocks noGrp="1" noChangeArrowheads="1"/>
          </p:cNvSpPr>
          <p:nvPr>
            <p:ph type="body" idx="1"/>
          </p:nvPr>
        </p:nvSpPr>
        <p:spPr/>
        <p:txBody>
          <a:bodyPr/>
          <a:lstStyle/>
          <a:p>
            <a:r>
              <a:rPr lang="en-US"/>
              <a:t>In this case, and those like it, officers continue with force or escalate the use of force when a person does not respond because they believe the person is being non-compliant when in fact, the non-compliance may be due to the mental illness</a:t>
            </a:r>
          </a:p>
        </p:txBody>
      </p:sp>
    </p:spTree>
  </p:cSld>
  <p:clrMapOvr>
    <a:masterClrMapping/>
  </p:clrMapOvr>
  <p:transition>
    <p:split orient="vert" dir="in"/>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0340237-4E60-4787-938B-291BE0960268}" type="slidenum">
              <a:rPr lang="en-US"/>
              <a:pPr/>
              <a:t>31</a:t>
            </a:fld>
            <a:endParaRPr lang="en-US"/>
          </a:p>
        </p:txBody>
      </p:sp>
      <p:sp>
        <p:nvSpPr>
          <p:cNvPr id="79874" name="Rectangle 2"/>
          <p:cNvSpPr>
            <a:spLocks noGrp="1" noChangeArrowheads="1"/>
          </p:cNvSpPr>
          <p:nvPr>
            <p:ph type="title"/>
          </p:nvPr>
        </p:nvSpPr>
        <p:spPr/>
        <p:txBody>
          <a:bodyPr/>
          <a:lstStyle/>
          <a:p>
            <a:r>
              <a:rPr lang="en-US" sz="3600" i="1"/>
              <a:t>Griffith v. Coburn</a:t>
            </a:r>
            <a:r>
              <a:rPr lang="en-US" sz="3600"/>
              <a:t>—Take Away</a:t>
            </a:r>
          </a:p>
        </p:txBody>
      </p:sp>
      <p:sp>
        <p:nvSpPr>
          <p:cNvPr id="79875" name="Rectangle 3"/>
          <p:cNvSpPr>
            <a:spLocks noGrp="1" noChangeArrowheads="1"/>
          </p:cNvSpPr>
          <p:nvPr>
            <p:ph type="body" idx="1"/>
          </p:nvPr>
        </p:nvSpPr>
        <p:spPr>
          <a:xfrm>
            <a:off x="304800" y="1600200"/>
            <a:ext cx="8534400" cy="4800600"/>
          </a:xfrm>
        </p:spPr>
        <p:txBody>
          <a:bodyPr/>
          <a:lstStyle/>
          <a:p>
            <a:r>
              <a:rPr lang="en-US"/>
              <a:t>Officers should be constantly assessing whether a lack of response is intentional or due to a prevailing mental illness</a:t>
            </a:r>
          </a:p>
          <a:p>
            <a:r>
              <a:rPr lang="en-US"/>
              <a:t>Officers should also be cautious of using restraint techniques that may affect the person adversely due to medical conditions that officers are made aware of</a:t>
            </a:r>
          </a:p>
          <a:p>
            <a:pPr lvl="1"/>
            <a:r>
              <a:rPr lang="en-US"/>
              <a:t>Use other techniques or devices if possible and have EMS respond to the scene right away </a:t>
            </a:r>
          </a:p>
        </p:txBody>
      </p:sp>
    </p:spTree>
  </p:cSld>
  <p:clrMapOvr>
    <a:masterClrMapping/>
  </p:clrMapOvr>
  <p:transition>
    <p:split orient="vert" dir="in"/>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8D6F50F3-4A9E-486A-A5E8-07355CF7E6D8}" type="slidenum">
              <a:rPr lang="en-US"/>
              <a:pPr/>
              <a:t>32</a:t>
            </a:fld>
            <a:endParaRPr lang="en-US"/>
          </a:p>
        </p:txBody>
      </p:sp>
      <p:sp>
        <p:nvSpPr>
          <p:cNvPr id="80898" name="Rectangle 2"/>
          <p:cNvSpPr>
            <a:spLocks noGrp="1" noChangeArrowheads="1"/>
          </p:cNvSpPr>
          <p:nvPr>
            <p:ph type="title"/>
          </p:nvPr>
        </p:nvSpPr>
        <p:spPr>
          <a:xfrm>
            <a:off x="1143000" y="609600"/>
            <a:ext cx="6858000" cy="1447800"/>
          </a:xfrm>
        </p:spPr>
        <p:txBody>
          <a:bodyPr/>
          <a:lstStyle/>
          <a:p>
            <a:r>
              <a:rPr lang="en-US"/>
              <a:t>U.S. Sixth Circuit Court of Appeals Decision</a:t>
            </a:r>
          </a:p>
        </p:txBody>
      </p:sp>
      <p:sp>
        <p:nvSpPr>
          <p:cNvPr id="80899" name="Rectangle 3"/>
          <p:cNvSpPr>
            <a:spLocks noGrp="1" noChangeArrowheads="1"/>
          </p:cNvSpPr>
          <p:nvPr>
            <p:ph type="body" idx="1"/>
          </p:nvPr>
        </p:nvSpPr>
        <p:spPr>
          <a:xfrm>
            <a:off x="457200" y="2362200"/>
            <a:ext cx="8229600" cy="3768725"/>
          </a:xfrm>
        </p:spPr>
        <p:txBody>
          <a:bodyPr/>
          <a:lstStyle/>
          <a:p>
            <a:r>
              <a:rPr lang="en-US" sz="3600" b="1" i="1"/>
              <a:t>Ziegler v. Aukerman et al</a:t>
            </a:r>
            <a:r>
              <a:rPr lang="en-US" sz="3600"/>
              <a:t>, 06-2618. (Sixth Circuit 2008)</a:t>
            </a:r>
            <a:r>
              <a:rPr lang="en-US"/>
              <a:t> </a:t>
            </a:r>
          </a:p>
        </p:txBody>
      </p:sp>
      <p:pic>
        <p:nvPicPr>
          <p:cNvPr id="80900" name="Picture 4" descr="6SEAL"/>
          <p:cNvPicPr>
            <a:picLocks noGrp="1" noChangeAspect="1" noChangeArrowheads="1"/>
          </p:cNvPicPr>
          <p:nvPr>
            <p:ph idx="4294967295"/>
          </p:nvPr>
        </p:nvPicPr>
        <p:blipFill>
          <a:blip r:embed="rId2" cstate="print"/>
          <a:srcRect/>
          <a:stretch>
            <a:fillRect/>
          </a:stretch>
        </p:blipFill>
        <p:spPr>
          <a:xfrm>
            <a:off x="6477000" y="3124200"/>
            <a:ext cx="1630363" cy="1752600"/>
          </a:xfrm>
          <a:noFill/>
          <a:ln/>
        </p:spPr>
      </p:pic>
    </p:spTree>
  </p:cSld>
  <p:clrMapOvr>
    <a:masterClrMapping/>
  </p:clrMapOvr>
  <p:transition>
    <p:split orient="vert" dir="in"/>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2E04F33-CACF-4C22-9F16-C34F1EA6E2ED}" type="slidenum">
              <a:rPr lang="en-US"/>
              <a:pPr/>
              <a:t>33</a:t>
            </a:fld>
            <a:endParaRPr lang="en-US"/>
          </a:p>
        </p:txBody>
      </p:sp>
      <p:sp>
        <p:nvSpPr>
          <p:cNvPr id="81922" name="Rectangle 2"/>
          <p:cNvSpPr>
            <a:spLocks noGrp="1" noChangeArrowheads="1"/>
          </p:cNvSpPr>
          <p:nvPr>
            <p:ph type="title"/>
          </p:nvPr>
        </p:nvSpPr>
        <p:spPr/>
        <p:txBody>
          <a:bodyPr/>
          <a:lstStyle/>
          <a:p>
            <a:r>
              <a:rPr lang="en-US" sz="4000" i="1"/>
              <a:t>Ziegler v. Aukerman et al</a:t>
            </a:r>
            <a:r>
              <a:rPr lang="en-US" sz="4000"/>
              <a:t>—Facts</a:t>
            </a:r>
          </a:p>
        </p:txBody>
      </p:sp>
      <p:sp>
        <p:nvSpPr>
          <p:cNvPr id="81923" name="Rectangle 3"/>
          <p:cNvSpPr>
            <a:spLocks noGrp="1" noChangeArrowheads="1"/>
          </p:cNvSpPr>
          <p:nvPr>
            <p:ph type="body" idx="1"/>
          </p:nvPr>
        </p:nvSpPr>
        <p:spPr>
          <a:xfrm>
            <a:off x="457200" y="1600200"/>
            <a:ext cx="8229600" cy="4953000"/>
          </a:xfrm>
        </p:spPr>
        <p:txBody>
          <a:bodyPr/>
          <a:lstStyle/>
          <a:p>
            <a:r>
              <a:rPr lang="en-US"/>
              <a:t>Plaintiff went to hospital for an outpatient referral at 8 PM</a:t>
            </a:r>
          </a:p>
          <a:p>
            <a:pPr lvl="1"/>
            <a:r>
              <a:rPr lang="en-US"/>
              <a:t>Brought by husband because she was “depressed and suicidal”</a:t>
            </a:r>
          </a:p>
          <a:p>
            <a:r>
              <a:rPr lang="en-US"/>
              <a:t>Plaintiff in first half hour was alleged to have reported that she was suicidal and planned to drive her car into a tree</a:t>
            </a:r>
          </a:p>
          <a:p>
            <a:r>
              <a:rPr lang="en-US"/>
              <a:t>At 9:40 PM, plaintiff left and staff notified police</a:t>
            </a:r>
          </a:p>
        </p:txBody>
      </p:sp>
    </p:spTree>
  </p:cSld>
  <p:clrMapOvr>
    <a:masterClrMapping/>
  </p:clrMapOvr>
  <p:transition>
    <p:split orient="vert" dir="in"/>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F112915-7F7B-414F-B91E-436AFC6D34E5}" type="slidenum">
              <a:rPr lang="en-US"/>
              <a:pPr/>
              <a:t>34</a:t>
            </a:fld>
            <a:endParaRPr lang="en-US"/>
          </a:p>
        </p:txBody>
      </p:sp>
      <p:sp>
        <p:nvSpPr>
          <p:cNvPr id="82946" name="Rectangle 2"/>
          <p:cNvSpPr>
            <a:spLocks noGrp="1" noChangeArrowheads="1"/>
          </p:cNvSpPr>
          <p:nvPr>
            <p:ph type="title"/>
          </p:nvPr>
        </p:nvSpPr>
        <p:spPr/>
        <p:txBody>
          <a:bodyPr/>
          <a:lstStyle/>
          <a:p>
            <a:r>
              <a:rPr lang="en-US" sz="4000" i="1"/>
              <a:t>Ziegler v. Aukerman et al</a:t>
            </a:r>
            <a:r>
              <a:rPr lang="en-US" sz="4000"/>
              <a:t>—Facts</a:t>
            </a:r>
          </a:p>
        </p:txBody>
      </p:sp>
      <p:sp>
        <p:nvSpPr>
          <p:cNvPr id="82947" name="Rectangle 3"/>
          <p:cNvSpPr>
            <a:spLocks noGrp="1" noChangeArrowheads="1"/>
          </p:cNvSpPr>
          <p:nvPr>
            <p:ph type="body" idx="1"/>
          </p:nvPr>
        </p:nvSpPr>
        <p:spPr/>
        <p:txBody>
          <a:bodyPr/>
          <a:lstStyle/>
          <a:p>
            <a:r>
              <a:rPr lang="en-US"/>
              <a:t>Plaintiff reappeared at 11:00 PM and police were then told not to go to her home</a:t>
            </a:r>
          </a:p>
          <a:p>
            <a:r>
              <a:rPr lang="en-US"/>
              <a:t>Plaintiff was then evaluated by a nurse and determined to have a mental illness that “caused her to pose a risk of serious physical injury to herself or to others within the near future”</a:t>
            </a:r>
          </a:p>
        </p:txBody>
      </p:sp>
    </p:spTree>
  </p:cSld>
  <p:clrMapOvr>
    <a:masterClrMapping/>
  </p:clrMapOvr>
  <p:transition>
    <p:split orient="vert" dir="in"/>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10EDD04A-14A0-4849-8B4A-42C8E501B95F}" type="slidenum">
              <a:rPr lang="en-US"/>
              <a:pPr/>
              <a:t>35</a:t>
            </a:fld>
            <a:endParaRPr lang="en-US"/>
          </a:p>
        </p:txBody>
      </p:sp>
      <p:sp>
        <p:nvSpPr>
          <p:cNvPr id="83970" name="Rectangle 2"/>
          <p:cNvSpPr>
            <a:spLocks noGrp="1" noChangeArrowheads="1"/>
          </p:cNvSpPr>
          <p:nvPr>
            <p:ph type="title"/>
          </p:nvPr>
        </p:nvSpPr>
        <p:spPr/>
        <p:txBody>
          <a:bodyPr/>
          <a:lstStyle/>
          <a:p>
            <a:r>
              <a:rPr lang="en-US" sz="4000" i="1"/>
              <a:t>Ziegler v. Aukerman et al</a:t>
            </a:r>
            <a:r>
              <a:rPr lang="en-US" sz="4000"/>
              <a:t>—Facts</a:t>
            </a:r>
          </a:p>
        </p:txBody>
      </p:sp>
      <p:sp>
        <p:nvSpPr>
          <p:cNvPr id="83971" name="Rectangle 3"/>
          <p:cNvSpPr>
            <a:spLocks noGrp="1" noChangeArrowheads="1"/>
          </p:cNvSpPr>
          <p:nvPr>
            <p:ph type="body" idx="1"/>
          </p:nvPr>
        </p:nvSpPr>
        <p:spPr/>
        <p:txBody>
          <a:bodyPr/>
          <a:lstStyle/>
          <a:p>
            <a:r>
              <a:rPr lang="en-US"/>
              <a:t>The nurse completed her statement and gave it to a doctor</a:t>
            </a:r>
          </a:p>
          <a:p>
            <a:r>
              <a:rPr lang="en-US"/>
              <a:t>Doctor met with plaintiff and determined that she needed to be hospitalized and completed a “clinical certificate”</a:t>
            </a:r>
          </a:p>
          <a:p>
            <a:r>
              <a:rPr lang="en-US"/>
              <a:t>Plaintiff decided “..that the law did not allow the hospital to hold her and she announced her intention to leave”</a:t>
            </a:r>
          </a:p>
        </p:txBody>
      </p:sp>
    </p:spTree>
  </p:cSld>
  <p:clrMapOvr>
    <a:masterClrMapping/>
  </p:clrMapOvr>
  <p:transition>
    <p:split orient="vert" dir="in"/>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BE4A28F-56D4-4B2B-9019-4E377E7E1D59}" type="slidenum">
              <a:rPr lang="en-US"/>
              <a:pPr/>
              <a:t>36</a:t>
            </a:fld>
            <a:endParaRPr lang="en-US"/>
          </a:p>
        </p:txBody>
      </p:sp>
      <p:sp>
        <p:nvSpPr>
          <p:cNvPr id="84994" name="Rectangle 2"/>
          <p:cNvSpPr>
            <a:spLocks noGrp="1" noChangeArrowheads="1"/>
          </p:cNvSpPr>
          <p:nvPr>
            <p:ph type="title"/>
          </p:nvPr>
        </p:nvSpPr>
        <p:spPr/>
        <p:txBody>
          <a:bodyPr/>
          <a:lstStyle/>
          <a:p>
            <a:r>
              <a:rPr lang="en-US" sz="4000" i="1"/>
              <a:t>Ziegler v. Aukerman et al</a:t>
            </a:r>
            <a:r>
              <a:rPr lang="en-US" sz="4000"/>
              <a:t>—Facts</a:t>
            </a:r>
          </a:p>
        </p:txBody>
      </p:sp>
      <p:sp>
        <p:nvSpPr>
          <p:cNvPr id="84995" name="Rectangle 3"/>
          <p:cNvSpPr>
            <a:spLocks noGrp="1" noChangeArrowheads="1"/>
          </p:cNvSpPr>
          <p:nvPr>
            <p:ph type="body" idx="1"/>
          </p:nvPr>
        </p:nvSpPr>
        <p:spPr>
          <a:xfrm>
            <a:off x="457200" y="1600200"/>
            <a:ext cx="8229600" cy="4724400"/>
          </a:xfrm>
        </p:spPr>
        <p:txBody>
          <a:bodyPr/>
          <a:lstStyle/>
          <a:p>
            <a:r>
              <a:rPr lang="en-US"/>
              <a:t>Plaintiff did leave and the police were called to locate her and bring her back because she was suicidal	</a:t>
            </a:r>
          </a:p>
          <a:p>
            <a:pPr lvl="1"/>
            <a:r>
              <a:rPr lang="en-US"/>
              <a:t>Dispatcher was told that a “certificate” had been completed</a:t>
            </a:r>
          </a:p>
          <a:p>
            <a:r>
              <a:rPr lang="en-US"/>
              <a:t>Officer arrived and took plaintiff into custody “outside her house…on the walkway or driveway connected to the house” based on the information provided</a:t>
            </a:r>
          </a:p>
        </p:txBody>
      </p:sp>
    </p:spTree>
  </p:cSld>
  <p:clrMapOvr>
    <a:masterClrMapping/>
  </p:clrMapOvr>
  <p:transition>
    <p:split orient="vert" dir="in"/>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9410801-7CC8-4E5A-8247-007F8EB0E4C3}" type="slidenum">
              <a:rPr lang="en-US"/>
              <a:pPr/>
              <a:t>37</a:t>
            </a:fld>
            <a:endParaRPr lang="en-US"/>
          </a:p>
        </p:txBody>
      </p:sp>
      <p:sp>
        <p:nvSpPr>
          <p:cNvPr id="86018" name="Rectangle 2"/>
          <p:cNvSpPr>
            <a:spLocks noGrp="1" noChangeArrowheads="1"/>
          </p:cNvSpPr>
          <p:nvPr>
            <p:ph type="title"/>
          </p:nvPr>
        </p:nvSpPr>
        <p:spPr/>
        <p:txBody>
          <a:bodyPr/>
          <a:lstStyle/>
          <a:p>
            <a:r>
              <a:rPr lang="en-US" sz="4000" i="1"/>
              <a:t>Ziegler v. Aukerman et al</a:t>
            </a:r>
            <a:r>
              <a:rPr lang="en-US" sz="4000"/>
              <a:t>—</a:t>
            </a:r>
            <a:br>
              <a:rPr lang="en-US" sz="4000"/>
            </a:br>
            <a:r>
              <a:rPr lang="en-US" sz="4000"/>
              <a:t>Court Says…</a:t>
            </a:r>
          </a:p>
        </p:txBody>
      </p:sp>
      <p:sp>
        <p:nvSpPr>
          <p:cNvPr id="86019" name="Rectangle 3"/>
          <p:cNvSpPr>
            <a:spLocks noGrp="1" noChangeArrowheads="1"/>
          </p:cNvSpPr>
          <p:nvPr>
            <p:ph type="body" idx="1"/>
          </p:nvPr>
        </p:nvSpPr>
        <p:spPr>
          <a:xfrm>
            <a:off x="457200" y="1752600"/>
            <a:ext cx="8229600" cy="4378325"/>
          </a:xfrm>
        </p:spPr>
        <p:txBody>
          <a:bodyPr/>
          <a:lstStyle/>
          <a:p>
            <a:pPr>
              <a:lnSpc>
                <a:spcPct val="90000"/>
              </a:lnSpc>
            </a:pPr>
            <a:r>
              <a:rPr lang="en-US"/>
              <a:t>“A showing of probable cause in the mental health seizure context requires only a ‘probability or substantial chance’ of dangerous behavior, not an actual showing of such behavior”</a:t>
            </a:r>
          </a:p>
          <a:p>
            <a:pPr>
              <a:lnSpc>
                <a:spcPct val="90000"/>
              </a:lnSpc>
            </a:pPr>
            <a:r>
              <a:rPr lang="en-US"/>
              <a:t>“Courts evaluate the existence of probable cause from the perspective of a reasonable and objective person in the position of the seizing official”</a:t>
            </a:r>
          </a:p>
        </p:txBody>
      </p:sp>
    </p:spTree>
  </p:cSld>
  <p:clrMapOvr>
    <a:masterClrMapping/>
  </p:clrMapOvr>
  <p:transition>
    <p:split orient="vert" dir="in"/>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A4F3E09-AF64-4D8F-B602-51BAE60CFA4C}" type="slidenum">
              <a:rPr lang="en-US"/>
              <a:pPr/>
              <a:t>38</a:t>
            </a:fld>
            <a:endParaRPr lang="en-US"/>
          </a:p>
        </p:txBody>
      </p:sp>
      <p:sp>
        <p:nvSpPr>
          <p:cNvPr id="87042" name="Rectangle 2"/>
          <p:cNvSpPr>
            <a:spLocks noGrp="1" noChangeArrowheads="1"/>
          </p:cNvSpPr>
          <p:nvPr>
            <p:ph type="title"/>
          </p:nvPr>
        </p:nvSpPr>
        <p:spPr/>
        <p:txBody>
          <a:bodyPr/>
          <a:lstStyle/>
          <a:p>
            <a:r>
              <a:rPr lang="en-US" sz="4000" i="1"/>
              <a:t>Ziegler v. Aukerman et al</a:t>
            </a:r>
            <a:r>
              <a:rPr lang="en-US" sz="4000"/>
              <a:t>—</a:t>
            </a:r>
            <a:br>
              <a:rPr lang="en-US" sz="4000"/>
            </a:br>
            <a:r>
              <a:rPr lang="en-US" sz="4000"/>
              <a:t>Court Says…</a:t>
            </a:r>
          </a:p>
        </p:txBody>
      </p:sp>
      <p:sp>
        <p:nvSpPr>
          <p:cNvPr id="87043" name="Rectangle 3"/>
          <p:cNvSpPr>
            <a:spLocks noGrp="1" noChangeArrowheads="1"/>
          </p:cNvSpPr>
          <p:nvPr>
            <p:ph type="body" idx="1"/>
          </p:nvPr>
        </p:nvSpPr>
        <p:spPr>
          <a:xfrm>
            <a:off x="457200" y="1828800"/>
            <a:ext cx="8382000" cy="4302125"/>
          </a:xfrm>
        </p:spPr>
        <p:txBody>
          <a:bodyPr/>
          <a:lstStyle/>
          <a:p>
            <a:r>
              <a:rPr lang="en-US"/>
              <a:t>Court also addressed exigent circumstances exception to the warrant requirement</a:t>
            </a:r>
          </a:p>
          <a:p>
            <a:pPr lvl="1"/>
            <a:r>
              <a:rPr lang="en-US"/>
              <a:t>Hot pursuit of a fleeing felon</a:t>
            </a:r>
          </a:p>
          <a:p>
            <a:pPr lvl="1"/>
            <a:r>
              <a:rPr lang="en-US"/>
              <a:t>Imminent destruction of evidence</a:t>
            </a:r>
          </a:p>
          <a:p>
            <a:pPr lvl="1"/>
            <a:r>
              <a:rPr lang="en-US"/>
              <a:t>Need to prevent a suspect’s escape</a:t>
            </a:r>
          </a:p>
          <a:p>
            <a:pPr lvl="1"/>
            <a:r>
              <a:rPr lang="en-US"/>
              <a:t>Risk of danger to the police or others	</a:t>
            </a:r>
          </a:p>
        </p:txBody>
      </p:sp>
    </p:spTree>
  </p:cSld>
  <p:clrMapOvr>
    <a:masterClrMapping/>
  </p:clrMapOvr>
  <p:transition>
    <p:split orient="vert" dir="in"/>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A8E496A-120C-470D-8E17-8453EF18C5DC}" type="slidenum">
              <a:rPr lang="en-US"/>
              <a:pPr/>
              <a:t>39</a:t>
            </a:fld>
            <a:endParaRPr lang="en-US"/>
          </a:p>
        </p:txBody>
      </p:sp>
      <p:sp>
        <p:nvSpPr>
          <p:cNvPr id="89090" name="Rectangle 2"/>
          <p:cNvSpPr>
            <a:spLocks noGrp="1" noChangeArrowheads="1"/>
          </p:cNvSpPr>
          <p:nvPr>
            <p:ph type="title"/>
          </p:nvPr>
        </p:nvSpPr>
        <p:spPr/>
        <p:txBody>
          <a:bodyPr/>
          <a:lstStyle/>
          <a:p>
            <a:r>
              <a:rPr lang="en-US" i="1"/>
              <a:t>Ziegler v. Aukerman et al</a:t>
            </a:r>
            <a:r>
              <a:rPr lang="en-US"/>
              <a:t>—</a:t>
            </a:r>
            <a:br>
              <a:rPr lang="en-US"/>
            </a:br>
            <a:r>
              <a:rPr lang="en-US"/>
              <a:t>Court Says…</a:t>
            </a:r>
          </a:p>
        </p:txBody>
      </p:sp>
      <p:sp>
        <p:nvSpPr>
          <p:cNvPr id="89091" name="Rectangle 3"/>
          <p:cNvSpPr>
            <a:spLocks noGrp="1" noChangeArrowheads="1"/>
          </p:cNvSpPr>
          <p:nvPr>
            <p:ph type="body" idx="1"/>
          </p:nvPr>
        </p:nvSpPr>
        <p:spPr>
          <a:xfrm>
            <a:off x="304800" y="1752600"/>
            <a:ext cx="8686800" cy="4876800"/>
          </a:xfrm>
        </p:spPr>
        <p:txBody>
          <a:bodyPr/>
          <a:lstStyle/>
          <a:p>
            <a:r>
              <a:rPr lang="en-US"/>
              <a:t>Court noted that the exigency at issue is most frequently applied “…where the  government actors were performing ‘community caretaker’ functions rather than traditional law-enforcement functions”</a:t>
            </a:r>
          </a:p>
          <a:p>
            <a:r>
              <a:rPr lang="en-US"/>
              <a:t>Officer has to show that there was a “…risk of serious injury posed to himself or his fellow officers or others that required swift action”</a:t>
            </a:r>
          </a:p>
        </p:txBody>
      </p:sp>
    </p:spTree>
  </p:cSld>
  <p:clrMapOvr>
    <a:masterClrMapping/>
  </p:clrMapOvr>
  <p:transition>
    <p:split orient="vert"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95FD6DD-C299-4372-BEBC-67D44AF8E42C}" type="slidenum">
              <a:rPr lang="en-US"/>
              <a:pPr/>
              <a:t>4</a:t>
            </a:fld>
            <a:endParaRPr lang="en-US"/>
          </a:p>
        </p:txBody>
      </p:sp>
      <p:sp>
        <p:nvSpPr>
          <p:cNvPr id="17410" name="Rectangle 2"/>
          <p:cNvSpPr>
            <a:spLocks noGrp="1" noChangeArrowheads="1"/>
          </p:cNvSpPr>
          <p:nvPr>
            <p:ph type="title"/>
          </p:nvPr>
        </p:nvSpPr>
        <p:spPr/>
        <p:txBody>
          <a:bodyPr/>
          <a:lstStyle/>
          <a:p>
            <a:r>
              <a:rPr lang="en-US" sz="3600" i="1"/>
              <a:t>In re Miller</a:t>
            </a:r>
            <a:r>
              <a:rPr lang="en-US" sz="3600"/>
              <a:t>—Facts</a:t>
            </a:r>
          </a:p>
        </p:txBody>
      </p:sp>
      <p:sp>
        <p:nvSpPr>
          <p:cNvPr id="17411" name="Rectangle 3"/>
          <p:cNvSpPr>
            <a:spLocks noGrp="1" noChangeArrowheads="1"/>
          </p:cNvSpPr>
          <p:nvPr>
            <p:ph type="body" idx="1"/>
          </p:nvPr>
        </p:nvSpPr>
        <p:spPr/>
        <p:txBody>
          <a:bodyPr/>
          <a:lstStyle/>
          <a:p>
            <a:r>
              <a:rPr lang="en-US"/>
              <a:t>In the affidavit, the psychiatrist wrote, “The patient has been progressively confused, delusional, and paranoid.  His sense of reality is altered, grandiouse (sic) and at times, out of touch with reality.”</a:t>
            </a:r>
          </a:p>
        </p:txBody>
      </p:sp>
    </p:spTree>
  </p:cSld>
  <p:clrMapOvr>
    <a:masterClrMapping/>
  </p:clrMapOvr>
  <p:transition>
    <p:split orient="vert" dir="in"/>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A540079-81E5-479D-A9AD-B10DF6879056}" type="slidenum">
              <a:rPr lang="en-US"/>
              <a:pPr/>
              <a:t>40</a:t>
            </a:fld>
            <a:endParaRPr lang="en-US"/>
          </a:p>
        </p:txBody>
      </p:sp>
      <p:sp>
        <p:nvSpPr>
          <p:cNvPr id="90114" name="Rectangle 2"/>
          <p:cNvSpPr>
            <a:spLocks noGrp="1" noChangeArrowheads="1"/>
          </p:cNvSpPr>
          <p:nvPr>
            <p:ph type="title"/>
          </p:nvPr>
        </p:nvSpPr>
        <p:spPr/>
        <p:txBody>
          <a:bodyPr/>
          <a:lstStyle/>
          <a:p>
            <a:r>
              <a:rPr lang="en-US" i="1"/>
              <a:t>Ziegler v. Aukerman et al</a:t>
            </a:r>
            <a:r>
              <a:rPr lang="en-US"/>
              <a:t>—</a:t>
            </a:r>
            <a:br>
              <a:rPr lang="en-US"/>
            </a:br>
            <a:r>
              <a:rPr lang="en-US"/>
              <a:t>Court Says…</a:t>
            </a:r>
          </a:p>
        </p:txBody>
      </p:sp>
      <p:sp>
        <p:nvSpPr>
          <p:cNvPr id="90115" name="Rectangle 3"/>
          <p:cNvSpPr>
            <a:spLocks noGrp="1" noChangeArrowheads="1"/>
          </p:cNvSpPr>
          <p:nvPr>
            <p:ph type="body" idx="1"/>
          </p:nvPr>
        </p:nvSpPr>
        <p:spPr>
          <a:xfrm>
            <a:off x="457200" y="1600200"/>
            <a:ext cx="8382000" cy="4530725"/>
          </a:xfrm>
        </p:spPr>
        <p:txBody>
          <a:bodyPr/>
          <a:lstStyle/>
          <a:p>
            <a:r>
              <a:rPr lang="en-US" sz="2800"/>
              <a:t>Court also addressed exigent circumstances exception to the warrant requirement</a:t>
            </a:r>
          </a:p>
          <a:p>
            <a:pPr lvl="1"/>
            <a:r>
              <a:rPr lang="en-US" sz="2400"/>
              <a:t>Hot pursuit of a fleeing felon</a:t>
            </a:r>
          </a:p>
          <a:p>
            <a:pPr lvl="1"/>
            <a:r>
              <a:rPr lang="en-US" sz="2400"/>
              <a:t>Imminent destruction of evidence</a:t>
            </a:r>
          </a:p>
          <a:p>
            <a:pPr lvl="1"/>
            <a:r>
              <a:rPr lang="en-US" sz="2400"/>
              <a:t>Need to prevent a suspect’s escape</a:t>
            </a:r>
          </a:p>
          <a:p>
            <a:pPr lvl="1"/>
            <a:r>
              <a:rPr lang="en-US" sz="2400"/>
              <a:t>Risk of danger to the police or others	</a:t>
            </a:r>
          </a:p>
          <a:p>
            <a:r>
              <a:rPr lang="en-US" sz="2800"/>
              <a:t>Court noted that the exigency at issue is most frequently applied when government actors were performing “community caretaker  </a:t>
            </a:r>
          </a:p>
        </p:txBody>
      </p:sp>
    </p:spTree>
  </p:cSld>
  <p:clrMapOvr>
    <a:masterClrMapping/>
  </p:clrMapOvr>
  <p:transition>
    <p:split orient="vert" dir="in"/>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13D2BB32-2886-4DA5-BAC5-C435B886CBE6}" type="slidenum">
              <a:rPr lang="en-US"/>
              <a:pPr/>
              <a:t>41</a:t>
            </a:fld>
            <a:endParaRPr lang="en-US"/>
          </a:p>
        </p:txBody>
      </p:sp>
      <p:sp>
        <p:nvSpPr>
          <p:cNvPr id="91138" name="Rectangle 2"/>
          <p:cNvSpPr>
            <a:spLocks noGrp="1" noChangeArrowheads="1"/>
          </p:cNvSpPr>
          <p:nvPr>
            <p:ph type="title"/>
          </p:nvPr>
        </p:nvSpPr>
        <p:spPr/>
        <p:txBody>
          <a:bodyPr/>
          <a:lstStyle/>
          <a:p>
            <a:r>
              <a:rPr lang="en-US" i="1"/>
              <a:t>Ziegler v. Aukerman et al</a:t>
            </a:r>
            <a:r>
              <a:rPr lang="en-US"/>
              <a:t>—</a:t>
            </a:r>
            <a:br>
              <a:rPr lang="en-US"/>
            </a:br>
            <a:r>
              <a:rPr lang="en-US"/>
              <a:t>Take Away…</a:t>
            </a:r>
          </a:p>
        </p:txBody>
      </p:sp>
      <p:sp>
        <p:nvSpPr>
          <p:cNvPr id="91139" name="Rectangle 3"/>
          <p:cNvSpPr>
            <a:spLocks noGrp="1" noChangeArrowheads="1"/>
          </p:cNvSpPr>
          <p:nvPr>
            <p:ph type="body" idx="1"/>
          </p:nvPr>
        </p:nvSpPr>
        <p:spPr>
          <a:xfrm>
            <a:off x="457200" y="1600200"/>
            <a:ext cx="8382000" cy="4530725"/>
          </a:xfrm>
        </p:spPr>
        <p:txBody>
          <a:bodyPr/>
          <a:lstStyle/>
          <a:p>
            <a:r>
              <a:rPr lang="en-US"/>
              <a:t>If a person “elopes” on a pink slip, you can use that document as probable cause to bring him/her back</a:t>
            </a:r>
          </a:p>
          <a:p>
            <a:pPr lvl="1"/>
            <a:r>
              <a:rPr lang="en-US"/>
              <a:t>Still subject to time frames and changes in fact patterns</a:t>
            </a:r>
          </a:p>
          <a:p>
            <a:r>
              <a:rPr lang="en-US"/>
              <a:t>Make be able to use exigent circumstances exception to force entry when criteria #1 or criteria #2 is checked</a:t>
            </a:r>
          </a:p>
          <a:p>
            <a:pPr lvl="1"/>
            <a:endParaRPr lang="en-US"/>
          </a:p>
        </p:txBody>
      </p:sp>
    </p:spTree>
  </p:cSld>
  <p:clrMapOvr>
    <a:masterClrMapping/>
  </p:clrMapOvr>
  <p:transition>
    <p:split orient="vert" dir="in"/>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2"/>
          </p:nvPr>
        </p:nvSpPr>
        <p:spPr/>
        <p:txBody>
          <a:bodyPr/>
          <a:lstStyle/>
          <a:p>
            <a:fld id="{7AED4F9E-4445-45D3-AF4C-C61F899FBD45}" type="slidenum">
              <a:rPr lang="en-US"/>
              <a:pPr/>
              <a:t>42</a:t>
            </a:fld>
            <a:endParaRPr lang="en-US"/>
          </a:p>
        </p:txBody>
      </p:sp>
      <p:sp>
        <p:nvSpPr>
          <p:cNvPr id="32770" name="Rectangle 2"/>
          <p:cNvSpPr>
            <a:spLocks noGrp="1" noChangeArrowheads="1"/>
          </p:cNvSpPr>
          <p:nvPr>
            <p:ph type="title"/>
          </p:nvPr>
        </p:nvSpPr>
        <p:spPr/>
        <p:txBody>
          <a:bodyPr/>
          <a:lstStyle/>
          <a:p>
            <a:r>
              <a:rPr lang="en-US"/>
              <a:t>Questions?</a:t>
            </a:r>
          </a:p>
        </p:txBody>
      </p:sp>
      <p:pic>
        <p:nvPicPr>
          <p:cNvPr id="32772" name="Picture 4" descr="CIT Pin"/>
          <p:cNvPicPr>
            <a:picLocks noChangeAspect="1" noChangeArrowheads="1"/>
          </p:cNvPicPr>
          <p:nvPr/>
        </p:nvPicPr>
        <p:blipFill>
          <a:blip r:embed="rId2" cstate="print"/>
          <a:srcRect/>
          <a:stretch>
            <a:fillRect/>
          </a:stretch>
        </p:blipFill>
        <p:spPr bwMode="auto">
          <a:xfrm>
            <a:off x="1066800" y="2057400"/>
            <a:ext cx="7010400" cy="2098675"/>
          </a:xfrm>
          <a:prstGeom prst="rect">
            <a:avLst/>
          </a:prstGeom>
          <a:noFill/>
        </p:spPr>
      </p:pic>
    </p:spTree>
  </p:cSld>
  <p:clrMapOvr>
    <a:masterClrMapping/>
  </p:clrMapOvr>
  <p:transition>
    <p:split orient="vert" dir="in"/>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2"/>
          </p:nvPr>
        </p:nvSpPr>
        <p:spPr/>
        <p:txBody>
          <a:bodyPr/>
          <a:lstStyle/>
          <a:p>
            <a:fld id="{30394376-104F-473C-9BF1-1317F3C5096E}" type="slidenum">
              <a:rPr lang="en-US"/>
              <a:pPr/>
              <a:t>43</a:t>
            </a:fld>
            <a:endParaRPr lang="en-US"/>
          </a:p>
        </p:txBody>
      </p:sp>
      <p:sp>
        <p:nvSpPr>
          <p:cNvPr id="33794" name="Rectangle 2"/>
          <p:cNvSpPr>
            <a:spLocks noGrp="1" noChangeArrowheads="1"/>
          </p:cNvSpPr>
          <p:nvPr>
            <p:ph type="title"/>
          </p:nvPr>
        </p:nvSpPr>
        <p:spPr>
          <a:xfrm>
            <a:off x="6324600" y="457200"/>
            <a:ext cx="2514600" cy="2209800"/>
          </a:xfrm>
        </p:spPr>
        <p:txBody>
          <a:bodyPr/>
          <a:lstStyle/>
          <a:p>
            <a:r>
              <a:rPr lang="en-US" sz="6000"/>
              <a:t>Pink Slip</a:t>
            </a:r>
          </a:p>
        </p:txBody>
      </p:sp>
      <p:pic>
        <p:nvPicPr>
          <p:cNvPr id="33795" name="Picture 3" descr="blankdmh0025pink"/>
          <p:cNvPicPr>
            <a:picLocks noChangeAspect="1" noChangeArrowheads="1"/>
          </p:cNvPicPr>
          <p:nvPr/>
        </p:nvPicPr>
        <p:blipFill>
          <a:blip r:embed="rId2" cstate="print"/>
          <a:srcRect/>
          <a:stretch>
            <a:fillRect/>
          </a:stretch>
        </p:blipFill>
        <p:spPr bwMode="auto">
          <a:xfrm>
            <a:off x="0" y="0"/>
            <a:ext cx="5943600" cy="6858000"/>
          </a:xfrm>
          <a:prstGeom prst="rect">
            <a:avLst/>
          </a:prstGeom>
          <a:noFill/>
        </p:spPr>
      </p:pic>
    </p:spTree>
  </p:cSld>
  <p:clrMapOvr>
    <a:masterClrMapping/>
  </p:clrMapOvr>
  <p:transition>
    <p:split orient="vert" dir="in"/>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BB85075-6F90-4948-876A-834E52CEC9A8}" type="slidenum">
              <a:rPr lang="en-US"/>
              <a:pPr/>
              <a:t>5</a:t>
            </a:fld>
            <a:endParaRPr lang="en-US"/>
          </a:p>
        </p:txBody>
      </p:sp>
      <p:sp>
        <p:nvSpPr>
          <p:cNvPr id="18434" name="Rectangle 2"/>
          <p:cNvSpPr>
            <a:spLocks noGrp="1" noChangeArrowheads="1"/>
          </p:cNvSpPr>
          <p:nvPr>
            <p:ph type="title"/>
          </p:nvPr>
        </p:nvSpPr>
        <p:spPr/>
        <p:txBody>
          <a:bodyPr/>
          <a:lstStyle/>
          <a:p>
            <a:r>
              <a:rPr lang="en-US" i="1"/>
              <a:t>In re Miller</a:t>
            </a:r>
            <a:r>
              <a:rPr lang="en-US"/>
              <a:t>—Court Says…</a:t>
            </a:r>
          </a:p>
        </p:txBody>
      </p:sp>
      <p:sp>
        <p:nvSpPr>
          <p:cNvPr id="18435" name="Rectangle 3"/>
          <p:cNvSpPr>
            <a:spLocks noGrp="1" noChangeArrowheads="1"/>
          </p:cNvSpPr>
          <p:nvPr>
            <p:ph type="body" idx="1"/>
          </p:nvPr>
        </p:nvSpPr>
        <p:spPr/>
        <p:txBody>
          <a:bodyPr/>
          <a:lstStyle/>
          <a:p>
            <a:r>
              <a:rPr lang="en-US"/>
              <a:t>“When commitment is against a person’s will, it is particularly important that the statutory scheme be followed, so that a patient’s due-process rights receive adequate protection.”</a:t>
            </a:r>
          </a:p>
          <a:p>
            <a:pPr lvl="1"/>
            <a:r>
              <a:rPr lang="en-US"/>
              <a:t>Statutes in question are O.R.C </a:t>
            </a:r>
            <a:r>
              <a:rPr lang="en-US">
                <a:cs typeface="Arial" charset="0"/>
              </a:rPr>
              <a:t>§ 5122.10 and 5122.11, with definitions from 5122.01 (B)</a:t>
            </a:r>
            <a:endParaRPr lang="en-US"/>
          </a:p>
        </p:txBody>
      </p:sp>
    </p:spTree>
  </p:cSld>
  <p:clrMapOvr>
    <a:masterClrMapping/>
  </p:clrMapOvr>
  <p:transition>
    <p:split orient="vert" dir="in"/>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9E802A9-1B83-4201-A9B5-231EF762278F}" type="slidenum">
              <a:rPr lang="en-US"/>
              <a:pPr/>
              <a:t>6</a:t>
            </a:fld>
            <a:endParaRPr lang="en-US"/>
          </a:p>
        </p:txBody>
      </p:sp>
      <p:sp>
        <p:nvSpPr>
          <p:cNvPr id="19458" name="Rectangle 2"/>
          <p:cNvSpPr>
            <a:spLocks noGrp="1" noChangeArrowheads="1"/>
          </p:cNvSpPr>
          <p:nvPr>
            <p:ph type="title"/>
          </p:nvPr>
        </p:nvSpPr>
        <p:spPr/>
        <p:txBody>
          <a:bodyPr/>
          <a:lstStyle/>
          <a:p>
            <a:r>
              <a:rPr lang="en-US" sz="3600" i="1"/>
              <a:t>In re Miller</a:t>
            </a:r>
            <a:r>
              <a:rPr lang="en-US" sz="3600"/>
              <a:t>—Court Says…</a:t>
            </a:r>
          </a:p>
        </p:txBody>
      </p:sp>
      <p:sp>
        <p:nvSpPr>
          <p:cNvPr id="19459" name="Rectangle 3"/>
          <p:cNvSpPr>
            <a:spLocks noGrp="1" noChangeArrowheads="1"/>
          </p:cNvSpPr>
          <p:nvPr>
            <p:ph type="body" idx="1"/>
          </p:nvPr>
        </p:nvSpPr>
        <p:spPr/>
        <p:txBody>
          <a:bodyPr/>
          <a:lstStyle/>
          <a:p>
            <a:pPr>
              <a:lnSpc>
                <a:spcPct val="90000"/>
              </a:lnSpc>
            </a:pPr>
            <a:r>
              <a:rPr lang="en-US"/>
              <a:t>Court noted that </a:t>
            </a:r>
            <a:r>
              <a:rPr lang="en-US">
                <a:cs typeface="Arial" charset="0"/>
              </a:rPr>
              <a:t>§ 5122.10 requires that a written statement must be given to such hospital (or alternative crisis center) by the police officer stating the circumstances under which such person was taken into custody and the reasons for the police officer’s belief</a:t>
            </a:r>
          </a:p>
          <a:p>
            <a:pPr lvl="1">
              <a:lnSpc>
                <a:spcPct val="90000"/>
              </a:lnSpc>
            </a:pPr>
            <a:r>
              <a:rPr lang="en-US">
                <a:cs typeface="Arial" charset="0"/>
              </a:rPr>
              <a:t>Court said that statement would “ensure a minimal level of probable cause exists…”</a:t>
            </a:r>
          </a:p>
        </p:txBody>
      </p:sp>
    </p:spTree>
  </p:cSld>
  <p:clrMapOvr>
    <a:masterClrMapping/>
  </p:clrMapOvr>
  <p:transition>
    <p:split orient="vert"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187CCAF-8839-40A7-BECD-1E020ECD94FD}" type="slidenum">
              <a:rPr lang="en-US"/>
              <a:pPr/>
              <a:t>7</a:t>
            </a:fld>
            <a:endParaRPr lang="en-US"/>
          </a:p>
        </p:txBody>
      </p:sp>
      <p:sp>
        <p:nvSpPr>
          <p:cNvPr id="28674" name="Rectangle 2"/>
          <p:cNvSpPr>
            <a:spLocks noGrp="1" noChangeArrowheads="1"/>
          </p:cNvSpPr>
          <p:nvPr>
            <p:ph type="title"/>
          </p:nvPr>
        </p:nvSpPr>
        <p:spPr/>
        <p:txBody>
          <a:bodyPr/>
          <a:lstStyle/>
          <a:p>
            <a:r>
              <a:rPr lang="en-US" sz="3600" i="1"/>
              <a:t>In re Miller</a:t>
            </a:r>
            <a:r>
              <a:rPr lang="en-US" sz="3600"/>
              <a:t>—Court Says…</a:t>
            </a:r>
          </a:p>
        </p:txBody>
      </p:sp>
      <p:sp>
        <p:nvSpPr>
          <p:cNvPr id="28675" name="Rectangle 3"/>
          <p:cNvSpPr>
            <a:spLocks noGrp="1" noChangeArrowheads="1"/>
          </p:cNvSpPr>
          <p:nvPr>
            <p:ph type="body" idx="1"/>
          </p:nvPr>
        </p:nvSpPr>
        <p:spPr/>
        <p:txBody>
          <a:bodyPr/>
          <a:lstStyle/>
          <a:p>
            <a:r>
              <a:rPr lang="en-US"/>
              <a:t>Court also noted that the affidavit “must contain ‘facts’ which necessarily relate the happening of things that have been done, or of events that have taken place.”</a:t>
            </a:r>
          </a:p>
          <a:p>
            <a:pPr lvl="1"/>
            <a:r>
              <a:rPr lang="en-US"/>
              <a:t>Additional mention of “concrete” facts</a:t>
            </a:r>
          </a:p>
          <a:p>
            <a:pPr lvl="1"/>
            <a:endParaRPr lang="en-US" i="1"/>
          </a:p>
        </p:txBody>
      </p:sp>
    </p:spTree>
  </p:cSld>
  <p:clrMapOvr>
    <a:masterClrMapping/>
  </p:clrMapOvr>
  <p:transition>
    <p:split orient="vert" dir="in"/>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1F8F18AC-3069-41FB-AE30-8D998698E6D7}" type="slidenum">
              <a:rPr lang="en-US"/>
              <a:pPr/>
              <a:t>8</a:t>
            </a:fld>
            <a:endParaRPr lang="en-US"/>
          </a:p>
        </p:txBody>
      </p:sp>
      <p:sp>
        <p:nvSpPr>
          <p:cNvPr id="29698" name="Rectangle 2"/>
          <p:cNvSpPr>
            <a:spLocks noGrp="1" noChangeArrowheads="1"/>
          </p:cNvSpPr>
          <p:nvPr>
            <p:ph type="title"/>
          </p:nvPr>
        </p:nvSpPr>
        <p:spPr/>
        <p:txBody>
          <a:bodyPr/>
          <a:lstStyle/>
          <a:p>
            <a:r>
              <a:rPr lang="en-US" sz="3600" i="1"/>
              <a:t>In re Miller</a:t>
            </a:r>
            <a:r>
              <a:rPr lang="en-US" sz="3600"/>
              <a:t>—Court Says…</a:t>
            </a:r>
          </a:p>
        </p:txBody>
      </p:sp>
      <p:sp>
        <p:nvSpPr>
          <p:cNvPr id="29699" name="Rectangle 3"/>
          <p:cNvSpPr>
            <a:spLocks noGrp="1" noChangeArrowheads="1"/>
          </p:cNvSpPr>
          <p:nvPr>
            <p:ph type="body" idx="1"/>
          </p:nvPr>
        </p:nvSpPr>
        <p:spPr/>
        <p:txBody>
          <a:bodyPr/>
          <a:lstStyle/>
          <a:p>
            <a:r>
              <a:rPr lang="en-US"/>
              <a:t>Court listed facts as defined in </a:t>
            </a:r>
            <a:r>
              <a:rPr lang="en-US" i="1"/>
              <a:t>Black’s Law Dictionary </a:t>
            </a:r>
            <a:r>
              <a:rPr lang="en-US"/>
              <a:t>(6</a:t>
            </a:r>
            <a:r>
              <a:rPr lang="en-US" baseline="30000"/>
              <a:t>th</a:t>
            </a:r>
            <a:r>
              <a:rPr lang="en-US"/>
              <a:t> Ed., 1990)</a:t>
            </a:r>
          </a:p>
          <a:p>
            <a:pPr lvl="1"/>
            <a:r>
              <a:rPr lang="en-US"/>
              <a:t>“[a] thing done; an action performed or an incident transpiring; an event or circumstance; an actual occurrence; an actual happening in time or space or an event mental or physical; that which has taken place</a:t>
            </a:r>
          </a:p>
          <a:p>
            <a:endParaRPr lang="en-US"/>
          </a:p>
        </p:txBody>
      </p:sp>
    </p:spTree>
  </p:cSld>
  <p:clrMapOvr>
    <a:masterClrMapping/>
  </p:clrMapOvr>
  <p:transition>
    <p:split orient="vert"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1692150-A21F-4B15-B121-72C4C02591EF}" type="slidenum">
              <a:rPr lang="en-US"/>
              <a:pPr/>
              <a:t>9</a:t>
            </a:fld>
            <a:endParaRPr lang="en-US"/>
          </a:p>
        </p:txBody>
      </p:sp>
      <p:sp>
        <p:nvSpPr>
          <p:cNvPr id="30722" name="Rectangle 2"/>
          <p:cNvSpPr>
            <a:spLocks noGrp="1" noChangeArrowheads="1"/>
          </p:cNvSpPr>
          <p:nvPr>
            <p:ph type="title"/>
          </p:nvPr>
        </p:nvSpPr>
        <p:spPr/>
        <p:txBody>
          <a:bodyPr/>
          <a:lstStyle/>
          <a:p>
            <a:r>
              <a:rPr lang="en-US" i="1"/>
              <a:t>In re Miller</a:t>
            </a:r>
            <a:r>
              <a:rPr lang="en-US"/>
              <a:t>—Take Away</a:t>
            </a:r>
          </a:p>
        </p:txBody>
      </p:sp>
      <p:sp>
        <p:nvSpPr>
          <p:cNvPr id="30723" name="Rectangle 3"/>
          <p:cNvSpPr>
            <a:spLocks noGrp="1" noChangeArrowheads="1"/>
          </p:cNvSpPr>
          <p:nvPr>
            <p:ph type="body" idx="1"/>
          </p:nvPr>
        </p:nvSpPr>
        <p:spPr/>
        <p:txBody>
          <a:bodyPr/>
          <a:lstStyle/>
          <a:p>
            <a:pPr>
              <a:lnSpc>
                <a:spcPct val="90000"/>
              </a:lnSpc>
            </a:pPr>
            <a:r>
              <a:rPr lang="en-US"/>
              <a:t>If you take a person into custody pursuant to ORC </a:t>
            </a:r>
            <a:r>
              <a:rPr lang="en-US">
                <a:cs typeface="Arial" charset="0"/>
              </a:rPr>
              <a:t>§ 5122.10 and it is against the person’s will:</a:t>
            </a:r>
          </a:p>
          <a:p>
            <a:pPr lvl="1">
              <a:lnSpc>
                <a:spcPct val="90000"/>
              </a:lnSpc>
            </a:pPr>
            <a:r>
              <a:rPr lang="en-US"/>
              <a:t>Must provide a statement of fact of some sort (in Columbus, the method is to use the ODMH DMH-0025 Application for Emergency Admission form—”Pink Slip” along with an “Aid and Transport” incident report)</a:t>
            </a:r>
          </a:p>
          <a:p>
            <a:pPr lvl="1">
              <a:lnSpc>
                <a:spcPct val="90000"/>
              </a:lnSpc>
            </a:pPr>
            <a:r>
              <a:rPr lang="en-US"/>
              <a:t>Must also provide facts and not use diagnostic terms in the statement of belief</a:t>
            </a:r>
          </a:p>
        </p:txBody>
      </p:sp>
    </p:spTree>
  </p:cSld>
  <p:clrMapOvr>
    <a:masterClrMapping/>
  </p:clrMapOvr>
  <p:transition>
    <p:split orient="vert" dir="in"/>
  </p:transition>
  <p:timing>
    <p:tnLst>
      <p:par>
        <p:cTn id="1" dur="indefinite" restart="never" nodeType="tmRoot"/>
      </p:par>
    </p:tnLst>
  </p:timing>
</p:sld>
</file>

<file path=ppt/theme/theme1.xml><?xml version="1.0" encoding="utf-8"?>
<a:theme xmlns:a="http://schemas.openxmlformats.org/drawingml/2006/main" name="Balance">
  <a:themeElements>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Balance">
      <a:majorFont>
        <a:latin typeface="Arial"/>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Balance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Balance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Balance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lance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Balance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Balanc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Balanc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Balanc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Balance</Template>
  <TotalTime>1308</TotalTime>
  <Words>3473</Words>
  <Application>Microsoft Office PowerPoint</Application>
  <PresentationFormat>On-screen Show (4:3)</PresentationFormat>
  <Paragraphs>257</Paragraphs>
  <Slides>43</Slides>
  <Notes>26</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Balance</vt:lpstr>
      <vt:lpstr>Major Court Cases and Legal Issues that Impact Interaction with Persons who Have a Mental Illness</vt:lpstr>
      <vt:lpstr>Ohio Supreme Court Decision</vt:lpstr>
      <vt:lpstr>In re Miller—Facts</vt:lpstr>
      <vt:lpstr>In re Miller—Facts</vt:lpstr>
      <vt:lpstr>In re Miller—Court Says…</vt:lpstr>
      <vt:lpstr>In re Miller—Court Says…</vt:lpstr>
      <vt:lpstr>In re Miller—Court Says…</vt:lpstr>
      <vt:lpstr>In re Miller—Court Says…</vt:lpstr>
      <vt:lpstr>In re Miller—Take Away</vt:lpstr>
      <vt:lpstr>In re Miller—Take Away</vt:lpstr>
      <vt:lpstr>U.S. Sixth Circuit Court of Appeals Decision</vt:lpstr>
      <vt:lpstr>Fisher v. Harden—Facts</vt:lpstr>
      <vt:lpstr>Fisher v. Harden—Facts</vt:lpstr>
      <vt:lpstr>Fisher v. Harden—Facts</vt:lpstr>
      <vt:lpstr>Fisher v. Harden—Facts</vt:lpstr>
      <vt:lpstr>Fisher v. Harden— Court Says…</vt:lpstr>
      <vt:lpstr>Fisher v. Harden—Court Says…</vt:lpstr>
      <vt:lpstr>Fisher v. Harden—Take Away</vt:lpstr>
      <vt:lpstr>Fisher v. Harden—Take Away</vt:lpstr>
      <vt:lpstr>U.S. Sixth Circuit Court of Appeals Decision</vt:lpstr>
      <vt:lpstr>Griffith v. Coburn—Facts</vt:lpstr>
      <vt:lpstr>Griffith v. Coburn—Facts</vt:lpstr>
      <vt:lpstr>Griffith v. Coburn—Facts</vt:lpstr>
      <vt:lpstr>Griffith v. Coburn— Court Says…</vt:lpstr>
      <vt:lpstr>Griffith v. Coburn—Court Says…</vt:lpstr>
      <vt:lpstr>Griffith v. Coburn—Court Says…</vt:lpstr>
      <vt:lpstr>Griffith v. Coburn—Take Away</vt:lpstr>
      <vt:lpstr>Griffith v. Coburn—Take Away</vt:lpstr>
      <vt:lpstr>Griffith v. Coburn—Take Away</vt:lpstr>
      <vt:lpstr>Griffith v. Coburn—Take Away</vt:lpstr>
      <vt:lpstr>Griffith v. Coburn—Take Away</vt:lpstr>
      <vt:lpstr>U.S. Sixth Circuit Court of Appeals Decision</vt:lpstr>
      <vt:lpstr>Ziegler v. Aukerman et al—Facts</vt:lpstr>
      <vt:lpstr>Ziegler v. Aukerman et al—Facts</vt:lpstr>
      <vt:lpstr>Ziegler v. Aukerman et al—Facts</vt:lpstr>
      <vt:lpstr>Ziegler v. Aukerman et al—Facts</vt:lpstr>
      <vt:lpstr>Ziegler v. Aukerman et al— Court Says…</vt:lpstr>
      <vt:lpstr>Ziegler v. Aukerman et al— Court Says…</vt:lpstr>
      <vt:lpstr>Ziegler v. Aukerman et al— Court Says…</vt:lpstr>
      <vt:lpstr>Ziegler v. Aukerman et al— Court Says…</vt:lpstr>
      <vt:lpstr>Ziegler v. Aukerman et al— Take Away…</vt:lpstr>
      <vt:lpstr>Questions?</vt:lpstr>
      <vt:lpstr>Pink Slip</vt:lpstr>
    </vt:vector>
  </TitlesOfParts>
  <Company>Columbus Division of Police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Criminal Justice System</dc:title>
  <dc:creator>PC Systems Unit</dc:creator>
  <cp:lastModifiedBy>tmccuddy</cp:lastModifiedBy>
  <cp:revision>39</cp:revision>
  <dcterms:created xsi:type="dcterms:W3CDTF">2001-09-17T19:47:38Z</dcterms:created>
  <dcterms:modified xsi:type="dcterms:W3CDTF">2013-02-06T18:55:58Z</dcterms:modified>
</cp:coreProperties>
</file>