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56" r:id="rId2"/>
    <p:sldId id="257" r:id="rId3"/>
    <p:sldId id="259" r:id="rId4"/>
    <p:sldId id="260" r:id="rId5"/>
    <p:sldId id="261" r:id="rId6"/>
    <p:sldId id="277" r:id="rId7"/>
    <p:sldId id="262" r:id="rId8"/>
    <p:sldId id="263" r:id="rId9"/>
    <p:sldId id="264" r:id="rId10"/>
    <p:sldId id="279" r:id="rId11"/>
    <p:sldId id="269" r:id="rId12"/>
    <p:sldId id="268" r:id="rId13"/>
    <p:sldId id="267" r:id="rId14"/>
    <p:sldId id="266" r:id="rId15"/>
    <p:sldId id="265" r:id="rId16"/>
    <p:sldId id="278" r:id="rId17"/>
    <p:sldId id="272" r:id="rId18"/>
    <p:sldId id="274" r:id="rId19"/>
    <p:sldId id="275" r:id="rId20"/>
    <p:sldId id="276" r:id="rId21"/>
    <p:sldId id="273" r:id="rId22"/>
    <p:sldId id="271" r:id="rId2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FD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13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74DB038A-70F1-4293-8D77-465926C2E819}" type="datetimeFigureOut">
              <a:rPr lang="en-US" smtClean="0"/>
              <a:pPr/>
              <a:t>5/14/2014</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991881FC-0686-4416-B081-787B3D147B02}" type="slidenum">
              <a:rPr lang="en-US" smtClean="0"/>
              <a:pPr/>
              <a:t>‹#›</a:t>
            </a:fld>
            <a:endParaRPr lang="en-US"/>
          </a:p>
        </p:txBody>
      </p:sp>
    </p:spTree>
    <p:extLst>
      <p:ext uri="{BB962C8B-B14F-4D97-AF65-F5344CB8AC3E}">
        <p14:creationId xmlns:p14="http://schemas.microsoft.com/office/powerpoint/2010/main" val="1933885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B2052B63-F16E-4511-919F-46158EF478A3}" type="datetimeFigureOut">
              <a:rPr lang="en-US" smtClean="0"/>
              <a:pPr/>
              <a:t>5/14/2014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8148BB3-F8B3-4499-8DA7-44EC8E8224AA}" type="slidenum">
              <a:rPr lang="en-US" smtClean="0"/>
              <a:pPr/>
              <a:t>‹#›</a:t>
            </a:fld>
            <a:endParaRPr lang="en-US"/>
          </a:p>
        </p:txBody>
      </p:sp>
    </p:spTree>
    <p:extLst>
      <p:ext uri="{BB962C8B-B14F-4D97-AF65-F5344CB8AC3E}">
        <p14:creationId xmlns:p14="http://schemas.microsoft.com/office/powerpoint/2010/main" val="1727052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148BB3-F8B3-4499-8DA7-44EC8E8224A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148BB3-F8B3-4499-8DA7-44EC8E8224A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148BB3-F8B3-4499-8DA7-44EC8E8224A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148BB3-F8B3-4499-8DA7-44EC8E8224A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148BB3-F8B3-4499-8DA7-44EC8E8224A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148BB3-F8B3-4499-8DA7-44EC8E8224A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148BB3-F8B3-4499-8DA7-44EC8E8224A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148BB3-F8B3-4499-8DA7-44EC8E8224AA}"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148BB3-F8B3-4499-8DA7-44EC8E8224AA}"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148BB3-F8B3-4499-8DA7-44EC8E8224AA}"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148BB3-F8B3-4499-8DA7-44EC8E8224AA}"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148BB3-F8B3-4499-8DA7-44EC8E8224A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148BB3-F8B3-4499-8DA7-44EC8E8224AA}"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148BB3-F8B3-4499-8DA7-44EC8E8224AA}"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148BB3-F8B3-4499-8DA7-44EC8E8224AA}" type="slidenum">
              <a:rPr lang="en-US" smtClean="0"/>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148BB3-F8B3-4499-8DA7-44EC8E8224A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148BB3-F8B3-4499-8DA7-44EC8E8224A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148BB3-F8B3-4499-8DA7-44EC8E8224A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148BB3-F8B3-4499-8DA7-44EC8E8224A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148BB3-F8B3-4499-8DA7-44EC8E8224A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148BB3-F8B3-4499-8DA7-44EC8E8224A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148BB3-F8B3-4499-8DA7-44EC8E8224A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15363" name="Rectangle 3"/>
          <p:cNvSpPr>
            <a:spLocks noGrp="1" noChangeArrowheads="1"/>
          </p:cNvSpPr>
          <p:nvPr>
            <p:ph type="subTitle" idx="1"/>
          </p:nvPr>
        </p:nvSpPr>
        <p:spPr>
          <a:xfrm>
            <a:off x="1371600" y="3886200"/>
            <a:ext cx="6400800" cy="1752600"/>
          </a:xfrm>
        </p:spPr>
        <p:txBody>
          <a:bodyPr/>
          <a:lstStyle>
            <a:lvl1pPr marL="0" indent="0" algn="ctr">
              <a:buFontTx/>
              <a:buNone/>
              <a:defRPr sz="2400"/>
            </a:lvl1pPr>
          </a:lstStyle>
          <a:p>
            <a:r>
              <a:rPr lang="en-US" smtClean="0"/>
              <a:t>Click to edit Master subtitle style</a:t>
            </a:r>
            <a:endParaRPr 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41A6E8BB-2C8C-4D67-84C4-D43243211D2D}" type="slidenum">
              <a:rPr lang="en-US" smtClean="0"/>
              <a:pPr/>
              <a:t>‹#›</a:t>
            </a:fld>
            <a:endParaRPr 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0"/>
            <a:ext cx="2057400" cy="5364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0"/>
            <a:ext cx="6019800" cy="5364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41A6E8BB-2C8C-4D67-84C4-D43243211D2D}" type="slidenum">
              <a:rPr lang="en-US" smtClean="0"/>
              <a:pPr/>
              <a:t>‹#›</a:t>
            </a:fld>
            <a:endParaRPr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41A6E8BB-2C8C-4D67-84C4-D43243211D2D}" type="slidenum">
              <a:rPr lang="en-US" smtClean="0"/>
              <a:pPr/>
              <a:t>‹#›</a:t>
            </a:fld>
            <a:endParaRPr 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41A6E8BB-2C8C-4D67-84C4-D43243211D2D}" type="slidenum">
              <a:rPr lang="en-US" smtClean="0"/>
              <a:pPr/>
              <a:t>‹#›</a:t>
            </a:fld>
            <a:endParaRPr 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8481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38481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41A6E8BB-2C8C-4D67-84C4-D43243211D2D}" type="slidenum">
              <a:rPr lang="en-US" smtClean="0"/>
              <a:pPr/>
              <a:t>‹#›</a:t>
            </a:fld>
            <a:endParaRPr 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41A6E8BB-2C8C-4D67-84C4-D43243211D2D}" type="slidenum">
              <a:rPr lang="en-US" smtClean="0"/>
              <a:pPr/>
              <a:t>‹#›</a:t>
            </a:fld>
            <a:endParaRPr 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41A6E8BB-2C8C-4D67-84C4-D43243211D2D}" type="slidenum">
              <a:rPr lang="en-US" smtClean="0"/>
              <a:pPr/>
              <a:t>‹#›</a:t>
            </a:fld>
            <a:endParaRPr 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41A6E8BB-2C8C-4D67-84C4-D43243211D2D}" type="slidenum">
              <a:rPr lang="en-US" smtClean="0"/>
              <a:pPr/>
              <a:t>‹#›</a:t>
            </a:fld>
            <a:endParaRPr 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41A6E8BB-2C8C-4D67-84C4-D43243211D2D}" type="slidenum">
              <a:rPr lang="en-US" smtClean="0"/>
              <a:pPr/>
              <a:t>‹#›</a:t>
            </a:fld>
            <a:endParaRPr lang="en-U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41A6E8BB-2C8C-4D67-84C4-D43243211D2D}" type="slidenum">
              <a:rPr lang="en-US" smtClean="0"/>
              <a:pPr/>
              <a:t>‹#›</a:t>
            </a:fld>
            <a:endParaRPr 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248400"/>
            <a:ext cx="3962400" cy="304800"/>
          </a:xfrm>
          <a:prstGeom prst="rect">
            <a:avLst/>
          </a:prstGeom>
          <a:solidFill>
            <a:srgbClr val="CCFFFF">
              <a:alpha val="39999"/>
            </a:srgbClr>
          </a:solidFill>
          <a:ln w="9525">
            <a:noFill/>
            <a:miter lim="800000"/>
            <a:headEnd/>
            <a:tailEnd/>
          </a:ln>
          <a:effectLst/>
        </p:spPr>
        <p:txBody>
          <a:bodyPr wrap="none" anchor="ctr"/>
          <a:lstStyle/>
          <a:p>
            <a:endParaRPr lang="en-US"/>
          </a:p>
        </p:txBody>
      </p:sp>
      <p:sp>
        <p:nvSpPr>
          <p:cNvPr id="1033" name="Rectangle 9"/>
          <p:cNvSpPr>
            <a:spLocks noChangeArrowheads="1"/>
          </p:cNvSpPr>
          <p:nvPr/>
        </p:nvSpPr>
        <p:spPr bwMode="auto">
          <a:xfrm>
            <a:off x="5181600" y="6248400"/>
            <a:ext cx="3962400" cy="304800"/>
          </a:xfrm>
          <a:prstGeom prst="rect">
            <a:avLst/>
          </a:prstGeom>
          <a:solidFill>
            <a:srgbClr val="CCFFFF">
              <a:alpha val="39999"/>
            </a:srgbClr>
          </a:solidFill>
          <a:ln w="9525">
            <a:noFill/>
            <a:miter lim="800000"/>
            <a:headEnd/>
            <a:tailEnd/>
          </a:ln>
          <a:effectLst/>
        </p:spPr>
        <p:txBody>
          <a:bodyPr wrap="none" anchor="ctr"/>
          <a:lstStyle/>
          <a:p>
            <a:endParaRPr lang="en-US"/>
          </a:p>
        </p:txBody>
      </p:sp>
      <p:sp>
        <p:nvSpPr>
          <p:cNvPr id="1031" name="Rectangle 7"/>
          <p:cNvSpPr>
            <a:spLocks noChangeArrowheads="1"/>
          </p:cNvSpPr>
          <p:nvPr/>
        </p:nvSpPr>
        <p:spPr bwMode="auto">
          <a:xfrm>
            <a:off x="0" y="838200"/>
            <a:ext cx="9144000" cy="762000"/>
          </a:xfrm>
          <a:prstGeom prst="rect">
            <a:avLst/>
          </a:prstGeom>
          <a:solidFill>
            <a:srgbClr val="CCFFFF">
              <a:alpha val="39999"/>
            </a:srgbClr>
          </a:solidFill>
          <a:ln w="9525">
            <a:noFill/>
            <a:miter lim="800000"/>
            <a:headEnd/>
            <a:tailEnd/>
          </a:ln>
          <a:effectLst/>
        </p:spPr>
        <p:txBody>
          <a:bodyPr wrap="none" anchor="ctr"/>
          <a:lstStyle/>
          <a:p>
            <a:endParaRPr lang="en-US"/>
          </a:p>
        </p:txBody>
      </p:sp>
      <p:sp>
        <p:nvSpPr>
          <p:cNvPr id="1026" name="Rectangle 2"/>
          <p:cNvSpPr>
            <a:spLocks noGrp="1" noChangeArrowheads="1"/>
          </p:cNvSpPr>
          <p:nvPr>
            <p:ph type="title"/>
          </p:nvPr>
        </p:nvSpPr>
        <p:spPr bwMode="auto">
          <a:xfrm>
            <a:off x="457200" y="762000"/>
            <a:ext cx="8229600" cy="8842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828800"/>
            <a:ext cx="7848600" cy="429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685800" y="624840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p>
        </p:txBody>
      </p:sp>
      <p:sp>
        <p:nvSpPr>
          <p:cNvPr id="1030" name="Rectangle 6"/>
          <p:cNvSpPr>
            <a:spLocks noGrp="1" noChangeArrowheads="1"/>
          </p:cNvSpPr>
          <p:nvPr>
            <p:ph type="sldNum" sz="quarter" idx="4"/>
          </p:nvPr>
        </p:nvSpPr>
        <p:spPr bwMode="auto">
          <a:xfrm>
            <a:off x="64008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41A6E8BB-2C8C-4D67-84C4-D43243211D2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random/>
  </p:transition>
  <p:txStyles>
    <p:titleStyle>
      <a:lvl1pPr algn="ctr" rtl="0" eaLnBrk="1" fontAlgn="base" hangingPunct="1">
        <a:spcBef>
          <a:spcPct val="0"/>
        </a:spcBef>
        <a:spcAft>
          <a:spcPct val="0"/>
        </a:spcAft>
        <a:defRPr sz="4400">
          <a:solidFill>
            <a:schemeClr val="bg1"/>
          </a:solidFill>
          <a:latin typeface="+mj-lt"/>
          <a:ea typeface="+mj-ea"/>
          <a:cs typeface="+mj-cs"/>
        </a:defRPr>
      </a:lvl1pPr>
      <a:lvl2pPr algn="ctr" rtl="0" eaLnBrk="1" fontAlgn="base" hangingPunct="1">
        <a:spcBef>
          <a:spcPct val="0"/>
        </a:spcBef>
        <a:spcAft>
          <a:spcPct val="0"/>
        </a:spcAft>
        <a:defRPr sz="4400">
          <a:solidFill>
            <a:schemeClr val="bg1"/>
          </a:solidFill>
          <a:latin typeface="Zekton Free" pitchFamily="2" charset="0"/>
        </a:defRPr>
      </a:lvl2pPr>
      <a:lvl3pPr algn="ctr" rtl="0" eaLnBrk="1" fontAlgn="base" hangingPunct="1">
        <a:spcBef>
          <a:spcPct val="0"/>
        </a:spcBef>
        <a:spcAft>
          <a:spcPct val="0"/>
        </a:spcAft>
        <a:defRPr sz="4400">
          <a:solidFill>
            <a:schemeClr val="bg1"/>
          </a:solidFill>
          <a:latin typeface="Zekton Free" pitchFamily="2" charset="0"/>
        </a:defRPr>
      </a:lvl3pPr>
      <a:lvl4pPr algn="ctr" rtl="0" eaLnBrk="1" fontAlgn="base" hangingPunct="1">
        <a:spcBef>
          <a:spcPct val="0"/>
        </a:spcBef>
        <a:spcAft>
          <a:spcPct val="0"/>
        </a:spcAft>
        <a:defRPr sz="4400">
          <a:solidFill>
            <a:schemeClr val="bg1"/>
          </a:solidFill>
          <a:latin typeface="Zekton Free" pitchFamily="2" charset="0"/>
        </a:defRPr>
      </a:lvl4pPr>
      <a:lvl5pPr algn="ctr" rtl="0" eaLnBrk="1" fontAlgn="base" hangingPunct="1">
        <a:spcBef>
          <a:spcPct val="0"/>
        </a:spcBef>
        <a:spcAft>
          <a:spcPct val="0"/>
        </a:spcAft>
        <a:defRPr sz="4400">
          <a:solidFill>
            <a:schemeClr val="bg1"/>
          </a:solidFill>
          <a:latin typeface="Zekton Free" pitchFamily="2" charset="0"/>
        </a:defRPr>
      </a:lvl5pPr>
      <a:lvl6pPr marL="457200" algn="ctr" rtl="0" eaLnBrk="1" fontAlgn="base" hangingPunct="1">
        <a:spcBef>
          <a:spcPct val="0"/>
        </a:spcBef>
        <a:spcAft>
          <a:spcPct val="0"/>
        </a:spcAft>
        <a:defRPr sz="4400">
          <a:solidFill>
            <a:schemeClr val="bg1"/>
          </a:solidFill>
          <a:latin typeface="Zekton Free" pitchFamily="2" charset="0"/>
        </a:defRPr>
      </a:lvl6pPr>
      <a:lvl7pPr marL="914400" algn="ctr" rtl="0" eaLnBrk="1" fontAlgn="base" hangingPunct="1">
        <a:spcBef>
          <a:spcPct val="0"/>
        </a:spcBef>
        <a:spcAft>
          <a:spcPct val="0"/>
        </a:spcAft>
        <a:defRPr sz="4400">
          <a:solidFill>
            <a:schemeClr val="bg1"/>
          </a:solidFill>
          <a:latin typeface="Zekton Free" pitchFamily="2" charset="0"/>
        </a:defRPr>
      </a:lvl7pPr>
      <a:lvl8pPr marL="1371600" algn="ctr" rtl="0" eaLnBrk="1" fontAlgn="base" hangingPunct="1">
        <a:spcBef>
          <a:spcPct val="0"/>
        </a:spcBef>
        <a:spcAft>
          <a:spcPct val="0"/>
        </a:spcAft>
        <a:defRPr sz="4400">
          <a:solidFill>
            <a:schemeClr val="bg1"/>
          </a:solidFill>
          <a:latin typeface="Zekton Free" pitchFamily="2" charset="0"/>
        </a:defRPr>
      </a:lvl8pPr>
      <a:lvl9pPr marL="1828800" algn="ctr" rtl="0" eaLnBrk="1" fontAlgn="base" hangingPunct="1">
        <a:spcBef>
          <a:spcPct val="0"/>
        </a:spcBef>
        <a:spcAft>
          <a:spcPct val="0"/>
        </a:spcAft>
        <a:defRPr sz="4400">
          <a:solidFill>
            <a:schemeClr val="bg1"/>
          </a:solidFill>
          <a:latin typeface="Zekton Free" pitchFamily="2" charset="0"/>
        </a:defRPr>
      </a:lvl9pPr>
    </p:titleStyle>
    <p:bodyStyle>
      <a:lvl1pPr marL="342900" indent="-342900" algn="l" rtl="0" eaLnBrk="1" fontAlgn="base" hangingPunct="1">
        <a:spcBef>
          <a:spcPct val="20000"/>
        </a:spcBef>
        <a:spcAft>
          <a:spcPct val="0"/>
        </a:spcAft>
        <a:buChar char="•"/>
        <a:defRPr sz="28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000">
          <a:solidFill>
            <a:schemeClr val="bg1"/>
          </a:solidFill>
          <a:latin typeface="+mn-lt"/>
        </a:defRPr>
      </a:lvl3pPr>
      <a:lvl4pPr marL="1600200" indent="-228600" algn="l" rtl="0" eaLnBrk="1" fontAlgn="base" hangingPunct="1">
        <a:spcBef>
          <a:spcPct val="20000"/>
        </a:spcBef>
        <a:spcAft>
          <a:spcPct val="0"/>
        </a:spcAft>
        <a:buChar char="–"/>
        <a:defRPr>
          <a:solidFill>
            <a:schemeClr val="bg1"/>
          </a:solidFill>
          <a:latin typeface="+mn-lt"/>
        </a:defRPr>
      </a:lvl4pPr>
      <a:lvl5pPr marL="2057400" indent="-228600" algn="l" rtl="0" eaLnBrk="1" fontAlgn="base" hangingPunct="1">
        <a:spcBef>
          <a:spcPct val="20000"/>
        </a:spcBef>
        <a:spcAft>
          <a:spcPct val="0"/>
        </a:spcAft>
        <a:buChar char="»"/>
        <a:defRPr sz="1600">
          <a:solidFill>
            <a:schemeClr val="bg1"/>
          </a:solidFill>
          <a:latin typeface="+mn-lt"/>
        </a:defRPr>
      </a:lvl5pPr>
      <a:lvl6pPr marL="2514600" indent="-228600" algn="l" rtl="0" eaLnBrk="1" fontAlgn="base" hangingPunct="1">
        <a:spcBef>
          <a:spcPct val="20000"/>
        </a:spcBef>
        <a:spcAft>
          <a:spcPct val="0"/>
        </a:spcAft>
        <a:buChar char="»"/>
        <a:defRPr sz="1600">
          <a:solidFill>
            <a:schemeClr val="bg1"/>
          </a:solidFill>
          <a:latin typeface="+mn-lt"/>
        </a:defRPr>
      </a:lvl6pPr>
      <a:lvl7pPr marL="2971800" indent="-228600" algn="l" rtl="0" eaLnBrk="1" fontAlgn="base" hangingPunct="1">
        <a:spcBef>
          <a:spcPct val="20000"/>
        </a:spcBef>
        <a:spcAft>
          <a:spcPct val="0"/>
        </a:spcAft>
        <a:buChar char="»"/>
        <a:defRPr sz="1600">
          <a:solidFill>
            <a:schemeClr val="bg1"/>
          </a:solidFill>
          <a:latin typeface="+mn-lt"/>
        </a:defRPr>
      </a:lvl7pPr>
      <a:lvl8pPr marL="3429000" indent="-228600" algn="l" rtl="0" eaLnBrk="1" fontAlgn="base" hangingPunct="1">
        <a:spcBef>
          <a:spcPct val="20000"/>
        </a:spcBef>
        <a:spcAft>
          <a:spcPct val="0"/>
        </a:spcAft>
        <a:buChar char="»"/>
        <a:defRPr sz="1600">
          <a:solidFill>
            <a:schemeClr val="bg1"/>
          </a:solidFill>
          <a:latin typeface="+mn-lt"/>
        </a:defRPr>
      </a:lvl8pPr>
      <a:lvl9pPr marL="3886200" indent="-228600" algn="l" rtl="0" eaLnBrk="1" fontAlgn="base" hangingPunct="1">
        <a:spcBef>
          <a:spcPct val="20000"/>
        </a:spcBef>
        <a:spcAft>
          <a:spcPct val="0"/>
        </a:spcAft>
        <a:buChar char="»"/>
        <a:defRPr sz="16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838200"/>
            <a:ext cx="8305800" cy="830997"/>
          </a:xfrm>
          <a:prstGeom prst="rect">
            <a:avLst/>
          </a:prstGeom>
          <a:noFill/>
        </p:spPr>
        <p:txBody>
          <a:bodyPr wrap="square" rtlCol="0">
            <a:spAutoFit/>
          </a:bodyPr>
          <a:lstStyle/>
          <a:p>
            <a:pPr algn="ctr"/>
            <a:r>
              <a:rPr lang="en-US" sz="2400" b="1" dirty="0" smtClean="0">
                <a:solidFill>
                  <a:schemeClr val="bg1">
                    <a:lumMod val="85000"/>
                  </a:schemeClr>
                </a:solidFill>
                <a:latin typeface="Times New Roman" pitchFamily="18" charset="0"/>
                <a:cs typeface="Times New Roman" pitchFamily="18" charset="0"/>
              </a:rPr>
              <a:t>TRAUMATIC BRAIN INJURY (TBI)</a:t>
            </a:r>
          </a:p>
          <a:p>
            <a:pPr algn="ctr"/>
            <a:r>
              <a:rPr lang="en-US" sz="2400" b="1" dirty="0" smtClean="0">
                <a:solidFill>
                  <a:schemeClr val="bg1">
                    <a:lumMod val="85000"/>
                  </a:schemeClr>
                </a:solidFill>
                <a:latin typeface="Times New Roman" pitchFamily="18" charset="0"/>
                <a:cs typeface="Times New Roman" pitchFamily="18" charset="0"/>
              </a:rPr>
              <a:t>LAW ENFORCEMENT CONSIDERATIONS</a:t>
            </a:r>
            <a:endParaRPr lang="en-US" sz="2400" b="1" dirty="0">
              <a:solidFill>
                <a:schemeClr val="bg1">
                  <a:lumMod val="85000"/>
                </a:schemeClr>
              </a:solidFill>
              <a:latin typeface="Times New Roman" pitchFamily="18" charset="0"/>
              <a:cs typeface="Times New Roman" pitchFamily="18" charset="0"/>
            </a:endParaRPr>
          </a:p>
        </p:txBody>
      </p:sp>
      <p:pic>
        <p:nvPicPr>
          <p:cNvPr id="9" name="Picture 8" descr="CITBADGE1.png"/>
          <p:cNvPicPr>
            <a:picLocks noChangeAspect="1"/>
          </p:cNvPicPr>
          <p:nvPr/>
        </p:nvPicPr>
        <p:blipFill>
          <a:blip r:embed="rId3" cstate="print"/>
          <a:stretch>
            <a:fillRect/>
          </a:stretch>
        </p:blipFill>
        <p:spPr>
          <a:xfrm>
            <a:off x="2590800" y="1676400"/>
            <a:ext cx="3733800" cy="3643983"/>
          </a:xfrm>
          <a:prstGeom prst="rect">
            <a:avLst/>
          </a:prstGeom>
        </p:spPr>
      </p:pic>
      <p:sp>
        <p:nvSpPr>
          <p:cNvPr id="10" name="TextBox 9"/>
          <p:cNvSpPr txBox="1"/>
          <p:nvPr/>
        </p:nvSpPr>
        <p:spPr>
          <a:xfrm>
            <a:off x="1143000" y="5257800"/>
            <a:ext cx="7010400" cy="830997"/>
          </a:xfrm>
          <a:prstGeom prst="rect">
            <a:avLst/>
          </a:prstGeom>
          <a:noFill/>
        </p:spPr>
        <p:txBody>
          <a:bodyPr wrap="square" rtlCol="0">
            <a:spAutoFit/>
          </a:bodyPr>
          <a:lstStyle/>
          <a:p>
            <a:pPr algn="ctr"/>
            <a:r>
              <a:rPr lang="en-US" sz="2400" dirty="0" smtClean="0">
                <a:solidFill>
                  <a:schemeClr val="bg1"/>
                </a:solidFill>
                <a:latin typeface="Times New Roman" pitchFamily="18" charset="0"/>
                <a:cs typeface="Times New Roman" pitchFamily="18" charset="0"/>
              </a:rPr>
              <a:t>Prepared and presented by</a:t>
            </a:r>
          </a:p>
          <a:p>
            <a:pPr algn="ctr"/>
            <a:r>
              <a:rPr lang="en-US" sz="2400" dirty="0" smtClean="0">
                <a:solidFill>
                  <a:schemeClr val="bg1"/>
                </a:solidFill>
                <a:latin typeface="Times New Roman" pitchFamily="18" charset="0"/>
                <a:cs typeface="Times New Roman" pitchFamily="18" charset="0"/>
              </a:rPr>
              <a:t>LT Robert Smith -Veterans Affairs Police - Reno</a:t>
            </a:r>
            <a:endParaRPr lang="en-US" sz="2400" dirty="0">
              <a:solidFill>
                <a:schemeClr val="bg1"/>
              </a:solidFill>
              <a:latin typeface="Times New Roman" pitchFamily="18" charset="0"/>
              <a:cs typeface="Times New Roman" pitchFamily="18" charset="0"/>
            </a:endParaRPr>
          </a:p>
        </p:txBody>
      </p:sp>
      <p:pic>
        <p:nvPicPr>
          <p:cNvPr id="5" name="Picture 4" descr="va_seal_Web.gif"/>
          <p:cNvPicPr>
            <a:picLocks noChangeAspect="1"/>
          </p:cNvPicPr>
          <p:nvPr/>
        </p:nvPicPr>
        <p:blipFill>
          <a:blip r:embed="rId4" cstate="print"/>
          <a:stretch>
            <a:fillRect/>
          </a:stretch>
        </p:blipFill>
        <p:spPr>
          <a:xfrm>
            <a:off x="4191000" y="6096000"/>
            <a:ext cx="774031" cy="761999"/>
          </a:xfrm>
          <a:prstGeom prst="rect">
            <a:avLst/>
          </a:prstGeom>
        </p:spPr>
      </p:pic>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838200"/>
            <a:ext cx="8305800" cy="369332"/>
          </a:xfrm>
          <a:prstGeom prst="rect">
            <a:avLst/>
          </a:prstGeom>
          <a:noFill/>
        </p:spPr>
        <p:txBody>
          <a:bodyPr wrap="square" rtlCol="0">
            <a:spAutoFit/>
          </a:bodyPr>
          <a:lstStyle/>
          <a:p>
            <a:pPr algn="ctr"/>
            <a:endParaRPr lang="en-US" dirty="0">
              <a:latin typeface="Arial Black" pitchFamily="34" charset="0"/>
            </a:endParaRPr>
          </a:p>
        </p:txBody>
      </p:sp>
      <p:sp>
        <p:nvSpPr>
          <p:cNvPr id="4" name="Title 3"/>
          <p:cNvSpPr>
            <a:spLocks noGrp="1"/>
          </p:cNvSpPr>
          <p:nvPr>
            <p:ph type="title"/>
          </p:nvPr>
        </p:nvSpPr>
        <p:spPr/>
        <p:txBody>
          <a:bodyPr/>
          <a:lstStyle/>
          <a:p>
            <a:r>
              <a:rPr lang="en-US" sz="3200" dirty="0" smtClean="0">
                <a:solidFill>
                  <a:schemeClr val="bg1">
                    <a:lumMod val="85000"/>
                  </a:schemeClr>
                </a:solidFill>
                <a:latin typeface="Times New Roman" pitchFamily="18" charset="0"/>
                <a:cs typeface="Times New Roman" pitchFamily="18" charset="0"/>
              </a:rPr>
              <a:t>SEVERITY / RECOVERY FACTORS</a:t>
            </a:r>
            <a:endParaRPr lang="en-US" sz="3200" dirty="0">
              <a:solidFill>
                <a:schemeClr val="bg1">
                  <a:lumMod val="85000"/>
                </a:schemeClr>
              </a:solidFill>
              <a:latin typeface="Times New Roman" pitchFamily="18" charset="0"/>
              <a:cs typeface="Times New Roman" pitchFamily="18" charset="0"/>
            </a:endParaRPr>
          </a:p>
        </p:txBody>
      </p:sp>
      <p:sp>
        <p:nvSpPr>
          <p:cNvPr id="5" name="Content Placeholder 4"/>
          <p:cNvSpPr>
            <a:spLocks noGrp="1"/>
          </p:cNvSpPr>
          <p:nvPr>
            <p:ph idx="1"/>
          </p:nvPr>
        </p:nvSpPr>
        <p:spPr>
          <a:xfrm>
            <a:off x="685800" y="1600200"/>
            <a:ext cx="7848600" cy="4419601"/>
          </a:xfrm>
        </p:spPr>
        <p:txBody>
          <a:bodyPr/>
          <a:lstStyle/>
          <a:p>
            <a:r>
              <a:rPr lang="en-US" dirty="0" smtClean="0">
                <a:effectLst>
                  <a:outerShdw blurRad="38100" dist="38100" dir="2700000" algn="tl">
                    <a:srgbClr val="000000">
                      <a:alpha val="43137"/>
                    </a:srgbClr>
                  </a:outerShdw>
                </a:effectLst>
                <a:latin typeface="Arial" pitchFamily="34" charset="0"/>
                <a:cs typeface="Arial" pitchFamily="34" charset="0"/>
              </a:rPr>
              <a:t>As with PTSD, the severity of symptoms and chances of / rate of  recovery differ, depending upon how stable the person was (social / emotional / mental stability) when the harmful event occurred.</a:t>
            </a:r>
          </a:p>
          <a:p>
            <a:r>
              <a:rPr lang="en-US" dirty="0" smtClean="0">
                <a:effectLst>
                  <a:outerShdw blurRad="38100" dist="38100" dir="2700000" algn="tl">
                    <a:srgbClr val="000000">
                      <a:alpha val="43137"/>
                    </a:srgbClr>
                  </a:outerShdw>
                </a:effectLst>
                <a:latin typeface="Arial" pitchFamily="34" charset="0"/>
                <a:cs typeface="Arial" pitchFamily="34" charset="0"/>
              </a:rPr>
              <a:t>The severity of the injury and length of LOC (Loss of Consciousness) are also very critical factors. </a:t>
            </a:r>
          </a:p>
          <a:p>
            <a:r>
              <a:rPr lang="en-US" dirty="0" smtClean="0">
                <a:effectLst>
                  <a:outerShdw blurRad="38100" dist="38100" dir="2700000" algn="tl">
                    <a:srgbClr val="000000">
                      <a:alpha val="43137"/>
                    </a:srgbClr>
                  </a:outerShdw>
                </a:effectLst>
                <a:latin typeface="Arial" pitchFamily="34" charset="0"/>
                <a:cs typeface="Arial" pitchFamily="34" charset="0"/>
              </a:rPr>
              <a:t>Diagnosis and treatment are obviously key factors!</a:t>
            </a:r>
          </a:p>
          <a:p>
            <a:endParaRPr lang="en-US" dirty="0">
              <a:effectLst>
                <a:outerShdw blurRad="38100" dist="38100" dir="2700000" algn="tl">
                  <a:srgbClr val="000000">
                    <a:alpha val="43137"/>
                  </a:srgbClr>
                </a:outerShdw>
              </a:effectLst>
              <a:latin typeface="Arial" pitchFamily="34" charset="0"/>
              <a:cs typeface="Arial" pitchFamily="34" charset="0"/>
            </a:endParaRPr>
          </a:p>
        </p:txBody>
      </p:sp>
      <p:pic>
        <p:nvPicPr>
          <p:cNvPr id="6" name="Picture 5" descr="CITBADGE1.png"/>
          <p:cNvPicPr>
            <a:picLocks noChangeAspect="1"/>
          </p:cNvPicPr>
          <p:nvPr/>
        </p:nvPicPr>
        <p:blipFill>
          <a:blip r:embed="rId3" cstate="print"/>
          <a:stretch>
            <a:fillRect/>
          </a:stretch>
        </p:blipFill>
        <p:spPr>
          <a:xfrm>
            <a:off x="4191000" y="6114330"/>
            <a:ext cx="762000" cy="743670"/>
          </a:xfrm>
          <a:prstGeom prst="rect">
            <a:avLst/>
          </a:prstGeom>
        </p:spPr>
      </p:pic>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838200"/>
            <a:ext cx="8305800" cy="369332"/>
          </a:xfrm>
          <a:prstGeom prst="rect">
            <a:avLst/>
          </a:prstGeom>
          <a:noFill/>
        </p:spPr>
        <p:txBody>
          <a:bodyPr wrap="square" rtlCol="0">
            <a:spAutoFit/>
          </a:bodyPr>
          <a:lstStyle/>
          <a:p>
            <a:pPr algn="ctr"/>
            <a:endParaRPr lang="en-US" dirty="0">
              <a:latin typeface="Arial Black" pitchFamily="34" charset="0"/>
            </a:endParaRPr>
          </a:p>
        </p:txBody>
      </p:sp>
      <p:sp>
        <p:nvSpPr>
          <p:cNvPr id="4" name="Title 3"/>
          <p:cNvSpPr>
            <a:spLocks noGrp="1"/>
          </p:cNvSpPr>
          <p:nvPr>
            <p:ph type="title"/>
          </p:nvPr>
        </p:nvSpPr>
        <p:spPr/>
        <p:txBody>
          <a:bodyPr/>
          <a:lstStyle/>
          <a:p>
            <a:r>
              <a:rPr lang="en-US" sz="3200" dirty="0" smtClean="0">
                <a:solidFill>
                  <a:schemeClr val="bg1">
                    <a:lumMod val="85000"/>
                  </a:schemeClr>
                </a:solidFill>
                <a:latin typeface="Times New Roman" pitchFamily="18" charset="0"/>
                <a:cs typeface="Times New Roman" pitchFamily="18" charset="0"/>
              </a:rPr>
              <a:t>BEHAVIORS</a:t>
            </a:r>
            <a:endParaRPr lang="en-US" sz="3200" dirty="0">
              <a:solidFill>
                <a:schemeClr val="bg1">
                  <a:lumMod val="85000"/>
                </a:schemeClr>
              </a:solidFill>
              <a:latin typeface="Times New Roman" pitchFamily="18" charset="0"/>
              <a:cs typeface="Times New Roman" pitchFamily="18" charset="0"/>
            </a:endParaRPr>
          </a:p>
        </p:txBody>
      </p:sp>
      <p:sp>
        <p:nvSpPr>
          <p:cNvPr id="5" name="Content Placeholder 4"/>
          <p:cNvSpPr>
            <a:spLocks noGrp="1"/>
          </p:cNvSpPr>
          <p:nvPr>
            <p:ph idx="1"/>
          </p:nvPr>
        </p:nvSpPr>
        <p:spPr>
          <a:xfrm>
            <a:off x="685800" y="1828801"/>
            <a:ext cx="7848600" cy="4191000"/>
          </a:xfrm>
        </p:spPr>
        <p:txBody>
          <a:bodyPr/>
          <a:lstStyle/>
          <a:p>
            <a:r>
              <a:rPr lang="en-US" dirty="0" smtClean="0">
                <a:effectLst>
                  <a:outerShdw blurRad="38100" dist="38100" dir="2700000" algn="tl">
                    <a:srgbClr val="000000">
                      <a:alpha val="43137"/>
                    </a:srgbClr>
                  </a:outerShdw>
                </a:effectLst>
                <a:latin typeface="Arial" pitchFamily="34" charset="0"/>
                <a:cs typeface="Arial" pitchFamily="34" charset="0"/>
              </a:rPr>
              <a:t>Many of the symptoms often cause irritability, especially when multiple symptoms are present. </a:t>
            </a:r>
          </a:p>
          <a:p>
            <a:r>
              <a:rPr lang="en-US" dirty="0" smtClean="0">
                <a:effectLst>
                  <a:outerShdw blurRad="38100" dist="38100" dir="2700000" algn="tl">
                    <a:srgbClr val="000000">
                      <a:alpha val="43137"/>
                    </a:srgbClr>
                  </a:outerShdw>
                </a:effectLst>
                <a:latin typeface="Arial" pitchFamily="34" charset="0"/>
                <a:cs typeface="Arial" pitchFamily="34" charset="0"/>
              </a:rPr>
              <a:t>A person suffering from TBI may suddenly become hostile and violent.</a:t>
            </a:r>
          </a:p>
          <a:p>
            <a:r>
              <a:rPr lang="en-US" dirty="0" smtClean="0">
                <a:effectLst>
                  <a:outerShdw blurRad="38100" dist="38100" dir="2700000" algn="tl">
                    <a:srgbClr val="000000">
                      <a:alpha val="43137"/>
                    </a:srgbClr>
                  </a:outerShdw>
                </a:effectLst>
                <a:latin typeface="Arial" pitchFamily="34" charset="0"/>
                <a:cs typeface="Arial" pitchFamily="34" charset="0"/>
              </a:rPr>
              <a:t>Depending on the areas of the brain affected, </a:t>
            </a:r>
            <a:r>
              <a:rPr lang="en-US" u="sng"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normal inhibitions are absent</a:t>
            </a:r>
            <a:r>
              <a:rPr lang="en-US" u="sng" dirty="0" smtClean="0">
                <a:effectLst>
                  <a:outerShdw blurRad="38100" dist="38100" dir="2700000" algn="tl">
                    <a:srgbClr val="000000">
                      <a:alpha val="43137"/>
                    </a:srgbClr>
                  </a:outerShdw>
                </a:effectLst>
                <a:latin typeface="Arial" pitchFamily="34" charset="0"/>
                <a:cs typeface="Arial" pitchFamily="34" charset="0"/>
              </a:rPr>
              <a:t>, along with ability to reason or think rationally.</a:t>
            </a:r>
          </a:p>
          <a:p>
            <a:endParaRPr lang="en-US" dirty="0">
              <a:effectLst>
                <a:outerShdw blurRad="38100" dist="38100" dir="2700000" algn="tl">
                  <a:srgbClr val="000000">
                    <a:alpha val="43137"/>
                  </a:srgbClr>
                </a:outerShdw>
              </a:effectLst>
              <a:latin typeface="Arial" pitchFamily="34" charset="0"/>
              <a:cs typeface="Arial" pitchFamily="34" charset="0"/>
            </a:endParaRPr>
          </a:p>
        </p:txBody>
      </p:sp>
      <p:pic>
        <p:nvPicPr>
          <p:cNvPr id="6" name="Picture 5" descr="CITBADGE1.png"/>
          <p:cNvPicPr>
            <a:picLocks noChangeAspect="1"/>
          </p:cNvPicPr>
          <p:nvPr/>
        </p:nvPicPr>
        <p:blipFill>
          <a:blip r:embed="rId3" cstate="print"/>
          <a:stretch>
            <a:fillRect/>
          </a:stretch>
        </p:blipFill>
        <p:spPr>
          <a:xfrm>
            <a:off x="4191000" y="6114330"/>
            <a:ext cx="762000" cy="743670"/>
          </a:xfrm>
          <a:prstGeom prst="rect">
            <a:avLst/>
          </a:prstGeom>
        </p:spPr>
      </p:pic>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838200"/>
            <a:ext cx="8305800" cy="369332"/>
          </a:xfrm>
          <a:prstGeom prst="rect">
            <a:avLst/>
          </a:prstGeom>
          <a:noFill/>
        </p:spPr>
        <p:txBody>
          <a:bodyPr wrap="square" rtlCol="0">
            <a:spAutoFit/>
          </a:bodyPr>
          <a:lstStyle/>
          <a:p>
            <a:pPr algn="ctr"/>
            <a:endParaRPr lang="en-US" dirty="0">
              <a:latin typeface="Arial Black" pitchFamily="34" charset="0"/>
            </a:endParaRPr>
          </a:p>
        </p:txBody>
      </p:sp>
      <p:sp>
        <p:nvSpPr>
          <p:cNvPr id="4" name="Title 3"/>
          <p:cNvSpPr>
            <a:spLocks noGrp="1"/>
          </p:cNvSpPr>
          <p:nvPr>
            <p:ph type="title"/>
          </p:nvPr>
        </p:nvSpPr>
        <p:spPr/>
        <p:txBody>
          <a:bodyPr/>
          <a:lstStyle/>
          <a:p>
            <a:r>
              <a:rPr lang="en-US" sz="3200" dirty="0" smtClean="0">
                <a:solidFill>
                  <a:schemeClr val="bg1">
                    <a:lumMod val="85000"/>
                  </a:schemeClr>
                </a:solidFill>
                <a:latin typeface="Times New Roman" pitchFamily="18" charset="0"/>
                <a:cs typeface="Times New Roman" pitchFamily="18" charset="0"/>
              </a:rPr>
              <a:t>BEHAVIOR INCONSISTENCY</a:t>
            </a:r>
            <a:endParaRPr lang="en-US" sz="3200" dirty="0">
              <a:solidFill>
                <a:schemeClr val="bg1">
                  <a:lumMod val="85000"/>
                </a:schemeClr>
              </a:solidFill>
              <a:latin typeface="Times New Roman" pitchFamily="18" charset="0"/>
              <a:cs typeface="Times New Roman" pitchFamily="18" charset="0"/>
            </a:endParaRPr>
          </a:p>
        </p:txBody>
      </p:sp>
      <p:sp>
        <p:nvSpPr>
          <p:cNvPr id="5" name="Content Placeholder 4"/>
          <p:cNvSpPr>
            <a:spLocks noGrp="1"/>
          </p:cNvSpPr>
          <p:nvPr>
            <p:ph idx="1"/>
          </p:nvPr>
        </p:nvSpPr>
        <p:spPr>
          <a:xfrm>
            <a:off x="685800" y="1828801"/>
            <a:ext cx="7848600" cy="4191000"/>
          </a:xfrm>
        </p:spPr>
        <p:txBody>
          <a:bodyPr/>
          <a:lstStyle/>
          <a:p>
            <a:r>
              <a:rPr lang="en-US" dirty="0" smtClean="0">
                <a:effectLst>
                  <a:outerShdw blurRad="38100" dist="38100" dir="2700000" algn="tl">
                    <a:srgbClr val="000000">
                      <a:alpha val="43137"/>
                    </a:srgbClr>
                  </a:outerShdw>
                </a:effectLst>
                <a:latin typeface="Arial" pitchFamily="34" charset="0"/>
                <a:cs typeface="Arial" pitchFamily="34" charset="0"/>
              </a:rPr>
              <a:t>It is important to note that there may be a complete absence of consistent behaviors, and that a person’s behaviors and affect can change suddenly without precipitators. </a:t>
            </a:r>
            <a:br>
              <a:rPr lang="en-US" dirty="0" smtClean="0">
                <a:effectLst>
                  <a:outerShdw blurRad="38100" dist="38100" dir="2700000" algn="tl">
                    <a:srgbClr val="000000">
                      <a:alpha val="43137"/>
                    </a:srgbClr>
                  </a:outerShdw>
                </a:effectLst>
                <a:latin typeface="Arial" pitchFamily="34" charset="0"/>
                <a:cs typeface="Arial" pitchFamily="34" charset="0"/>
              </a:rPr>
            </a:br>
            <a:endParaRPr lang="en-US" dirty="0" smtClean="0">
              <a:effectLst>
                <a:outerShdw blurRad="38100" dist="38100" dir="2700000" algn="tl">
                  <a:srgbClr val="000000">
                    <a:alpha val="43137"/>
                  </a:srgbClr>
                </a:outerShdw>
              </a:effectLst>
              <a:latin typeface="Arial" pitchFamily="34" charset="0"/>
              <a:cs typeface="Arial" pitchFamily="34" charset="0"/>
            </a:endParaRPr>
          </a:p>
          <a:p>
            <a:r>
              <a:rPr lang="en-US" dirty="0" smtClean="0">
                <a:effectLst>
                  <a:outerShdw blurRad="38100" dist="38100" dir="2700000" algn="tl">
                    <a:srgbClr val="000000">
                      <a:alpha val="43137"/>
                    </a:srgbClr>
                  </a:outerShdw>
                </a:effectLst>
                <a:latin typeface="Arial" pitchFamily="34" charset="0"/>
                <a:cs typeface="Arial" pitchFamily="34" charset="0"/>
              </a:rPr>
              <a:t>You may be making progress with calming or reasoning, then suddenly the person explodes with anger and animation.</a:t>
            </a:r>
            <a:endParaRPr lang="en-US" dirty="0">
              <a:effectLst>
                <a:outerShdw blurRad="38100" dist="38100" dir="2700000" algn="tl">
                  <a:srgbClr val="000000">
                    <a:alpha val="43137"/>
                  </a:srgbClr>
                </a:outerShdw>
              </a:effectLst>
              <a:latin typeface="Arial" pitchFamily="34" charset="0"/>
              <a:cs typeface="Arial" pitchFamily="34" charset="0"/>
            </a:endParaRPr>
          </a:p>
        </p:txBody>
      </p:sp>
      <p:pic>
        <p:nvPicPr>
          <p:cNvPr id="6" name="Picture 5" descr="CITBADGE1.png"/>
          <p:cNvPicPr>
            <a:picLocks noChangeAspect="1"/>
          </p:cNvPicPr>
          <p:nvPr/>
        </p:nvPicPr>
        <p:blipFill>
          <a:blip r:embed="rId3" cstate="print"/>
          <a:stretch>
            <a:fillRect/>
          </a:stretch>
        </p:blipFill>
        <p:spPr>
          <a:xfrm>
            <a:off x="4191000" y="6114330"/>
            <a:ext cx="762000" cy="743670"/>
          </a:xfrm>
          <a:prstGeom prst="rect">
            <a:avLst/>
          </a:prstGeom>
        </p:spPr>
      </p:pic>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838200"/>
            <a:ext cx="8305800" cy="369332"/>
          </a:xfrm>
          <a:prstGeom prst="rect">
            <a:avLst/>
          </a:prstGeom>
          <a:noFill/>
        </p:spPr>
        <p:txBody>
          <a:bodyPr wrap="square" rtlCol="0">
            <a:spAutoFit/>
          </a:bodyPr>
          <a:lstStyle/>
          <a:p>
            <a:pPr algn="ctr"/>
            <a:endParaRPr lang="en-US" dirty="0">
              <a:latin typeface="Arial Black" pitchFamily="34" charset="0"/>
            </a:endParaRPr>
          </a:p>
        </p:txBody>
      </p:sp>
      <p:sp>
        <p:nvSpPr>
          <p:cNvPr id="4" name="Title 3"/>
          <p:cNvSpPr>
            <a:spLocks noGrp="1"/>
          </p:cNvSpPr>
          <p:nvPr>
            <p:ph type="title"/>
          </p:nvPr>
        </p:nvSpPr>
        <p:spPr/>
        <p:txBody>
          <a:bodyPr/>
          <a:lstStyle/>
          <a:p>
            <a:r>
              <a:rPr lang="en-US" sz="2800" dirty="0" smtClean="0">
                <a:solidFill>
                  <a:schemeClr val="bg1">
                    <a:lumMod val="85000"/>
                  </a:schemeClr>
                </a:solidFill>
                <a:latin typeface="Times New Roman" pitchFamily="18" charset="0"/>
                <a:cs typeface="Times New Roman" pitchFamily="18" charset="0"/>
              </a:rPr>
              <a:t>SIMILARITIES TO MANIC DEPRESSIVE DISORDER</a:t>
            </a:r>
            <a:endParaRPr lang="en-US" sz="2800" dirty="0">
              <a:solidFill>
                <a:schemeClr val="bg1">
                  <a:lumMod val="85000"/>
                </a:schemeClr>
              </a:solidFill>
              <a:latin typeface="Times New Roman" pitchFamily="18" charset="0"/>
              <a:cs typeface="Times New Roman" pitchFamily="18" charset="0"/>
            </a:endParaRPr>
          </a:p>
        </p:txBody>
      </p:sp>
      <p:sp>
        <p:nvSpPr>
          <p:cNvPr id="5" name="Content Placeholder 4"/>
          <p:cNvSpPr>
            <a:spLocks noGrp="1"/>
          </p:cNvSpPr>
          <p:nvPr>
            <p:ph idx="1"/>
          </p:nvPr>
        </p:nvSpPr>
        <p:spPr>
          <a:xfrm>
            <a:off x="685800" y="1828801"/>
            <a:ext cx="7848600" cy="4191000"/>
          </a:xfrm>
        </p:spPr>
        <p:txBody>
          <a:bodyPr/>
          <a:lstStyle/>
          <a:p>
            <a:r>
              <a:rPr lang="en-US" dirty="0" smtClean="0">
                <a:effectLst>
                  <a:outerShdw blurRad="38100" dist="38100" dir="2700000" algn="tl">
                    <a:srgbClr val="000000">
                      <a:alpha val="43137"/>
                    </a:srgbClr>
                  </a:outerShdw>
                </a:effectLst>
                <a:latin typeface="Arial" pitchFamily="34" charset="0"/>
                <a:cs typeface="Arial" pitchFamily="34" charset="0"/>
              </a:rPr>
              <a:t>While many of the behaviors may seem similar to those suffering from Manic Depressive Disorder (Bi-Polar Disorder), the frequency and extremes of the symptoms have sudden onset, as opposed to the “cycle” of MDD/BPD.</a:t>
            </a:r>
          </a:p>
          <a:p>
            <a:r>
              <a:rPr lang="en-US" dirty="0" smtClean="0">
                <a:effectLst>
                  <a:outerShdw blurRad="38100" dist="38100" dir="2700000" algn="tl">
                    <a:srgbClr val="000000">
                      <a:alpha val="43137"/>
                    </a:srgbClr>
                  </a:outerShdw>
                </a:effectLst>
                <a:latin typeface="Arial" pitchFamily="34" charset="0"/>
                <a:cs typeface="Arial" pitchFamily="34" charset="0"/>
              </a:rPr>
              <a:t>Self-Medication is also frequent among TBI victims, regardless of their awareness of the cause of their experiences.</a:t>
            </a:r>
            <a:endParaRPr lang="en-US" dirty="0">
              <a:effectLst>
                <a:outerShdw blurRad="38100" dist="38100" dir="2700000" algn="tl">
                  <a:srgbClr val="000000">
                    <a:alpha val="43137"/>
                  </a:srgbClr>
                </a:outerShdw>
              </a:effectLst>
              <a:latin typeface="Arial" pitchFamily="34" charset="0"/>
              <a:cs typeface="Arial" pitchFamily="34" charset="0"/>
            </a:endParaRPr>
          </a:p>
        </p:txBody>
      </p:sp>
      <p:pic>
        <p:nvPicPr>
          <p:cNvPr id="6" name="Picture 5" descr="CITBADGE1.png"/>
          <p:cNvPicPr>
            <a:picLocks noChangeAspect="1"/>
          </p:cNvPicPr>
          <p:nvPr/>
        </p:nvPicPr>
        <p:blipFill>
          <a:blip r:embed="rId3" cstate="print"/>
          <a:stretch>
            <a:fillRect/>
          </a:stretch>
        </p:blipFill>
        <p:spPr>
          <a:xfrm>
            <a:off x="4191000" y="6114330"/>
            <a:ext cx="762000" cy="743670"/>
          </a:xfrm>
          <a:prstGeom prst="rect">
            <a:avLst/>
          </a:prstGeom>
        </p:spPr>
      </p:pic>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838200"/>
            <a:ext cx="8305800" cy="369332"/>
          </a:xfrm>
          <a:prstGeom prst="rect">
            <a:avLst/>
          </a:prstGeom>
          <a:noFill/>
        </p:spPr>
        <p:txBody>
          <a:bodyPr wrap="square" rtlCol="0">
            <a:spAutoFit/>
          </a:bodyPr>
          <a:lstStyle/>
          <a:p>
            <a:pPr algn="ctr"/>
            <a:endParaRPr lang="en-US" dirty="0">
              <a:latin typeface="Arial Black" pitchFamily="34" charset="0"/>
            </a:endParaRPr>
          </a:p>
        </p:txBody>
      </p:sp>
      <p:sp>
        <p:nvSpPr>
          <p:cNvPr id="4" name="Title 3"/>
          <p:cNvSpPr>
            <a:spLocks noGrp="1"/>
          </p:cNvSpPr>
          <p:nvPr>
            <p:ph type="title"/>
          </p:nvPr>
        </p:nvSpPr>
        <p:spPr/>
        <p:txBody>
          <a:bodyPr/>
          <a:lstStyle/>
          <a:p>
            <a:r>
              <a:rPr lang="en-US" sz="3200" dirty="0" smtClean="0">
                <a:solidFill>
                  <a:schemeClr val="bg1">
                    <a:lumMod val="85000"/>
                  </a:schemeClr>
                </a:solidFill>
                <a:latin typeface="Times New Roman" pitchFamily="18" charset="0"/>
                <a:cs typeface="Times New Roman" pitchFamily="18" charset="0"/>
              </a:rPr>
              <a:t>SAFETY</a:t>
            </a:r>
            <a:endParaRPr lang="en-US" sz="3200" dirty="0">
              <a:solidFill>
                <a:schemeClr val="bg1">
                  <a:lumMod val="85000"/>
                </a:schemeClr>
              </a:solidFill>
              <a:latin typeface="Times New Roman" pitchFamily="18" charset="0"/>
              <a:cs typeface="Times New Roman" pitchFamily="18" charset="0"/>
            </a:endParaRPr>
          </a:p>
        </p:txBody>
      </p:sp>
      <p:sp>
        <p:nvSpPr>
          <p:cNvPr id="5" name="Content Placeholder 4"/>
          <p:cNvSpPr>
            <a:spLocks noGrp="1"/>
          </p:cNvSpPr>
          <p:nvPr>
            <p:ph idx="1"/>
          </p:nvPr>
        </p:nvSpPr>
        <p:spPr>
          <a:xfrm>
            <a:off x="685800" y="1828801"/>
            <a:ext cx="7848600" cy="4191000"/>
          </a:xfrm>
        </p:spPr>
        <p:txBody>
          <a:bodyPr/>
          <a:lstStyle/>
          <a:p>
            <a:r>
              <a:rPr lang="en-US" dirty="0" smtClean="0">
                <a:effectLst>
                  <a:outerShdw blurRad="38100" dist="38100" dir="2700000" algn="tl">
                    <a:srgbClr val="000000">
                      <a:alpha val="43137"/>
                    </a:srgbClr>
                  </a:outerShdw>
                </a:effectLst>
                <a:latin typeface="Arial" pitchFamily="34" charset="0"/>
                <a:cs typeface="Arial" pitchFamily="34" charset="0"/>
              </a:rPr>
              <a:t>Among all aforementioned symptoms and behaviors, it is paramount to keep in mind the possible absence of inhibition and reason or logic. This creates a significant concern in terms of Officer Safety and the safety of others. </a:t>
            </a:r>
          </a:p>
          <a:p>
            <a:r>
              <a:rPr lang="en-US" dirty="0" smtClean="0">
                <a:effectLst>
                  <a:outerShdw blurRad="38100" dist="38100" dir="2700000" algn="tl">
                    <a:srgbClr val="000000">
                      <a:alpha val="43137"/>
                    </a:srgbClr>
                  </a:outerShdw>
                </a:effectLst>
                <a:latin typeface="Arial" pitchFamily="34" charset="0"/>
                <a:cs typeface="Arial" pitchFamily="34" charset="0"/>
              </a:rPr>
              <a:t>If TBI co-exists with PTSD and/or other psychological disorders, safety considerations are much higher.</a:t>
            </a:r>
            <a:endParaRPr lang="en-US" dirty="0">
              <a:effectLst>
                <a:outerShdw blurRad="38100" dist="38100" dir="2700000" algn="tl">
                  <a:srgbClr val="000000">
                    <a:alpha val="43137"/>
                  </a:srgbClr>
                </a:outerShdw>
              </a:effectLst>
              <a:latin typeface="Arial" pitchFamily="34" charset="0"/>
              <a:cs typeface="Arial" pitchFamily="34" charset="0"/>
            </a:endParaRPr>
          </a:p>
        </p:txBody>
      </p:sp>
      <p:pic>
        <p:nvPicPr>
          <p:cNvPr id="6" name="Picture 5" descr="CITBADGE1.png"/>
          <p:cNvPicPr>
            <a:picLocks noChangeAspect="1"/>
          </p:cNvPicPr>
          <p:nvPr/>
        </p:nvPicPr>
        <p:blipFill>
          <a:blip r:embed="rId3" cstate="print"/>
          <a:stretch>
            <a:fillRect/>
          </a:stretch>
        </p:blipFill>
        <p:spPr>
          <a:xfrm>
            <a:off x="4191000" y="6114330"/>
            <a:ext cx="762000" cy="743670"/>
          </a:xfrm>
          <a:prstGeom prst="rect">
            <a:avLst/>
          </a:prstGeom>
        </p:spPr>
      </p:pic>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838200"/>
            <a:ext cx="8305800" cy="369332"/>
          </a:xfrm>
          <a:prstGeom prst="rect">
            <a:avLst/>
          </a:prstGeom>
          <a:noFill/>
        </p:spPr>
        <p:txBody>
          <a:bodyPr wrap="square" rtlCol="0">
            <a:spAutoFit/>
          </a:bodyPr>
          <a:lstStyle/>
          <a:p>
            <a:pPr algn="ctr"/>
            <a:endParaRPr lang="en-US" dirty="0">
              <a:latin typeface="Arial Black" pitchFamily="34" charset="0"/>
            </a:endParaRPr>
          </a:p>
        </p:txBody>
      </p:sp>
      <p:sp>
        <p:nvSpPr>
          <p:cNvPr id="4" name="Title 3"/>
          <p:cNvSpPr>
            <a:spLocks noGrp="1"/>
          </p:cNvSpPr>
          <p:nvPr>
            <p:ph type="title"/>
          </p:nvPr>
        </p:nvSpPr>
        <p:spPr/>
        <p:txBody>
          <a:bodyPr/>
          <a:lstStyle/>
          <a:p>
            <a:r>
              <a:rPr lang="en-US" sz="3200" dirty="0" smtClean="0">
                <a:solidFill>
                  <a:schemeClr val="bg1">
                    <a:lumMod val="85000"/>
                  </a:schemeClr>
                </a:solidFill>
                <a:latin typeface="Times New Roman" pitchFamily="18" charset="0"/>
                <a:cs typeface="Times New Roman" pitchFamily="18" charset="0"/>
              </a:rPr>
              <a:t>SCREENING QUESTIONS</a:t>
            </a:r>
            <a:endParaRPr lang="en-US" sz="3200" dirty="0">
              <a:solidFill>
                <a:schemeClr val="bg1">
                  <a:lumMod val="85000"/>
                </a:schemeClr>
              </a:solidFill>
              <a:latin typeface="Times New Roman" pitchFamily="18" charset="0"/>
              <a:cs typeface="Times New Roman" pitchFamily="18" charset="0"/>
            </a:endParaRPr>
          </a:p>
        </p:txBody>
      </p:sp>
      <p:sp>
        <p:nvSpPr>
          <p:cNvPr id="5" name="Content Placeholder 4"/>
          <p:cNvSpPr>
            <a:spLocks noGrp="1"/>
          </p:cNvSpPr>
          <p:nvPr>
            <p:ph idx="1"/>
          </p:nvPr>
        </p:nvSpPr>
        <p:spPr>
          <a:xfrm>
            <a:off x="685800" y="1828801"/>
            <a:ext cx="7848600" cy="4191000"/>
          </a:xfrm>
        </p:spPr>
        <p:txBody>
          <a:bodyPr/>
          <a:lstStyle/>
          <a:p>
            <a:r>
              <a:rPr lang="en-US" dirty="0" smtClean="0">
                <a:effectLst>
                  <a:outerShdw blurRad="38100" dist="38100" dir="2700000" algn="tl">
                    <a:srgbClr val="000000">
                      <a:alpha val="43137"/>
                    </a:srgbClr>
                  </a:outerShdw>
                </a:effectLst>
                <a:latin typeface="Arial" pitchFamily="34" charset="0"/>
                <a:cs typeface="Arial" pitchFamily="34" charset="0"/>
              </a:rPr>
              <a:t>You can ask the person if they have ever suffered a head injury, whiplash or brain tumor, if the answer is yes, ask how long ago this occurred, and if the person has a medical care provider assisting them.</a:t>
            </a:r>
          </a:p>
          <a:p>
            <a:r>
              <a:rPr lang="en-US" dirty="0" smtClean="0">
                <a:effectLst>
                  <a:outerShdw blurRad="38100" dist="38100" dir="2700000" algn="tl">
                    <a:srgbClr val="000000">
                      <a:alpha val="43137"/>
                    </a:srgbClr>
                  </a:outerShdw>
                </a:effectLst>
                <a:latin typeface="Arial" pitchFamily="34" charset="0"/>
                <a:cs typeface="Arial" pitchFamily="34" charset="0"/>
              </a:rPr>
              <a:t>Ask if they have been present or near any significant </a:t>
            </a:r>
            <a:r>
              <a:rPr lang="en-US" u="sng" dirty="0" smtClean="0">
                <a:effectLst>
                  <a:outerShdw blurRad="38100" dist="38100" dir="2700000" algn="tl">
                    <a:srgbClr val="000000">
                      <a:alpha val="43137"/>
                    </a:srgbClr>
                  </a:outerShdw>
                </a:effectLst>
                <a:latin typeface="Arial" pitchFamily="34" charset="0"/>
                <a:cs typeface="Arial" pitchFamily="34" charset="0"/>
              </a:rPr>
              <a:t>blast or explosion</a:t>
            </a:r>
            <a:r>
              <a:rPr lang="en-US" dirty="0" smtClean="0">
                <a:effectLst>
                  <a:outerShdw blurRad="38100" dist="38100" dir="2700000" algn="tl">
                    <a:srgbClr val="000000">
                      <a:alpha val="43137"/>
                    </a:srgbClr>
                  </a:outerShdw>
                </a:effectLst>
                <a:latin typeface="Arial" pitchFamily="34" charset="0"/>
                <a:cs typeface="Arial" pitchFamily="34" charset="0"/>
              </a:rPr>
              <a:t>.</a:t>
            </a:r>
          </a:p>
          <a:p>
            <a:r>
              <a:rPr lang="en-US" dirty="0" smtClean="0">
                <a:effectLst>
                  <a:outerShdw blurRad="38100" dist="38100" dir="2700000" algn="tl">
                    <a:srgbClr val="000000">
                      <a:alpha val="43137"/>
                    </a:srgbClr>
                  </a:outerShdw>
                </a:effectLst>
                <a:latin typeface="Arial" pitchFamily="34" charset="0"/>
                <a:cs typeface="Arial" pitchFamily="34" charset="0"/>
              </a:rPr>
              <a:t>Ascertain whether or not they are on any medications to help them with the trauma.</a:t>
            </a:r>
          </a:p>
          <a:p>
            <a:endParaRPr lang="en-US" dirty="0">
              <a:effectLst>
                <a:outerShdw blurRad="38100" dist="38100" dir="2700000" algn="tl">
                  <a:srgbClr val="000000">
                    <a:alpha val="43137"/>
                  </a:srgbClr>
                </a:outerShdw>
              </a:effectLst>
              <a:latin typeface="Arial" pitchFamily="34" charset="0"/>
              <a:cs typeface="Arial" pitchFamily="34" charset="0"/>
            </a:endParaRPr>
          </a:p>
        </p:txBody>
      </p:sp>
      <p:pic>
        <p:nvPicPr>
          <p:cNvPr id="6" name="Picture 5" descr="CITBADGE1.png"/>
          <p:cNvPicPr>
            <a:picLocks noChangeAspect="1"/>
          </p:cNvPicPr>
          <p:nvPr/>
        </p:nvPicPr>
        <p:blipFill>
          <a:blip r:embed="rId3" cstate="print"/>
          <a:stretch>
            <a:fillRect/>
          </a:stretch>
        </p:blipFill>
        <p:spPr>
          <a:xfrm>
            <a:off x="4191000" y="6114330"/>
            <a:ext cx="762000" cy="743670"/>
          </a:xfrm>
          <a:prstGeom prst="rect">
            <a:avLst/>
          </a:prstGeom>
        </p:spPr>
      </p:pic>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838200"/>
            <a:ext cx="8305800" cy="369332"/>
          </a:xfrm>
          <a:prstGeom prst="rect">
            <a:avLst/>
          </a:prstGeom>
          <a:noFill/>
        </p:spPr>
        <p:txBody>
          <a:bodyPr wrap="square" rtlCol="0">
            <a:spAutoFit/>
          </a:bodyPr>
          <a:lstStyle/>
          <a:p>
            <a:pPr algn="ctr"/>
            <a:endParaRPr lang="en-US" dirty="0">
              <a:latin typeface="Arial Black" pitchFamily="34" charset="0"/>
            </a:endParaRPr>
          </a:p>
        </p:txBody>
      </p:sp>
      <p:sp>
        <p:nvSpPr>
          <p:cNvPr id="4" name="Title 3"/>
          <p:cNvSpPr>
            <a:spLocks noGrp="1"/>
          </p:cNvSpPr>
          <p:nvPr>
            <p:ph type="title"/>
          </p:nvPr>
        </p:nvSpPr>
        <p:spPr/>
        <p:txBody>
          <a:bodyPr/>
          <a:lstStyle/>
          <a:p>
            <a:r>
              <a:rPr lang="en-US" sz="3200" dirty="0" smtClean="0">
                <a:solidFill>
                  <a:schemeClr val="bg1">
                    <a:lumMod val="85000"/>
                  </a:schemeClr>
                </a:solidFill>
                <a:latin typeface="Times New Roman" pitchFamily="18" charset="0"/>
                <a:cs typeface="Times New Roman" pitchFamily="18" charset="0"/>
              </a:rPr>
              <a:t>SCREENING QUESTIONS</a:t>
            </a:r>
            <a:endParaRPr lang="en-US" sz="3200" dirty="0">
              <a:solidFill>
                <a:schemeClr val="bg1">
                  <a:lumMod val="85000"/>
                </a:schemeClr>
              </a:solidFill>
              <a:latin typeface="Times New Roman" pitchFamily="18" charset="0"/>
              <a:cs typeface="Times New Roman" pitchFamily="18" charset="0"/>
            </a:endParaRPr>
          </a:p>
        </p:txBody>
      </p:sp>
      <p:sp>
        <p:nvSpPr>
          <p:cNvPr id="5" name="Content Placeholder 4"/>
          <p:cNvSpPr>
            <a:spLocks noGrp="1"/>
          </p:cNvSpPr>
          <p:nvPr>
            <p:ph idx="1"/>
          </p:nvPr>
        </p:nvSpPr>
        <p:spPr>
          <a:xfrm>
            <a:off x="685800" y="1828801"/>
            <a:ext cx="7848600" cy="4191000"/>
          </a:xfrm>
        </p:spPr>
        <p:txBody>
          <a:bodyPr/>
          <a:lstStyle/>
          <a:p>
            <a:r>
              <a:rPr lang="en-US" dirty="0" smtClean="0">
                <a:effectLst>
                  <a:outerShdw blurRad="38100" dist="38100" dir="2700000" algn="tl">
                    <a:srgbClr val="000000">
                      <a:alpha val="43137"/>
                    </a:srgbClr>
                  </a:outerShdw>
                </a:effectLst>
                <a:latin typeface="Arial" pitchFamily="34" charset="0"/>
                <a:cs typeface="Arial" pitchFamily="34" charset="0"/>
              </a:rPr>
              <a:t>If the person states they were present near a blast or explosion, even if they had hearing protection in, remember, the pressure reverberating though the body can cause the damage.</a:t>
            </a:r>
          </a:p>
          <a:p>
            <a:r>
              <a:rPr lang="en-US"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ASK</a:t>
            </a:r>
            <a:r>
              <a:rPr lang="en-US" dirty="0" smtClean="0">
                <a:effectLst>
                  <a:outerShdw blurRad="38100" dist="38100" dir="2700000" algn="tl">
                    <a:srgbClr val="000000">
                      <a:alpha val="43137"/>
                    </a:srgbClr>
                  </a:outerShdw>
                </a:effectLst>
                <a:latin typeface="Arial" pitchFamily="34" charset="0"/>
                <a:cs typeface="Arial" pitchFamily="34" charset="0"/>
              </a:rPr>
              <a:t> the person if they ever felt dizzy or experienced headaches or nausea shortly after the experience. </a:t>
            </a:r>
          </a:p>
          <a:p>
            <a:endParaRPr lang="en-US" dirty="0">
              <a:effectLst>
                <a:outerShdw blurRad="38100" dist="38100" dir="2700000" algn="tl">
                  <a:srgbClr val="000000">
                    <a:alpha val="43137"/>
                  </a:srgbClr>
                </a:outerShdw>
              </a:effectLst>
              <a:latin typeface="Arial" pitchFamily="34" charset="0"/>
              <a:cs typeface="Arial" pitchFamily="34" charset="0"/>
            </a:endParaRPr>
          </a:p>
        </p:txBody>
      </p:sp>
      <p:pic>
        <p:nvPicPr>
          <p:cNvPr id="6" name="Picture 5" descr="CITBADGE1.png"/>
          <p:cNvPicPr>
            <a:picLocks noChangeAspect="1"/>
          </p:cNvPicPr>
          <p:nvPr/>
        </p:nvPicPr>
        <p:blipFill>
          <a:blip r:embed="rId3" cstate="print"/>
          <a:stretch>
            <a:fillRect/>
          </a:stretch>
        </p:blipFill>
        <p:spPr>
          <a:xfrm>
            <a:off x="4191000" y="6114330"/>
            <a:ext cx="762000" cy="743670"/>
          </a:xfrm>
          <a:prstGeom prst="rect">
            <a:avLst/>
          </a:prstGeom>
        </p:spPr>
      </p:pic>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838200"/>
            <a:ext cx="8305800" cy="369332"/>
          </a:xfrm>
          <a:prstGeom prst="rect">
            <a:avLst/>
          </a:prstGeom>
          <a:noFill/>
        </p:spPr>
        <p:txBody>
          <a:bodyPr wrap="square" rtlCol="0">
            <a:spAutoFit/>
          </a:bodyPr>
          <a:lstStyle/>
          <a:p>
            <a:pPr algn="ctr"/>
            <a:endParaRPr lang="en-US" dirty="0">
              <a:latin typeface="Arial Black" pitchFamily="34" charset="0"/>
            </a:endParaRPr>
          </a:p>
        </p:txBody>
      </p:sp>
      <p:sp>
        <p:nvSpPr>
          <p:cNvPr id="4" name="Title 3"/>
          <p:cNvSpPr>
            <a:spLocks noGrp="1"/>
          </p:cNvSpPr>
          <p:nvPr>
            <p:ph type="title"/>
          </p:nvPr>
        </p:nvSpPr>
        <p:spPr/>
        <p:txBody>
          <a:bodyPr/>
          <a:lstStyle/>
          <a:p>
            <a:r>
              <a:rPr lang="en-US" sz="3200" dirty="0" smtClean="0">
                <a:solidFill>
                  <a:schemeClr val="bg1">
                    <a:lumMod val="85000"/>
                  </a:schemeClr>
                </a:solidFill>
                <a:latin typeface="Times New Roman" pitchFamily="18" charset="0"/>
                <a:cs typeface="Times New Roman" pitchFamily="18" charset="0"/>
              </a:rPr>
              <a:t>KEEP IN MIND…</a:t>
            </a:r>
            <a:endParaRPr lang="en-US" sz="3200" dirty="0">
              <a:solidFill>
                <a:schemeClr val="bg1">
                  <a:lumMod val="85000"/>
                </a:schemeClr>
              </a:solidFill>
              <a:latin typeface="Times New Roman" pitchFamily="18" charset="0"/>
              <a:cs typeface="Times New Roman" pitchFamily="18" charset="0"/>
            </a:endParaRPr>
          </a:p>
        </p:txBody>
      </p:sp>
      <p:sp>
        <p:nvSpPr>
          <p:cNvPr id="5" name="Content Placeholder 4"/>
          <p:cNvSpPr>
            <a:spLocks noGrp="1"/>
          </p:cNvSpPr>
          <p:nvPr>
            <p:ph idx="1"/>
          </p:nvPr>
        </p:nvSpPr>
        <p:spPr>
          <a:xfrm>
            <a:off x="685800" y="1828801"/>
            <a:ext cx="7848600" cy="4191000"/>
          </a:xfrm>
        </p:spPr>
        <p:txBody>
          <a:bodyPr/>
          <a:lstStyle/>
          <a:p>
            <a:r>
              <a:rPr lang="en-US" dirty="0" smtClean="0">
                <a:effectLst>
                  <a:outerShdw blurRad="38100" dist="38100" dir="2700000" algn="tl">
                    <a:srgbClr val="000000">
                      <a:alpha val="43137"/>
                    </a:srgbClr>
                  </a:outerShdw>
                </a:effectLst>
                <a:latin typeface="Arial" pitchFamily="34" charset="0"/>
                <a:cs typeface="Arial" pitchFamily="34" charset="0"/>
              </a:rPr>
              <a:t>While Officer Safety and the safety of others must always be first, while dealing with a person who has, or may have TBI, keep in mind that their erratic behaviors and sudden turns are not within their control. </a:t>
            </a:r>
          </a:p>
          <a:p>
            <a:r>
              <a:rPr lang="en-US" dirty="0" smtClean="0">
                <a:effectLst>
                  <a:outerShdw blurRad="38100" dist="38100" dir="2700000" algn="tl">
                    <a:srgbClr val="000000">
                      <a:alpha val="43137"/>
                    </a:srgbClr>
                  </a:outerShdw>
                </a:effectLst>
                <a:latin typeface="Arial" pitchFamily="34" charset="0"/>
                <a:cs typeface="Arial" pitchFamily="34" charset="0"/>
              </a:rPr>
              <a:t>Even if they are aware they suffer from TBI, the sudden changes in their feelings and perceptions can cause them just as much anguish and concern as it does you or others!</a:t>
            </a:r>
            <a:endParaRPr lang="en-US" dirty="0">
              <a:effectLst>
                <a:outerShdw blurRad="38100" dist="38100" dir="2700000" algn="tl">
                  <a:srgbClr val="000000">
                    <a:alpha val="43137"/>
                  </a:srgbClr>
                </a:outerShdw>
              </a:effectLst>
              <a:latin typeface="Arial" pitchFamily="34" charset="0"/>
              <a:cs typeface="Arial" pitchFamily="34" charset="0"/>
            </a:endParaRPr>
          </a:p>
        </p:txBody>
      </p:sp>
      <p:pic>
        <p:nvPicPr>
          <p:cNvPr id="6" name="Picture 5" descr="CITBADGE1.png"/>
          <p:cNvPicPr>
            <a:picLocks noChangeAspect="1"/>
          </p:cNvPicPr>
          <p:nvPr/>
        </p:nvPicPr>
        <p:blipFill>
          <a:blip r:embed="rId3" cstate="print"/>
          <a:stretch>
            <a:fillRect/>
          </a:stretch>
        </p:blipFill>
        <p:spPr>
          <a:xfrm>
            <a:off x="4191000" y="6114330"/>
            <a:ext cx="762000" cy="743670"/>
          </a:xfrm>
          <a:prstGeom prst="rect">
            <a:avLst/>
          </a:prstGeom>
        </p:spPr>
      </p:pic>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838200"/>
            <a:ext cx="8305800" cy="369332"/>
          </a:xfrm>
          <a:prstGeom prst="rect">
            <a:avLst/>
          </a:prstGeom>
          <a:noFill/>
        </p:spPr>
        <p:txBody>
          <a:bodyPr wrap="square" rtlCol="0">
            <a:spAutoFit/>
          </a:bodyPr>
          <a:lstStyle/>
          <a:p>
            <a:pPr algn="ctr"/>
            <a:endParaRPr lang="en-US" dirty="0">
              <a:latin typeface="Arial Black" pitchFamily="34" charset="0"/>
            </a:endParaRPr>
          </a:p>
        </p:txBody>
      </p:sp>
      <p:sp>
        <p:nvSpPr>
          <p:cNvPr id="4" name="Title 3"/>
          <p:cNvSpPr>
            <a:spLocks noGrp="1"/>
          </p:cNvSpPr>
          <p:nvPr>
            <p:ph type="title"/>
          </p:nvPr>
        </p:nvSpPr>
        <p:spPr/>
        <p:txBody>
          <a:bodyPr/>
          <a:lstStyle/>
          <a:p>
            <a:r>
              <a:rPr lang="en-US" sz="3200" dirty="0" smtClean="0">
                <a:solidFill>
                  <a:schemeClr val="bg1">
                    <a:lumMod val="85000"/>
                  </a:schemeClr>
                </a:solidFill>
                <a:latin typeface="Times New Roman" pitchFamily="18" charset="0"/>
                <a:cs typeface="Times New Roman" pitchFamily="18" charset="0"/>
              </a:rPr>
              <a:t>How Common Is This?</a:t>
            </a:r>
            <a:endParaRPr lang="en-US" sz="3200" dirty="0">
              <a:solidFill>
                <a:schemeClr val="bg1">
                  <a:lumMod val="85000"/>
                </a:schemeClr>
              </a:solidFill>
              <a:latin typeface="Times New Roman" pitchFamily="18" charset="0"/>
              <a:cs typeface="Times New Roman" pitchFamily="18" charset="0"/>
            </a:endParaRPr>
          </a:p>
        </p:txBody>
      </p:sp>
      <p:sp>
        <p:nvSpPr>
          <p:cNvPr id="5" name="Content Placeholder 4"/>
          <p:cNvSpPr>
            <a:spLocks noGrp="1"/>
          </p:cNvSpPr>
          <p:nvPr>
            <p:ph idx="1"/>
          </p:nvPr>
        </p:nvSpPr>
        <p:spPr>
          <a:xfrm>
            <a:off x="685800" y="1828801"/>
            <a:ext cx="7848600" cy="4191000"/>
          </a:xfrm>
        </p:spPr>
        <p:txBody>
          <a:bodyPr/>
          <a:lstStyle/>
          <a:p>
            <a:r>
              <a:rPr lang="en-US" sz="2000" dirty="0" smtClean="0">
                <a:effectLst>
                  <a:outerShdw blurRad="38100" dist="38100" dir="2700000" algn="tl">
                    <a:srgbClr val="000000">
                      <a:alpha val="43137"/>
                    </a:srgbClr>
                  </a:outerShdw>
                </a:effectLst>
                <a:latin typeface="Arial" pitchFamily="34" charset="0"/>
                <a:cs typeface="Arial" pitchFamily="34" charset="0"/>
              </a:rPr>
              <a:t>With significant advancements in medical technology, our combat warriors are surviving medical trauma at an unprecedented rate. This equates to MANY more wounded warriors returning home, and we don’t store them in a secret compound, tucked away from society – they are having to adjust to a non-combat environment – in our society. You will be encountering them in situations where they are truly in a crisis. </a:t>
            </a:r>
          </a:p>
          <a:p>
            <a:r>
              <a:rPr lang="en-US" sz="2000" dirty="0" smtClean="0">
                <a:effectLst>
                  <a:outerShdw blurRad="38100" dist="38100" dir="2700000" algn="tl">
                    <a:srgbClr val="000000">
                      <a:alpha val="43137"/>
                    </a:srgbClr>
                  </a:outerShdw>
                </a:effectLst>
                <a:latin typeface="Arial" pitchFamily="34" charset="0"/>
                <a:cs typeface="Arial" pitchFamily="34" charset="0"/>
              </a:rPr>
              <a:t>The number of veterans returning home with TBI, PTSD and a myriad of other disorders is staggering.  </a:t>
            </a:r>
          </a:p>
          <a:p>
            <a:r>
              <a:rPr lang="en-US" sz="2000"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Over 1.6 MILLION American Warriors have served in Operation Iraqi Freedom and Operation Enduring Freedom (Afghanistan) since 2001</a:t>
            </a:r>
            <a:r>
              <a:rPr lang="en-US" sz="2000" dirty="0" smtClean="0">
                <a:effectLst>
                  <a:outerShdw blurRad="38100" dist="38100" dir="2700000" algn="tl">
                    <a:srgbClr val="000000">
                      <a:alpha val="43137"/>
                    </a:srgbClr>
                  </a:outerShdw>
                </a:effectLst>
                <a:latin typeface="Arial" pitchFamily="34" charset="0"/>
                <a:cs typeface="Arial" pitchFamily="34" charset="0"/>
              </a:rPr>
              <a:t>. The vast majority of those service men and women have encountered severe trauma, be it mental, physical or both.</a:t>
            </a:r>
            <a:endParaRPr lang="en-US" sz="2000" dirty="0">
              <a:effectLst>
                <a:outerShdw blurRad="38100" dist="38100" dir="2700000" algn="tl">
                  <a:srgbClr val="000000">
                    <a:alpha val="43137"/>
                  </a:srgbClr>
                </a:outerShdw>
              </a:effectLst>
              <a:latin typeface="Arial" pitchFamily="34" charset="0"/>
              <a:cs typeface="Arial" pitchFamily="34" charset="0"/>
            </a:endParaRPr>
          </a:p>
        </p:txBody>
      </p:sp>
      <p:pic>
        <p:nvPicPr>
          <p:cNvPr id="6" name="Picture 5" descr="CITBADGE1.png"/>
          <p:cNvPicPr>
            <a:picLocks noChangeAspect="1"/>
          </p:cNvPicPr>
          <p:nvPr/>
        </p:nvPicPr>
        <p:blipFill>
          <a:blip r:embed="rId3" cstate="print"/>
          <a:stretch>
            <a:fillRect/>
          </a:stretch>
        </p:blipFill>
        <p:spPr>
          <a:xfrm>
            <a:off x="4191000" y="6114330"/>
            <a:ext cx="762000" cy="743670"/>
          </a:xfrm>
          <a:prstGeom prst="rect">
            <a:avLst/>
          </a:prstGeom>
        </p:spPr>
      </p:pic>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838200"/>
            <a:ext cx="8305800" cy="369332"/>
          </a:xfrm>
          <a:prstGeom prst="rect">
            <a:avLst/>
          </a:prstGeom>
          <a:noFill/>
        </p:spPr>
        <p:txBody>
          <a:bodyPr wrap="square" rtlCol="0">
            <a:spAutoFit/>
          </a:bodyPr>
          <a:lstStyle/>
          <a:p>
            <a:pPr algn="ctr"/>
            <a:endParaRPr lang="en-US" dirty="0">
              <a:latin typeface="Arial Black" pitchFamily="34" charset="0"/>
            </a:endParaRPr>
          </a:p>
        </p:txBody>
      </p:sp>
      <p:sp>
        <p:nvSpPr>
          <p:cNvPr id="4" name="Title 3"/>
          <p:cNvSpPr>
            <a:spLocks noGrp="1"/>
          </p:cNvSpPr>
          <p:nvPr>
            <p:ph type="title"/>
          </p:nvPr>
        </p:nvSpPr>
        <p:spPr>
          <a:xfrm>
            <a:off x="457200" y="762000"/>
            <a:ext cx="8229600" cy="609600"/>
          </a:xfrm>
        </p:spPr>
        <p:txBody>
          <a:bodyPr/>
          <a:lstStyle/>
          <a:p>
            <a:r>
              <a:rPr lang="en-US" sz="2000" dirty="0" smtClean="0">
                <a:solidFill>
                  <a:schemeClr val="bg1">
                    <a:lumMod val="85000"/>
                  </a:schemeClr>
                </a:solidFill>
                <a:latin typeface="Times New Roman" pitchFamily="18" charset="0"/>
                <a:cs typeface="Times New Roman" pitchFamily="18" charset="0"/>
              </a:rPr>
              <a:t/>
            </a:r>
            <a:br>
              <a:rPr lang="en-US" sz="2000" dirty="0" smtClean="0">
                <a:solidFill>
                  <a:schemeClr val="bg1">
                    <a:lumMod val="85000"/>
                  </a:schemeClr>
                </a:solidFill>
                <a:latin typeface="Times New Roman" pitchFamily="18" charset="0"/>
                <a:cs typeface="Times New Roman" pitchFamily="18" charset="0"/>
              </a:rPr>
            </a:br>
            <a:r>
              <a:rPr lang="en-US" sz="2800" dirty="0" smtClean="0">
                <a:solidFill>
                  <a:schemeClr val="bg1">
                    <a:lumMod val="85000"/>
                  </a:schemeClr>
                </a:solidFill>
                <a:latin typeface="Times New Roman" pitchFamily="18" charset="0"/>
                <a:cs typeface="Times New Roman" pitchFamily="18" charset="0"/>
              </a:rPr>
              <a:t>One Example… SGT Powers</a:t>
            </a:r>
            <a:endParaRPr lang="en-US" sz="2800" dirty="0">
              <a:solidFill>
                <a:schemeClr val="bg1">
                  <a:lumMod val="85000"/>
                </a:schemeClr>
              </a:solidFill>
              <a:latin typeface="Times New Roman" pitchFamily="18" charset="0"/>
              <a:cs typeface="Times New Roman" pitchFamily="18" charset="0"/>
            </a:endParaRPr>
          </a:p>
        </p:txBody>
      </p:sp>
      <p:sp>
        <p:nvSpPr>
          <p:cNvPr id="5" name="Content Placeholder 4"/>
          <p:cNvSpPr>
            <a:spLocks noGrp="1"/>
          </p:cNvSpPr>
          <p:nvPr>
            <p:ph idx="1"/>
          </p:nvPr>
        </p:nvSpPr>
        <p:spPr>
          <a:xfrm>
            <a:off x="685800" y="1828801"/>
            <a:ext cx="7848600" cy="4191000"/>
          </a:xfrm>
        </p:spPr>
        <p:txBody>
          <a:bodyPr/>
          <a:lstStyle/>
          <a:p>
            <a:r>
              <a:rPr lang="en-US" sz="2000" dirty="0" smtClean="0">
                <a:effectLst>
                  <a:outerShdw blurRad="38100" dist="38100" dir="2700000" algn="tl">
                    <a:srgbClr val="000000">
                      <a:alpha val="43137"/>
                    </a:srgbClr>
                  </a:outerShdw>
                </a:effectLst>
                <a:latin typeface="Arial" pitchFamily="34" charset="0"/>
                <a:cs typeface="Arial" pitchFamily="34" charset="0"/>
              </a:rPr>
              <a:t>In July 2007 SGT Daniel Powers, a Military Police Airborne soldier, was stabbed in the side of the head with a 9-inch knife by an Iraqi insurgent (teenager). </a:t>
            </a:r>
            <a:br>
              <a:rPr lang="en-US" sz="2000" dirty="0" smtClean="0">
                <a:effectLst>
                  <a:outerShdw blurRad="38100" dist="38100" dir="2700000" algn="tl">
                    <a:srgbClr val="000000">
                      <a:alpha val="43137"/>
                    </a:srgbClr>
                  </a:outerShdw>
                </a:effectLst>
                <a:latin typeface="Arial" pitchFamily="34" charset="0"/>
                <a:cs typeface="Arial" pitchFamily="34" charset="0"/>
              </a:rPr>
            </a:br>
            <a:endParaRPr lang="en-US" sz="2000" dirty="0">
              <a:effectLst>
                <a:outerShdw blurRad="38100" dist="38100" dir="2700000" algn="tl">
                  <a:srgbClr val="000000">
                    <a:alpha val="43137"/>
                  </a:srgbClr>
                </a:outerShdw>
              </a:effectLst>
              <a:latin typeface="Arial" pitchFamily="34" charset="0"/>
              <a:cs typeface="Arial" pitchFamily="34" charset="0"/>
            </a:endParaRPr>
          </a:p>
        </p:txBody>
      </p:sp>
      <p:pic>
        <p:nvPicPr>
          <p:cNvPr id="6" name="Picture 5" descr="CITBADGE1.png"/>
          <p:cNvPicPr>
            <a:picLocks noChangeAspect="1"/>
          </p:cNvPicPr>
          <p:nvPr/>
        </p:nvPicPr>
        <p:blipFill>
          <a:blip r:embed="rId3" cstate="print"/>
          <a:stretch>
            <a:fillRect/>
          </a:stretch>
        </p:blipFill>
        <p:spPr>
          <a:xfrm>
            <a:off x="4191000" y="6114330"/>
            <a:ext cx="762000" cy="743670"/>
          </a:xfrm>
          <a:prstGeom prst="rect">
            <a:avLst/>
          </a:prstGeom>
        </p:spPr>
      </p:pic>
      <p:pic>
        <p:nvPicPr>
          <p:cNvPr id="7" name="Picture 6" descr="101907_powers4_600_287.jpg"/>
          <p:cNvPicPr>
            <a:picLocks noChangeAspect="1"/>
          </p:cNvPicPr>
          <p:nvPr/>
        </p:nvPicPr>
        <p:blipFill>
          <a:blip r:embed="rId4" cstate="print"/>
          <a:stretch>
            <a:fillRect/>
          </a:stretch>
        </p:blipFill>
        <p:spPr>
          <a:xfrm>
            <a:off x="5867401" y="3048000"/>
            <a:ext cx="25908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descr="101907_powers2_600_287.jpg"/>
          <p:cNvPicPr>
            <a:picLocks noChangeAspect="1"/>
          </p:cNvPicPr>
          <p:nvPr/>
        </p:nvPicPr>
        <p:blipFill>
          <a:blip r:embed="rId5" cstate="print"/>
          <a:stretch>
            <a:fillRect/>
          </a:stretch>
        </p:blipFill>
        <p:spPr>
          <a:xfrm>
            <a:off x="2971800" y="3724275"/>
            <a:ext cx="2733675" cy="1076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descr="101907_powers5_200_287.jpg"/>
          <p:cNvPicPr>
            <a:picLocks noChangeAspect="1"/>
          </p:cNvPicPr>
          <p:nvPr/>
        </p:nvPicPr>
        <p:blipFill>
          <a:blip r:embed="rId6" cstate="print"/>
          <a:stretch>
            <a:fillRect/>
          </a:stretch>
        </p:blipFill>
        <p:spPr>
          <a:xfrm>
            <a:off x="762000" y="2900363"/>
            <a:ext cx="2127953" cy="31956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9"/>
          <p:cNvSpPr txBox="1"/>
          <p:nvPr/>
        </p:nvSpPr>
        <p:spPr>
          <a:xfrm>
            <a:off x="609600" y="0"/>
            <a:ext cx="7924800" cy="830997"/>
          </a:xfrm>
          <a:prstGeom prst="rect">
            <a:avLst/>
          </a:prstGeom>
          <a:noFill/>
        </p:spPr>
        <p:txBody>
          <a:bodyPr wrap="square" rtlCol="0">
            <a:spAutoFit/>
          </a:bodyPr>
          <a:lstStyle/>
          <a:p>
            <a:pPr algn="ctr"/>
            <a:r>
              <a:rPr lang="en-US" sz="2400" b="1" dirty="0" smtClean="0">
                <a:solidFill>
                  <a:srgbClr val="FFFF00"/>
                </a:solidFill>
                <a:latin typeface="Times New Roman" pitchFamily="18" charset="0"/>
                <a:cs typeface="Times New Roman" pitchFamily="18" charset="0"/>
              </a:rPr>
              <a:t>Advanced medical technology is bringing more wounded warriors back than ever before.</a:t>
            </a:r>
            <a:endParaRPr lang="en-US" sz="2400" b="1" dirty="0">
              <a:solidFill>
                <a:srgbClr val="FFFF00"/>
              </a:solidFill>
            </a:endParaRPr>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838200"/>
            <a:ext cx="8305800" cy="369332"/>
          </a:xfrm>
          <a:prstGeom prst="rect">
            <a:avLst/>
          </a:prstGeom>
          <a:noFill/>
        </p:spPr>
        <p:txBody>
          <a:bodyPr wrap="square" rtlCol="0">
            <a:spAutoFit/>
          </a:bodyPr>
          <a:lstStyle/>
          <a:p>
            <a:pPr algn="ctr"/>
            <a:endParaRPr lang="en-US" dirty="0">
              <a:latin typeface="Arial Black" pitchFamily="34" charset="0"/>
            </a:endParaRPr>
          </a:p>
        </p:txBody>
      </p:sp>
      <p:sp>
        <p:nvSpPr>
          <p:cNvPr id="4" name="Title 3"/>
          <p:cNvSpPr>
            <a:spLocks noGrp="1"/>
          </p:cNvSpPr>
          <p:nvPr>
            <p:ph type="title"/>
          </p:nvPr>
        </p:nvSpPr>
        <p:spPr/>
        <p:txBody>
          <a:bodyPr/>
          <a:lstStyle/>
          <a:p>
            <a:r>
              <a:rPr lang="en-US" sz="3200" dirty="0" smtClean="0">
                <a:solidFill>
                  <a:schemeClr val="bg1">
                    <a:lumMod val="85000"/>
                  </a:schemeClr>
                </a:solidFill>
                <a:latin typeface="Times New Roman" pitchFamily="18" charset="0"/>
                <a:cs typeface="Times New Roman" pitchFamily="18" charset="0"/>
              </a:rPr>
              <a:t>WHAT IS TBI?</a:t>
            </a:r>
            <a:endParaRPr lang="en-US" sz="3200" dirty="0">
              <a:solidFill>
                <a:schemeClr val="bg1">
                  <a:lumMod val="85000"/>
                </a:schemeClr>
              </a:solidFill>
              <a:latin typeface="Times New Roman" pitchFamily="18" charset="0"/>
              <a:cs typeface="Times New Roman" pitchFamily="18" charset="0"/>
            </a:endParaRPr>
          </a:p>
        </p:txBody>
      </p:sp>
      <p:sp>
        <p:nvSpPr>
          <p:cNvPr id="5" name="Content Placeholder 4"/>
          <p:cNvSpPr>
            <a:spLocks noGrp="1"/>
          </p:cNvSpPr>
          <p:nvPr>
            <p:ph idx="1"/>
          </p:nvPr>
        </p:nvSpPr>
        <p:spPr>
          <a:xfrm>
            <a:off x="685800" y="1828801"/>
            <a:ext cx="7848600" cy="4191000"/>
          </a:xfrm>
        </p:spPr>
        <p:txBody>
          <a:bodyPr/>
          <a:lstStyle/>
          <a:p>
            <a:r>
              <a:rPr lang="en-US" dirty="0" smtClean="0">
                <a:effectLst>
                  <a:outerShdw blurRad="38100" dist="38100" dir="2700000" algn="tl">
                    <a:srgbClr val="000000">
                      <a:alpha val="43137"/>
                    </a:srgbClr>
                  </a:outerShdw>
                </a:effectLst>
                <a:latin typeface="Arial" pitchFamily="34" charset="0"/>
                <a:cs typeface="Arial" pitchFamily="34" charset="0"/>
              </a:rPr>
              <a:t>Traumatic Brain Injury is defined as a jolt or blow to the head (closed injury), or a penetrating head wound (open injury) </a:t>
            </a:r>
            <a:r>
              <a:rPr lang="en-US" i="1" u="sng" dirty="0" smtClean="0">
                <a:effectLst>
                  <a:outerShdw blurRad="38100" dist="38100" dir="2700000" algn="tl">
                    <a:srgbClr val="000000">
                      <a:alpha val="43137"/>
                    </a:srgbClr>
                  </a:outerShdw>
                </a:effectLst>
                <a:latin typeface="Arial" pitchFamily="34" charset="0"/>
                <a:cs typeface="Arial" pitchFamily="34" charset="0"/>
              </a:rPr>
              <a:t>that disrupts the function of the brain</a:t>
            </a:r>
            <a:r>
              <a:rPr lang="en-US" dirty="0" smtClean="0">
                <a:effectLst>
                  <a:outerShdw blurRad="38100" dist="38100" dir="2700000" algn="tl">
                    <a:srgbClr val="000000">
                      <a:alpha val="43137"/>
                    </a:srgbClr>
                  </a:outerShdw>
                </a:effectLst>
                <a:latin typeface="Arial" pitchFamily="34" charset="0"/>
                <a:cs typeface="Arial" pitchFamily="34" charset="0"/>
              </a:rPr>
              <a:t>.</a:t>
            </a:r>
            <a:br>
              <a:rPr lang="en-US" dirty="0" smtClean="0">
                <a:effectLst>
                  <a:outerShdw blurRad="38100" dist="38100" dir="2700000" algn="tl">
                    <a:srgbClr val="000000">
                      <a:alpha val="43137"/>
                    </a:srgbClr>
                  </a:outerShdw>
                </a:effectLst>
                <a:latin typeface="Arial" pitchFamily="34" charset="0"/>
                <a:cs typeface="Arial" pitchFamily="34" charset="0"/>
              </a:rPr>
            </a:br>
            <a:endParaRPr lang="en-US" dirty="0" smtClean="0">
              <a:effectLst>
                <a:outerShdw blurRad="38100" dist="38100" dir="2700000" algn="tl">
                  <a:srgbClr val="000000">
                    <a:alpha val="43137"/>
                  </a:srgbClr>
                </a:outerShdw>
              </a:effectLst>
              <a:latin typeface="Arial" pitchFamily="34" charset="0"/>
              <a:cs typeface="Arial" pitchFamily="34" charset="0"/>
            </a:endParaRPr>
          </a:p>
          <a:p>
            <a:r>
              <a:rPr lang="en-US" dirty="0" smtClean="0">
                <a:effectLst>
                  <a:outerShdw blurRad="38100" dist="38100" dir="2700000" algn="tl">
                    <a:srgbClr val="000000">
                      <a:alpha val="43137"/>
                    </a:srgbClr>
                  </a:outerShdw>
                </a:effectLst>
                <a:latin typeface="Arial" pitchFamily="34" charset="0"/>
                <a:cs typeface="Arial" pitchFamily="34" charset="0"/>
              </a:rPr>
              <a:t>Not all head injuries result in TBI, but there are many cases where a head injury is not externally visible, yet results in TBI.</a:t>
            </a:r>
            <a:endParaRPr lang="en-US" dirty="0">
              <a:effectLst>
                <a:outerShdw blurRad="38100" dist="38100" dir="2700000" algn="tl">
                  <a:srgbClr val="000000">
                    <a:alpha val="43137"/>
                  </a:srgbClr>
                </a:outerShdw>
              </a:effectLst>
              <a:latin typeface="Arial" pitchFamily="34" charset="0"/>
              <a:cs typeface="Arial" pitchFamily="34" charset="0"/>
            </a:endParaRPr>
          </a:p>
        </p:txBody>
      </p:sp>
      <p:pic>
        <p:nvPicPr>
          <p:cNvPr id="6" name="Picture 5" descr="CITBADGE1.png"/>
          <p:cNvPicPr>
            <a:picLocks noChangeAspect="1"/>
          </p:cNvPicPr>
          <p:nvPr/>
        </p:nvPicPr>
        <p:blipFill>
          <a:blip r:embed="rId3" cstate="print"/>
          <a:stretch>
            <a:fillRect/>
          </a:stretch>
        </p:blipFill>
        <p:spPr>
          <a:xfrm>
            <a:off x="4191000" y="6114330"/>
            <a:ext cx="762000" cy="743670"/>
          </a:xfrm>
          <a:prstGeom prst="rect">
            <a:avLst/>
          </a:prstGeom>
        </p:spPr>
      </p:pic>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838200"/>
            <a:ext cx="8305800" cy="369332"/>
          </a:xfrm>
          <a:prstGeom prst="rect">
            <a:avLst/>
          </a:prstGeom>
          <a:noFill/>
        </p:spPr>
        <p:txBody>
          <a:bodyPr wrap="square" rtlCol="0">
            <a:spAutoFit/>
          </a:bodyPr>
          <a:lstStyle/>
          <a:p>
            <a:pPr algn="ctr"/>
            <a:endParaRPr lang="en-US" dirty="0">
              <a:latin typeface="Arial Black" pitchFamily="34" charset="0"/>
            </a:endParaRPr>
          </a:p>
        </p:txBody>
      </p:sp>
      <p:sp>
        <p:nvSpPr>
          <p:cNvPr id="4" name="Title 3"/>
          <p:cNvSpPr>
            <a:spLocks noGrp="1"/>
          </p:cNvSpPr>
          <p:nvPr>
            <p:ph type="title"/>
          </p:nvPr>
        </p:nvSpPr>
        <p:spPr/>
        <p:txBody>
          <a:bodyPr/>
          <a:lstStyle/>
          <a:p>
            <a:r>
              <a:rPr lang="en-US" sz="3200" dirty="0" smtClean="0">
                <a:solidFill>
                  <a:schemeClr val="bg1">
                    <a:lumMod val="85000"/>
                  </a:schemeClr>
                </a:solidFill>
                <a:latin typeface="Times New Roman" pitchFamily="18" charset="0"/>
                <a:cs typeface="Times New Roman" pitchFamily="18" charset="0"/>
              </a:rPr>
              <a:t>SGT Powers – Returned to Duty</a:t>
            </a:r>
            <a:endParaRPr lang="en-US" sz="3200" dirty="0">
              <a:solidFill>
                <a:schemeClr val="bg1">
                  <a:lumMod val="85000"/>
                </a:schemeClr>
              </a:solidFill>
              <a:latin typeface="Times New Roman" pitchFamily="18" charset="0"/>
              <a:cs typeface="Times New Roman" pitchFamily="18" charset="0"/>
            </a:endParaRPr>
          </a:p>
        </p:txBody>
      </p:sp>
      <p:sp>
        <p:nvSpPr>
          <p:cNvPr id="5" name="Content Placeholder 4"/>
          <p:cNvSpPr>
            <a:spLocks noGrp="1"/>
          </p:cNvSpPr>
          <p:nvPr>
            <p:ph idx="1"/>
          </p:nvPr>
        </p:nvSpPr>
        <p:spPr>
          <a:xfrm>
            <a:off x="685800" y="1828801"/>
            <a:ext cx="7848600" cy="1066799"/>
          </a:xfrm>
        </p:spPr>
        <p:txBody>
          <a:bodyPr/>
          <a:lstStyle/>
          <a:p>
            <a:r>
              <a:rPr lang="en-US" sz="2000" dirty="0" smtClean="0">
                <a:effectLst>
                  <a:outerShdw blurRad="38100" dist="38100" dir="2700000" algn="tl">
                    <a:srgbClr val="000000">
                      <a:alpha val="43137"/>
                    </a:srgbClr>
                  </a:outerShdw>
                </a:effectLst>
                <a:latin typeface="Arial" pitchFamily="34" charset="0"/>
                <a:cs typeface="Arial" pitchFamily="34" charset="0"/>
              </a:rPr>
              <a:t>Due to superior medical support, SGT Powers recovered from this injury, and on 23 June 2009, he took his first jump, signifying his return to full duty. </a:t>
            </a:r>
            <a:endParaRPr lang="en-US" sz="2000" dirty="0">
              <a:effectLst>
                <a:outerShdw blurRad="38100" dist="38100" dir="2700000" algn="tl">
                  <a:srgbClr val="000000">
                    <a:alpha val="43137"/>
                  </a:srgbClr>
                </a:outerShdw>
              </a:effectLst>
              <a:latin typeface="Arial" pitchFamily="34" charset="0"/>
              <a:cs typeface="Arial" pitchFamily="34" charset="0"/>
            </a:endParaRPr>
          </a:p>
        </p:txBody>
      </p:sp>
      <p:pic>
        <p:nvPicPr>
          <p:cNvPr id="6" name="Picture 5" descr="CITBADGE1.png"/>
          <p:cNvPicPr>
            <a:picLocks noChangeAspect="1"/>
          </p:cNvPicPr>
          <p:nvPr/>
        </p:nvPicPr>
        <p:blipFill>
          <a:blip r:embed="rId3" cstate="print"/>
          <a:stretch>
            <a:fillRect/>
          </a:stretch>
        </p:blipFill>
        <p:spPr>
          <a:xfrm>
            <a:off x="4191000" y="6114330"/>
            <a:ext cx="762000" cy="743670"/>
          </a:xfrm>
          <a:prstGeom prst="rect">
            <a:avLst/>
          </a:prstGeom>
        </p:spPr>
      </p:pic>
      <p:pic>
        <p:nvPicPr>
          <p:cNvPr id="10" name="Picture 9" descr="abc_angle_one_090629_ssh.jpg"/>
          <p:cNvPicPr>
            <a:picLocks noChangeAspect="1"/>
          </p:cNvPicPr>
          <p:nvPr/>
        </p:nvPicPr>
        <p:blipFill>
          <a:blip r:embed="rId4" cstate="print"/>
          <a:stretch>
            <a:fillRect/>
          </a:stretch>
        </p:blipFill>
        <p:spPr>
          <a:xfrm>
            <a:off x="685800" y="2819400"/>
            <a:ext cx="2725783" cy="2109787"/>
          </a:xfrm>
          <a:prstGeom prst="rect">
            <a:avLst/>
          </a:prstGeom>
          <a:ln>
            <a:noFill/>
          </a:ln>
          <a:effectLst>
            <a:softEdge rad="112500"/>
          </a:effectLst>
        </p:spPr>
      </p:pic>
      <p:pic>
        <p:nvPicPr>
          <p:cNvPr id="11" name="Picture 10" descr="ht_group_photo_071031_ssh.jpg"/>
          <p:cNvPicPr>
            <a:picLocks noChangeAspect="1"/>
          </p:cNvPicPr>
          <p:nvPr/>
        </p:nvPicPr>
        <p:blipFill>
          <a:blip r:embed="rId5" cstate="print"/>
          <a:stretch>
            <a:fillRect/>
          </a:stretch>
        </p:blipFill>
        <p:spPr>
          <a:xfrm>
            <a:off x="3490913" y="4225441"/>
            <a:ext cx="2376487" cy="1839427"/>
          </a:xfrm>
          <a:prstGeom prst="rect">
            <a:avLst/>
          </a:prstGeom>
          <a:ln>
            <a:noFill/>
          </a:ln>
          <a:effectLst>
            <a:softEdge rad="112500"/>
          </a:effectLst>
        </p:spPr>
      </p:pic>
      <p:pic>
        <p:nvPicPr>
          <p:cNvPr id="12" name="Picture 11" descr="ht_pao_0199_090629_ssh.jpg"/>
          <p:cNvPicPr>
            <a:picLocks noChangeAspect="1"/>
          </p:cNvPicPr>
          <p:nvPr/>
        </p:nvPicPr>
        <p:blipFill>
          <a:blip r:embed="rId6" cstate="print"/>
          <a:stretch>
            <a:fillRect/>
          </a:stretch>
        </p:blipFill>
        <p:spPr>
          <a:xfrm>
            <a:off x="5867400" y="2819400"/>
            <a:ext cx="2590800" cy="2005308"/>
          </a:xfrm>
          <a:prstGeom prst="rect">
            <a:avLst/>
          </a:prstGeom>
          <a:ln>
            <a:noFill/>
          </a:ln>
          <a:effectLst>
            <a:softEdge rad="112500"/>
          </a:effectLst>
        </p:spPr>
      </p:pic>
      <p:sp>
        <p:nvSpPr>
          <p:cNvPr id="9" name="Rectangle 8"/>
          <p:cNvSpPr/>
          <p:nvPr/>
        </p:nvSpPr>
        <p:spPr>
          <a:xfrm>
            <a:off x="2771669" y="3115270"/>
            <a:ext cx="3781531"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chemeClr val="tx1"/>
                  </a:solidFill>
                </a:ln>
                <a:solidFill>
                  <a:srgbClr val="FFFF00"/>
                </a:solidFill>
                <a:effectLst>
                  <a:glow rad="63500">
                    <a:schemeClr val="accent2">
                      <a:satMod val="175000"/>
                      <a:alpha val="40000"/>
                    </a:schemeClr>
                  </a:glow>
                  <a:outerShdw blurRad="50800" dist="39000" dir="5460000" algn="tl">
                    <a:srgbClr val="000000">
                      <a:alpha val="38000"/>
                    </a:srgbClr>
                  </a:outerShdw>
                </a:effectLst>
              </a:rPr>
              <a:t>SUCCESS!</a:t>
            </a:r>
            <a:endParaRPr lang="en-US" sz="4000" b="1" cap="none" spc="0" dirty="0">
              <a:ln w="11430">
                <a:solidFill>
                  <a:schemeClr val="tx1"/>
                </a:solidFill>
              </a:ln>
              <a:solidFill>
                <a:srgbClr val="FFFF00"/>
              </a:solidFill>
              <a:effectLst>
                <a:glow rad="63500">
                  <a:schemeClr val="accent2">
                    <a:satMod val="175000"/>
                    <a:alpha val="40000"/>
                  </a:schemeClr>
                </a:glow>
                <a:outerShdw blurRad="50800" dist="39000" dir="5460000" algn="tl">
                  <a:srgbClr val="000000">
                    <a:alpha val="38000"/>
                  </a:srgbClr>
                </a:outerShdw>
              </a:effectLst>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838200"/>
            <a:ext cx="8305800" cy="369332"/>
          </a:xfrm>
          <a:prstGeom prst="rect">
            <a:avLst/>
          </a:prstGeom>
          <a:noFill/>
        </p:spPr>
        <p:txBody>
          <a:bodyPr wrap="square" rtlCol="0">
            <a:spAutoFit/>
          </a:bodyPr>
          <a:lstStyle/>
          <a:p>
            <a:pPr algn="ctr"/>
            <a:endParaRPr lang="en-US" dirty="0">
              <a:latin typeface="Arial Black" pitchFamily="34" charset="0"/>
            </a:endParaRPr>
          </a:p>
        </p:txBody>
      </p:sp>
      <p:sp>
        <p:nvSpPr>
          <p:cNvPr id="4" name="Title 3"/>
          <p:cNvSpPr>
            <a:spLocks noGrp="1"/>
          </p:cNvSpPr>
          <p:nvPr>
            <p:ph type="title"/>
          </p:nvPr>
        </p:nvSpPr>
        <p:spPr/>
        <p:txBody>
          <a:bodyPr/>
          <a:lstStyle/>
          <a:p>
            <a:r>
              <a:rPr lang="en-US" sz="3200" dirty="0" smtClean="0">
                <a:solidFill>
                  <a:schemeClr val="bg1">
                    <a:lumMod val="85000"/>
                  </a:schemeClr>
                </a:solidFill>
                <a:latin typeface="Times New Roman" pitchFamily="18" charset="0"/>
                <a:cs typeface="Times New Roman" pitchFamily="18" charset="0"/>
              </a:rPr>
              <a:t>EDUCATE YOURSELF!</a:t>
            </a:r>
            <a:endParaRPr lang="en-US" sz="3200" dirty="0">
              <a:solidFill>
                <a:schemeClr val="bg1">
                  <a:lumMod val="85000"/>
                </a:schemeClr>
              </a:solidFill>
              <a:latin typeface="Times New Roman" pitchFamily="18" charset="0"/>
              <a:cs typeface="Times New Roman" pitchFamily="18" charset="0"/>
            </a:endParaRPr>
          </a:p>
        </p:txBody>
      </p:sp>
      <p:sp>
        <p:nvSpPr>
          <p:cNvPr id="5" name="Content Placeholder 4"/>
          <p:cNvSpPr>
            <a:spLocks noGrp="1"/>
          </p:cNvSpPr>
          <p:nvPr>
            <p:ph idx="1"/>
          </p:nvPr>
        </p:nvSpPr>
        <p:spPr>
          <a:xfrm>
            <a:off x="533400" y="1600200"/>
            <a:ext cx="8001000" cy="4419601"/>
          </a:xfrm>
        </p:spPr>
        <p:txBody>
          <a:bodyPr/>
          <a:lstStyle/>
          <a:p>
            <a:r>
              <a:rPr lang="en-US" dirty="0" smtClean="0">
                <a:effectLst>
                  <a:outerShdw blurRad="38100" dist="38100" dir="2700000" algn="tl">
                    <a:srgbClr val="000000">
                      <a:alpha val="43137"/>
                    </a:srgbClr>
                  </a:outerShdw>
                </a:effectLst>
                <a:latin typeface="Arial" pitchFamily="34" charset="0"/>
                <a:cs typeface="Arial" pitchFamily="34" charset="0"/>
              </a:rPr>
              <a:t>It is highly recommended to seek further information on Traumatic Brain Injury.</a:t>
            </a:r>
            <a:br>
              <a:rPr lang="en-US" dirty="0" smtClean="0">
                <a:effectLst>
                  <a:outerShdw blurRad="38100" dist="38100" dir="2700000" algn="tl">
                    <a:srgbClr val="000000">
                      <a:alpha val="43137"/>
                    </a:srgbClr>
                  </a:outerShdw>
                </a:effectLst>
                <a:latin typeface="Arial" pitchFamily="34" charset="0"/>
                <a:cs typeface="Arial" pitchFamily="34" charset="0"/>
              </a:rPr>
            </a:br>
            <a:endParaRPr lang="en-US" dirty="0" smtClean="0">
              <a:effectLst>
                <a:outerShdw blurRad="38100" dist="38100" dir="2700000" algn="tl">
                  <a:srgbClr val="000000">
                    <a:alpha val="43137"/>
                  </a:srgbClr>
                </a:outerShdw>
              </a:effectLst>
              <a:latin typeface="Arial" pitchFamily="34" charset="0"/>
              <a:cs typeface="Arial" pitchFamily="34" charset="0"/>
            </a:endParaRPr>
          </a:p>
          <a:p>
            <a:r>
              <a:rPr lang="en-US" dirty="0" smtClean="0">
                <a:effectLst>
                  <a:outerShdw blurRad="38100" dist="38100" dir="2700000" algn="tl">
                    <a:srgbClr val="000000">
                      <a:alpha val="43137"/>
                    </a:srgbClr>
                  </a:outerShdw>
                </a:effectLst>
                <a:latin typeface="Arial" pitchFamily="34" charset="0"/>
                <a:cs typeface="Arial" pitchFamily="34" charset="0"/>
              </a:rPr>
              <a:t>Use </a:t>
            </a:r>
            <a:r>
              <a:rPr lang="en-US" dirty="0" smtClean="0">
                <a:solidFill>
                  <a:srgbClr val="77FDA4"/>
                </a:solidFill>
                <a:effectLst>
                  <a:outerShdw blurRad="38100" dist="38100" dir="2700000" algn="tl">
                    <a:srgbClr val="000000">
                      <a:alpha val="43137"/>
                    </a:srgbClr>
                  </a:outerShdw>
                </a:effectLst>
                <a:latin typeface="Arial" pitchFamily="34" charset="0"/>
                <a:cs typeface="Arial" pitchFamily="34" charset="0"/>
              </a:rPr>
              <a:t>Google</a:t>
            </a:r>
            <a:r>
              <a:rPr lang="en-US" dirty="0" smtClean="0">
                <a:effectLst>
                  <a:outerShdw blurRad="38100" dist="38100" dir="2700000" algn="tl">
                    <a:srgbClr val="000000">
                      <a:alpha val="43137"/>
                    </a:srgbClr>
                  </a:outerShdw>
                </a:effectLst>
                <a:latin typeface="Arial" pitchFamily="34" charset="0"/>
                <a:cs typeface="Arial" pitchFamily="34" charset="0"/>
              </a:rPr>
              <a:t> or </a:t>
            </a:r>
            <a:r>
              <a:rPr lang="en-US"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Bing</a:t>
            </a:r>
            <a:r>
              <a:rPr lang="en-US" dirty="0" smtClean="0">
                <a:effectLst>
                  <a:outerShdw blurRad="38100" dist="38100" dir="2700000" algn="tl">
                    <a:srgbClr val="000000">
                      <a:alpha val="43137"/>
                    </a:srgbClr>
                  </a:outerShdw>
                </a:effectLst>
                <a:latin typeface="Arial" pitchFamily="34" charset="0"/>
                <a:cs typeface="Arial" pitchFamily="34" charset="0"/>
              </a:rPr>
              <a:t> to find resources by searching </a:t>
            </a:r>
            <a:r>
              <a:rPr lang="en-US" u="sng" dirty="0" smtClean="0">
                <a:effectLst>
                  <a:outerShdw blurRad="38100" dist="38100" dir="2700000" algn="tl">
                    <a:srgbClr val="000000">
                      <a:alpha val="43137"/>
                    </a:srgbClr>
                  </a:outerShdw>
                </a:effectLst>
                <a:latin typeface="Arial" pitchFamily="34" charset="0"/>
                <a:cs typeface="Arial" pitchFamily="34" charset="0"/>
              </a:rPr>
              <a:t>Traumatic Brain Injury</a:t>
            </a:r>
            <a:r>
              <a:rPr lang="en-US" dirty="0" smtClean="0">
                <a:effectLst>
                  <a:outerShdw blurRad="38100" dist="38100" dir="2700000" algn="tl">
                    <a:srgbClr val="000000">
                      <a:alpha val="43137"/>
                    </a:srgbClr>
                  </a:outerShdw>
                </a:effectLst>
                <a:latin typeface="Arial" pitchFamily="34" charset="0"/>
                <a:cs typeface="Arial" pitchFamily="34" charset="0"/>
              </a:rPr>
              <a:t> or </a:t>
            </a:r>
            <a:r>
              <a:rPr lang="en-US" u="sng" dirty="0" smtClean="0">
                <a:effectLst>
                  <a:outerShdw blurRad="38100" dist="38100" dir="2700000" algn="tl">
                    <a:srgbClr val="000000">
                      <a:alpha val="43137"/>
                    </a:srgbClr>
                  </a:outerShdw>
                </a:effectLst>
                <a:latin typeface="Arial" pitchFamily="34" charset="0"/>
                <a:cs typeface="Arial" pitchFamily="34" charset="0"/>
              </a:rPr>
              <a:t>TBI</a:t>
            </a:r>
            <a:r>
              <a:rPr lang="en-US" sz="2400" dirty="0" smtClean="0">
                <a:effectLst>
                  <a:outerShdw blurRad="38100" dist="38100" dir="2700000" algn="tl">
                    <a:srgbClr val="000000">
                      <a:alpha val="43137"/>
                    </a:srgbClr>
                  </a:outerShdw>
                </a:effectLst>
                <a:latin typeface="Arial" pitchFamily="34" charset="0"/>
                <a:cs typeface="Arial" pitchFamily="34" charset="0"/>
              </a:rPr>
              <a:t>.</a:t>
            </a:r>
            <a:br>
              <a:rPr lang="en-US" sz="2400" dirty="0" smtClean="0">
                <a:effectLst>
                  <a:outerShdw blurRad="38100" dist="38100" dir="2700000" algn="tl">
                    <a:srgbClr val="000000">
                      <a:alpha val="43137"/>
                    </a:srgbClr>
                  </a:outerShdw>
                </a:effectLst>
                <a:latin typeface="Arial" pitchFamily="34" charset="0"/>
                <a:cs typeface="Arial" pitchFamily="34" charset="0"/>
              </a:rPr>
            </a:br>
            <a:r>
              <a:rPr lang="en-US" sz="2400" dirty="0" smtClean="0">
                <a:effectLst>
                  <a:outerShdw blurRad="38100" dist="38100" dir="2700000" algn="tl">
                    <a:srgbClr val="000000">
                      <a:alpha val="43137"/>
                    </a:srgbClr>
                  </a:outerShdw>
                </a:effectLst>
                <a:latin typeface="Arial" pitchFamily="34" charset="0"/>
                <a:cs typeface="Arial" pitchFamily="34" charset="0"/>
              </a:rPr>
              <a:t/>
            </a:r>
            <a:br>
              <a:rPr lang="en-US" sz="2400" dirty="0" smtClean="0">
                <a:effectLst>
                  <a:outerShdw blurRad="38100" dist="38100" dir="2700000" algn="tl">
                    <a:srgbClr val="000000">
                      <a:alpha val="43137"/>
                    </a:srgbClr>
                  </a:outerShdw>
                </a:effectLst>
                <a:latin typeface="Arial" pitchFamily="34" charset="0"/>
                <a:cs typeface="Arial" pitchFamily="34" charset="0"/>
              </a:rPr>
            </a:br>
            <a:r>
              <a:rPr lang="en-US" sz="2400" dirty="0" smtClean="0">
                <a:effectLst>
                  <a:outerShdw blurRad="38100" dist="38100" dir="2700000" algn="tl">
                    <a:srgbClr val="000000">
                      <a:alpha val="43137"/>
                    </a:srgbClr>
                  </a:outerShdw>
                </a:effectLst>
                <a:latin typeface="Arial" pitchFamily="34" charset="0"/>
                <a:cs typeface="Arial" pitchFamily="34" charset="0"/>
              </a:rPr>
              <a:t>Here are a few good starting points:</a:t>
            </a:r>
            <a:br>
              <a:rPr lang="en-US" sz="2400" dirty="0" smtClean="0">
                <a:effectLst>
                  <a:outerShdw blurRad="38100" dist="38100" dir="2700000" algn="tl">
                    <a:srgbClr val="000000">
                      <a:alpha val="43137"/>
                    </a:srgbClr>
                  </a:outerShdw>
                </a:effectLst>
                <a:latin typeface="Arial" pitchFamily="34" charset="0"/>
                <a:cs typeface="Arial" pitchFamily="34" charset="0"/>
              </a:rPr>
            </a:br>
            <a:r>
              <a:rPr lang="en-US" sz="2400" dirty="0" smtClean="0">
                <a:effectLst>
                  <a:outerShdw blurRad="38100" dist="38100" dir="2700000" algn="tl">
                    <a:srgbClr val="000000">
                      <a:alpha val="43137"/>
                    </a:srgbClr>
                  </a:outerShdw>
                </a:effectLst>
                <a:latin typeface="Arial" pitchFamily="34" charset="0"/>
                <a:cs typeface="Arial" pitchFamily="34" charset="0"/>
              </a:rPr>
              <a:t/>
            </a:r>
            <a:br>
              <a:rPr lang="en-US" sz="2400" dirty="0" smtClean="0">
                <a:effectLst>
                  <a:outerShdw blurRad="38100" dist="38100" dir="2700000" algn="tl">
                    <a:srgbClr val="000000">
                      <a:alpha val="43137"/>
                    </a:srgbClr>
                  </a:outerShdw>
                </a:effectLst>
                <a:latin typeface="Arial" pitchFamily="34" charset="0"/>
                <a:cs typeface="Arial" pitchFamily="34" charset="0"/>
              </a:rPr>
            </a:br>
            <a:r>
              <a:rPr lang="en-US" sz="2000"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www.mirecc.va.gov/visn19/docs/Brenner_AAS_2010_website.pdf </a:t>
            </a:r>
            <a:br>
              <a:rPr lang="en-US" sz="2000" dirty="0" smtClean="0">
                <a:solidFill>
                  <a:srgbClr val="FFFF00"/>
                </a:solidFill>
                <a:effectLst>
                  <a:outerShdw blurRad="38100" dist="38100" dir="2700000" algn="tl">
                    <a:srgbClr val="000000">
                      <a:alpha val="43137"/>
                    </a:srgbClr>
                  </a:outerShdw>
                </a:effectLst>
                <a:latin typeface="Arial" pitchFamily="34" charset="0"/>
                <a:cs typeface="Arial" pitchFamily="34" charset="0"/>
              </a:rPr>
            </a:br>
            <a:r>
              <a:rPr lang="en-US" sz="2000"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
            </a:r>
            <a:br>
              <a:rPr lang="en-US" sz="2000" dirty="0" smtClean="0">
                <a:solidFill>
                  <a:srgbClr val="FFFF00"/>
                </a:solidFill>
                <a:effectLst>
                  <a:outerShdw blurRad="38100" dist="38100" dir="2700000" algn="tl">
                    <a:srgbClr val="000000">
                      <a:alpha val="43137"/>
                    </a:srgbClr>
                  </a:outerShdw>
                </a:effectLst>
                <a:latin typeface="Arial" pitchFamily="34" charset="0"/>
                <a:cs typeface="Arial" pitchFamily="34" charset="0"/>
              </a:rPr>
            </a:br>
            <a:r>
              <a:rPr lang="en-US" sz="2000" dirty="0" smtClean="0">
                <a:solidFill>
                  <a:srgbClr val="FFFF00"/>
                </a:solidFill>
              </a:rPr>
              <a:t>www.ninds.nih.gov/disorders/tbi/tbi.htm</a:t>
            </a:r>
            <a:endParaRPr lang="en-US" sz="2000" dirty="0" smtClean="0">
              <a:solidFill>
                <a:srgbClr val="FFFF00"/>
              </a:solidFill>
              <a:effectLst>
                <a:outerShdw blurRad="38100" dist="38100" dir="2700000" algn="tl">
                  <a:srgbClr val="000000">
                    <a:alpha val="43137"/>
                  </a:srgbClr>
                </a:outerShdw>
              </a:effectLst>
              <a:latin typeface="Arial" pitchFamily="34" charset="0"/>
              <a:cs typeface="Arial" pitchFamily="34" charset="0"/>
            </a:endParaRPr>
          </a:p>
          <a:p>
            <a:endParaRPr lang="en-US" dirty="0" smtClean="0">
              <a:effectLst>
                <a:outerShdw blurRad="38100" dist="38100" dir="2700000" algn="tl">
                  <a:srgbClr val="000000">
                    <a:alpha val="43137"/>
                  </a:srgbClr>
                </a:outerShdw>
              </a:effectLst>
              <a:latin typeface="Arial" pitchFamily="34" charset="0"/>
              <a:cs typeface="Arial" pitchFamily="34" charset="0"/>
            </a:endParaRPr>
          </a:p>
          <a:p>
            <a:endParaRPr lang="en-US" u="sng" dirty="0">
              <a:effectLst>
                <a:outerShdw blurRad="38100" dist="38100" dir="2700000" algn="tl">
                  <a:srgbClr val="000000">
                    <a:alpha val="43137"/>
                  </a:srgbClr>
                </a:outerShdw>
              </a:effectLst>
              <a:latin typeface="Arial" pitchFamily="34" charset="0"/>
              <a:cs typeface="Arial" pitchFamily="34" charset="0"/>
            </a:endParaRPr>
          </a:p>
        </p:txBody>
      </p:sp>
      <p:pic>
        <p:nvPicPr>
          <p:cNvPr id="6" name="Picture 5" descr="CITBADGE1.png"/>
          <p:cNvPicPr>
            <a:picLocks noChangeAspect="1"/>
          </p:cNvPicPr>
          <p:nvPr/>
        </p:nvPicPr>
        <p:blipFill>
          <a:blip r:embed="rId3" cstate="print"/>
          <a:stretch>
            <a:fillRect/>
          </a:stretch>
        </p:blipFill>
        <p:spPr>
          <a:xfrm>
            <a:off x="4191000" y="6114330"/>
            <a:ext cx="762000" cy="743670"/>
          </a:xfrm>
          <a:prstGeom prst="rect">
            <a:avLst/>
          </a:prstGeom>
        </p:spPr>
      </p:pic>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838200"/>
            <a:ext cx="8305800" cy="369332"/>
          </a:xfrm>
          <a:prstGeom prst="rect">
            <a:avLst/>
          </a:prstGeom>
          <a:noFill/>
        </p:spPr>
        <p:txBody>
          <a:bodyPr wrap="square" rtlCol="0">
            <a:spAutoFit/>
          </a:bodyPr>
          <a:lstStyle/>
          <a:p>
            <a:pPr algn="ctr"/>
            <a:endParaRPr lang="en-US" dirty="0">
              <a:latin typeface="Arial Black" pitchFamily="34" charset="0"/>
            </a:endParaRPr>
          </a:p>
        </p:txBody>
      </p:sp>
      <p:sp>
        <p:nvSpPr>
          <p:cNvPr id="4" name="Title 3"/>
          <p:cNvSpPr>
            <a:spLocks noGrp="1"/>
          </p:cNvSpPr>
          <p:nvPr>
            <p:ph type="title"/>
          </p:nvPr>
        </p:nvSpPr>
        <p:spPr/>
        <p:txBody>
          <a:bodyPr/>
          <a:lstStyle/>
          <a:p>
            <a:r>
              <a:rPr lang="en-US" sz="3200" dirty="0" smtClean="0">
                <a:solidFill>
                  <a:schemeClr val="bg1">
                    <a:lumMod val="85000"/>
                  </a:schemeClr>
                </a:solidFill>
                <a:latin typeface="Times New Roman" pitchFamily="18" charset="0"/>
                <a:cs typeface="Times New Roman" pitchFamily="18" charset="0"/>
              </a:rPr>
              <a:t>QUESTIONS?</a:t>
            </a:r>
            <a:endParaRPr lang="en-US" sz="3200" dirty="0">
              <a:solidFill>
                <a:schemeClr val="bg1">
                  <a:lumMod val="85000"/>
                </a:schemeClr>
              </a:solidFill>
              <a:latin typeface="Times New Roman" pitchFamily="18" charset="0"/>
              <a:cs typeface="Times New Roman" pitchFamily="18" charset="0"/>
            </a:endParaRPr>
          </a:p>
        </p:txBody>
      </p:sp>
      <p:sp>
        <p:nvSpPr>
          <p:cNvPr id="5" name="Content Placeholder 4"/>
          <p:cNvSpPr>
            <a:spLocks noGrp="1"/>
          </p:cNvSpPr>
          <p:nvPr>
            <p:ph idx="1"/>
          </p:nvPr>
        </p:nvSpPr>
        <p:spPr>
          <a:xfrm>
            <a:off x="228600" y="1828801"/>
            <a:ext cx="8458200" cy="4191000"/>
          </a:xfrm>
        </p:spPr>
        <p:txBody>
          <a:bodyPr/>
          <a:lstStyle/>
          <a:p>
            <a:r>
              <a:rPr lang="en-US" dirty="0" smtClean="0">
                <a:effectLst>
                  <a:outerShdw blurRad="38100" dist="38100" dir="2700000" algn="tl">
                    <a:srgbClr val="000000">
                      <a:alpha val="43137"/>
                    </a:srgbClr>
                  </a:outerShdw>
                </a:effectLst>
                <a:latin typeface="Arial" pitchFamily="34" charset="0"/>
                <a:cs typeface="Arial" pitchFamily="34" charset="0"/>
              </a:rPr>
              <a:t>This concludes the presentation on Traumatic Brain Injury – Law Enforcement Considerations</a:t>
            </a:r>
            <a:br>
              <a:rPr lang="en-US" dirty="0" smtClean="0">
                <a:effectLst>
                  <a:outerShdw blurRad="38100" dist="38100" dir="2700000" algn="tl">
                    <a:srgbClr val="000000">
                      <a:alpha val="43137"/>
                    </a:srgbClr>
                  </a:outerShdw>
                </a:effectLst>
                <a:latin typeface="Arial" pitchFamily="34" charset="0"/>
                <a:cs typeface="Arial" pitchFamily="34" charset="0"/>
              </a:rPr>
            </a:br>
            <a:endParaRPr lang="en-US" dirty="0" smtClean="0">
              <a:effectLst>
                <a:outerShdw blurRad="38100" dist="38100" dir="2700000" algn="tl">
                  <a:srgbClr val="000000">
                    <a:alpha val="43137"/>
                  </a:srgbClr>
                </a:outerShdw>
              </a:effectLst>
              <a:latin typeface="Arial" pitchFamily="34" charset="0"/>
              <a:cs typeface="Arial" pitchFamily="34" charset="0"/>
            </a:endParaRPr>
          </a:p>
          <a:p>
            <a:r>
              <a:rPr lang="en-US" dirty="0" smtClean="0">
                <a:effectLst>
                  <a:outerShdw blurRad="38100" dist="38100" dir="2700000" algn="tl">
                    <a:srgbClr val="000000">
                      <a:alpha val="43137"/>
                    </a:srgbClr>
                  </a:outerShdw>
                </a:effectLst>
                <a:latin typeface="Arial" pitchFamily="34" charset="0"/>
                <a:cs typeface="Arial" pitchFamily="34" charset="0"/>
              </a:rPr>
              <a:t>If you have questions that I am unable to answer at this time, please email me at </a:t>
            </a:r>
            <a:br>
              <a:rPr lang="en-US" dirty="0" smtClean="0">
                <a:effectLst>
                  <a:outerShdw blurRad="38100" dist="38100" dir="2700000" algn="tl">
                    <a:srgbClr val="000000">
                      <a:alpha val="43137"/>
                    </a:srgbClr>
                  </a:outerShdw>
                </a:effectLst>
                <a:latin typeface="Arial" pitchFamily="34" charset="0"/>
                <a:cs typeface="Arial" pitchFamily="34" charset="0"/>
              </a:rPr>
            </a:br>
            <a:r>
              <a:rPr lang="en-US" u="sng" dirty="0" smtClean="0">
                <a:effectLst>
                  <a:outerShdw blurRad="38100" dist="38100" dir="2700000" algn="tl">
                    <a:srgbClr val="000000">
                      <a:alpha val="43137"/>
                    </a:srgbClr>
                  </a:outerShdw>
                </a:effectLst>
                <a:latin typeface="Arial" pitchFamily="34" charset="0"/>
                <a:cs typeface="Arial" pitchFamily="34" charset="0"/>
              </a:rPr>
              <a:t>Robert.Smith36@va.gov</a:t>
            </a:r>
            <a:r>
              <a:rPr lang="en-US" dirty="0" smtClean="0">
                <a:effectLst>
                  <a:outerShdw blurRad="38100" dist="38100" dir="2700000" algn="tl">
                    <a:srgbClr val="000000">
                      <a:alpha val="43137"/>
                    </a:srgbClr>
                  </a:outerShdw>
                </a:effectLst>
                <a:latin typeface="Arial" pitchFamily="34" charset="0"/>
                <a:cs typeface="Arial" pitchFamily="34" charset="0"/>
              </a:rPr>
              <a:t> and I will either find the information you need or direct you to our staff of professionals at the Reno VA Medical Center.</a:t>
            </a:r>
            <a:endParaRPr lang="en-US" dirty="0">
              <a:effectLst>
                <a:outerShdw blurRad="38100" dist="38100" dir="2700000" algn="tl">
                  <a:srgbClr val="000000">
                    <a:alpha val="43137"/>
                  </a:srgbClr>
                </a:outerShdw>
              </a:effectLst>
              <a:latin typeface="Arial" pitchFamily="34" charset="0"/>
              <a:cs typeface="Arial" pitchFamily="34" charset="0"/>
            </a:endParaRPr>
          </a:p>
        </p:txBody>
      </p:sp>
      <p:pic>
        <p:nvPicPr>
          <p:cNvPr id="6" name="Picture 5" descr="CITBADGE1.png"/>
          <p:cNvPicPr>
            <a:picLocks noChangeAspect="1"/>
          </p:cNvPicPr>
          <p:nvPr/>
        </p:nvPicPr>
        <p:blipFill>
          <a:blip r:embed="rId3" cstate="print"/>
          <a:stretch>
            <a:fillRect/>
          </a:stretch>
        </p:blipFill>
        <p:spPr>
          <a:xfrm>
            <a:off x="4191000" y="6114330"/>
            <a:ext cx="762000" cy="743670"/>
          </a:xfrm>
          <a:prstGeom prst="rect">
            <a:avLst/>
          </a:prstGeom>
        </p:spPr>
      </p:pic>
      <p:sp>
        <p:nvSpPr>
          <p:cNvPr id="7" name="Rectangle 6"/>
          <p:cNvSpPr/>
          <p:nvPr/>
        </p:nvSpPr>
        <p:spPr>
          <a:xfrm>
            <a:off x="609600" y="1600200"/>
            <a:ext cx="7924800" cy="4247317"/>
          </a:xfrm>
          <a:prstGeom prst="rect">
            <a:avLst/>
          </a:prstGeom>
          <a:noFill/>
        </p:spPr>
        <p:txBody>
          <a:bodyPr wrap="square" lIns="91440" tIns="45720" rIns="91440" bIns="45720">
            <a:spAutoFit/>
          </a:bodyPr>
          <a:lstStyle/>
          <a:p>
            <a:pPr algn="ctr"/>
            <a:r>
              <a:rPr lang="en-US"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THANK YOU FOR YOUR TIME AND ATTENTION!</a:t>
            </a:r>
          </a:p>
          <a:p>
            <a:pPr algn="ctr"/>
            <a:endParaRPr lang="en-US" sz="5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a:p>
            <a:pPr algn="ctr"/>
            <a:r>
              <a:rPr lang="en-US"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STAY SAFE!!</a:t>
            </a:r>
            <a:endParaRPr lang="en-U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0" fill="hold" nodeType="afterEffect">
                                  <p:stCondLst>
                                    <p:cond delay="10000"/>
                                  </p:stCondLst>
                                  <p:childTnLst>
                                    <p:anim calcmode="lin" valueType="num">
                                      <p:cBhvr>
                                        <p:cTn id="6" dur="500"/>
                                        <p:tgtEl>
                                          <p:spTgt spid="5">
                                            <p:txEl>
                                              <p:pRg st="0" end="0"/>
                                            </p:txEl>
                                          </p:spTgt>
                                        </p:tgtEl>
                                        <p:attrNameLst>
                                          <p:attrName>ppt_w</p:attrName>
                                        </p:attrNameLst>
                                      </p:cBhvr>
                                      <p:tavLst>
                                        <p:tav tm="0">
                                          <p:val>
                                            <p:strVal val="ppt_w"/>
                                          </p:val>
                                        </p:tav>
                                        <p:tav tm="100000">
                                          <p:val>
                                            <p:fltVal val="0"/>
                                          </p:val>
                                        </p:tav>
                                      </p:tavLst>
                                    </p:anim>
                                    <p:anim calcmode="lin" valueType="num">
                                      <p:cBhvr>
                                        <p:cTn id="7" dur="500"/>
                                        <p:tgtEl>
                                          <p:spTgt spid="5">
                                            <p:txEl>
                                              <p:pRg st="0" end="0"/>
                                            </p:txEl>
                                          </p:spTgt>
                                        </p:tgtEl>
                                        <p:attrNameLst>
                                          <p:attrName>ppt_h</p:attrName>
                                        </p:attrNameLst>
                                      </p:cBhvr>
                                      <p:tavLst>
                                        <p:tav tm="0">
                                          <p:val>
                                            <p:strVal val="ppt_h"/>
                                          </p:val>
                                        </p:tav>
                                        <p:tav tm="100000">
                                          <p:val>
                                            <p:fltVal val="0"/>
                                          </p:val>
                                        </p:tav>
                                      </p:tavLst>
                                    </p:anim>
                                    <p:animEffect transition="out" filter="fade">
                                      <p:cBhvr>
                                        <p:cTn id="8" dur="500"/>
                                        <p:tgtEl>
                                          <p:spTgt spid="5">
                                            <p:txEl>
                                              <p:pRg st="0" end="0"/>
                                            </p:txEl>
                                          </p:spTgt>
                                        </p:tgtEl>
                                      </p:cBhvr>
                                    </p:animEffect>
                                    <p:set>
                                      <p:cBhvr>
                                        <p:cTn id="9" dur="1" fill="hold">
                                          <p:stCondLst>
                                            <p:cond delay="499"/>
                                          </p:stCondLst>
                                        </p:cTn>
                                        <p:tgtEl>
                                          <p:spTgt spid="5">
                                            <p:txEl>
                                              <p:pRg st="0" end="0"/>
                                            </p:txEl>
                                          </p:spTgt>
                                        </p:tgtEl>
                                        <p:attrNameLst>
                                          <p:attrName>style.visibility</p:attrName>
                                        </p:attrNameLst>
                                      </p:cBhvr>
                                      <p:to>
                                        <p:strVal val="hidden"/>
                                      </p:to>
                                    </p:set>
                                  </p:childTnLst>
                                </p:cTn>
                              </p:par>
                              <p:par>
                                <p:cTn id="10" presetID="53" presetClass="exit" presetSubtype="0" fill="hold" nodeType="withEffect">
                                  <p:stCondLst>
                                    <p:cond delay="11000"/>
                                  </p:stCondLst>
                                  <p:childTnLst>
                                    <p:anim calcmode="lin" valueType="num">
                                      <p:cBhvr>
                                        <p:cTn id="11" dur="500"/>
                                        <p:tgtEl>
                                          <p:spTgt spid="5">
                                            <p:txEl>
                                              <p:pRg st="1" end="1"/>
                                            </p:txEl>
                                          </p:spTgt>
                                        </p:tgtEl>
                                        <p:attrNameLst>
                                          <p:attrName>ppt_w</p:attrName>
                                        </p:attrNameLst>
                                      </p:cBhvr>
                                      <p:tavLst>
                                        <p:tav tm="0">
                                          <p:val>
                                            <p:strVal val="ppt_w"/>
                                          </p:val>
                                        </p:tav>
                                        <p:tav tm="100000">
                                          <p:val>
                                            <p:fltVal val="0"/>
                                          </p:val>
                                        </p:tav>
                                      </p:tavLst>
                                    </p:anim>
                                    <p:anim calcmode="lin" valueType="num">
                                      <p:cBhvr>
                                        <p:cTn id="12" dur="500"/>
                                        <p:tgtEl>
                                          <p:spTgt spid="5">
                                            <p:txEl>
                                              <p:pRg st="1" end="1"/>
                                            </p:txEl>
                                          </p:spTgt>
                                        </p:tgtEl>
                                        <p:attrNameLst>
                                          <p:attrName>ppt_h</p:attrName>
                                        </p:attrNameLst>
                                      </p:cBhvr>
                                      <p:tavLst>
                                        <p:tav tm="0">
                                          <p:val>
                                            <p:strVal val="ppt_h"/>
                                          </p:val>
                                        </p:tav>
                                        <p:tav tm="100000">
                                          <p:val>
                                            <p:fltVal val="0"/>
                                          </p:val>
                                        </p:tav>
                                      </p:tavLst>
                                    </p:anim>
                                    <p:animEffect transition="out" filter="fade">
                                      <p:cBhvr>
                                        <p:cTn id="13" dur="500"/>
                                        <p:tgtEl>
                                          <p:spTgt spid="5">
                                            <p:txEl>
                                              <p:pRg st="1" end="1"/>
                                            </p:txEl>
                                          </p:spTgt>
                                        </p:tgtEl>
                                      </p:cBhvr>
                                    </p:animEffect>
                                    <p:set>
                                      <p:cBhvr>
                                        <p:cTn id="14" dur="1" fill="hold">
                                          <p:stCondLst>
                                            <p:cond delay="499"/>
                                          </p:stCondLst>
                                        </p:cTn>
                                        <p:tgtEl>
                                          <p:spTgt spid="5">
                                            <p:txEl>
                                              <p:pRg st="1" end="1"/>
                                            </p:txEl>
                                          </p:spTgt>
                                        </p:tgtEl>
                                        <p:attrNameLst>
                                          <p:attrName>style.visibility</p:attrName>
                                        </p:attrNameLst>
                                      </p:cBhvr>
                                      <p:to>
                                        <p:strVal val="hidden"/>
                                      </p:to>
                                    </p:set>
                                  </p:childTnLst>
                                </p:cTn>
                              </p:par>
                            </p:childTnLst>
                          </p:cTn>
                        </p:par>
                        <p:par>
                          <p:cTn id="15" fill="hold">
                            <p:stCondLst>
                              <p:cond delay="11500"/>
                            </p:stCondLst>
                            <p:childTnLst>
                              <p:par>
                                <p:cTn id="16" presetID="53" presetClass="exit" presetSubtype="0" fill="hold" grpId="0" nodeType="afterEffect">
                                  <p:stCondLst>
                                    <p:cond delay="0"/>
                                  </p:stCondLst>
                                  <p:childTnLst>
                                    <p:anim calcmode="lin" valueType="num">
                                      <p:cBhvr>
                                        <p:cTn id="17" dur="500"/>
                                        <p:tgtEl>
                                          <p:spTgt spid="4"/>
                                        </p:tgtEl>
                                        <p:attrNameLst>
                                          <p:attrName>ppt_w</p:attrName>
                                        </p:attrNameLst>
                                      </p:cBhvr>
                                      <p:tavLst>
                                        <p:tav tm="0">
                                          <p:val>
                                            <p:strVal val="ppt_w"/>
                                          </p:val>
                                        </p:tav>
                                        <p:tav tm="100000">
                                          <p:val>
                                            <p:fltVal val="0"/>
                                          </p:val>
                                        </p:tav>
                                      </p:tavLst>
                                    </p:anim>
                                    <p:anim calcmode="lin" valueType="num">
                                      <p:cBhvr>
                                        <p:cTn id="18" dur="500"/>
                                        <p:tgtEl>
                                          <p:spTgt spid="4"/>
                                        </p:tgtEl>
                                        <p:attrNameLst>
                                          <p:attrName>ppt_h</p:attrName>
                                        </p:attrNameLst>
                                      </p:cBhvr>
                                      <p:tavLst>
                                        <p:tav tm="0">
                                          <p:val>
                                            <p:strVal val="ppt_h"/>
                                          </p:val>
                                        </p:tav>
                                        <p:tav tm="100000">
                                          <p:val>
                                            <p:fltVal val="0"/>
                                          </p:val>
                                        </p:tav>
                                      </p:tavLst>
                                    </p:anim>
                                    <p:animEffect transition="out" filter="fad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par>
                          <p:cTn id="21" fill="hold">
                            <p:stCondLst>
                              <p:cond delay="12000"/>
                            </p:stCondLst>
                            <p:childTnLst>
                              <p:par>
                                <p:cTn id="22" presetID="9" presetClass="entr" presetSubtype="0" fill="hold" nodeType="after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dissolve">
                                      <p:cBhvr>
                                        <p:cTn id="24" dur="500"/>
                                        <p:tgtEl>
                                          <p:spTgt spid="7">
                                            <p:txEl>
                                              <p:pRg st="0" end="0"/>
                                            </p:txEl>
                                          </p:spTgt>
                                        </p:tgtEl>
                                      </p:cBhvr>
                                    </p:animEffect>
                                  </p:childTnLst>
                                </p:cTn>
                              </p:par>
                            </p:childTnLst>
                          </p:cTn>
                        </p:par>
                        <p:par>
                          <p:cTn id="25" fill="hold">
                            <p:stCondLst>
                              <p:cond delay="12500"/>
                            </p:stCondLst>
                            <p:childTnLst>
                              <p:par>
                                <p:cTn id="26" presetID="9" presetClass="entr" presetSubtype="0" fill="hold" nodeType="after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dissolve">
                                      <p:cBhvr>
                                        <p:cTn id="28" dur="500"/>
                                        <p:tgtEl>
                                          <p:spTgt spid="7">
                                            <p:txEl>
                                              <p:pRg st="2" end="2"/>
                                            </p:txEl>
                                          </p:spTgt>
                                        </p:tgtEl>
                                      </p:cBhvr>
                                    </p:animEffect>
                                  </p:childTnLst>
                                </p:cTn>
                              </p:par>
                            </p:childTnLst>
                          </p:cTn>
                        </p:par>
                        <p:par>
                          <p:cTn id="29" fill="hold">
                            <p:stCondLst>
                              <p:cond delay="13000"/>
                            </p:stCondLst>
                            <p:childTnLst>
                              <p:par>
                                <p:cTn id="30" presetID="53" presetClass="exit" presetSubtype="0" fill="hold" nodeType="afterEffect">
                                  <p:stCondLst>
                                    <p:cond delay="10000"/>
                                  </p:stCondLst>
                                  <p:childTnLst>
                                    <p:anim calcmode="lin" valueType="num">
                                      <p:cBhvr>
                                        <p:cTn id="31" dur="5000"/>
                                        <p:tgtEl>
                                          <p:spTgt spid="7">
                                            <p:txEl>
                                              <p:pRg st="0" end="0"/>
                                            </p:txEl>
                                          </p:spTgt>
                                        </p:tgtEl>
                                        <p:attrNameLst>
                                          <p:attrName>ppt_w</p:attrName>
                                        </p:attrNameLst>
                                      </p:cBhvr>
                                      <p:tavLst>
                                        <p:tav tm="0">
                                          <p:val>
                                            <p:strVal val="ppt_w"/>
                                          </p:val>
                                        </p:tav>
                                        <p:tav tm="100000">
                                          <p:val>
                                            <p:fltVal val="0"/>
                                          </p:val>
                                        </p:tav>
                                      </p:tavLst>
                                    </p:anim>
                                    <p:anim calcmode="lin" valueType="num">
                                      <p:cBhvr>
                                        <p:cTn id="32" dur="5000"/>
                                        <p:tgtEl>
                                          <p:spTgt spid="7">
                                            <p:txEl>
                                              <p:pRg st="0" end="0"/>
                                            </p:txEl>
                                          </p:spTgt>
                                        </p:tgtEl>
                                        <p:attrNameLst>
                                          <p:attrName>ppt_h</p:attrName>
                                        </p:attrNameLst>
                                      </p:cBhvr>
                                      <p:tavLst>
                                        <p:tav tm="0">
                                          <p:val>
                                            <p:strVal val="ppt_h"/>
                                          </p:val>
                                        </p:tav>
                                        <p:tav tm="100000">
                                          <p:val>
                                            <p:fltVal val="0"/>
                                          </p:val>
                                        </p:tav>
                                      </p:tavLst>
                                    </p:anim>
                                    <p:animEffect transition="out" filter="fade">
                                      <p:cBhvr>
                                        <p:cTn id="33" dur="5000"/>
                                        <p:tgtEl>
                                          <p:spTgt spid="7">
                                            <p:txEl>
                                              <p:pRg st="0" end="0"/>
                                            </p:txEl>
                                          </p:spTgt>
                                        </p:tgtEl>
                                      </p:cBhvr>
                                    </p:animEffect>
                                    <p:set>
                                      <p:cBhvr>
                                        <p:cTn id="34" dur="1" fill="hold">
                                          <p:stCondLst>
                                            <p:cond delay="4999"/>
                                          </p:stCondLst>
                                        </p:cTn>
                                        <p:tgtEl>
                                          <p:spTgt spid="7">
                                            <p:txEl>
                                              <p:pRg st="0" end="0"/>
                                            </p:txEl>
                                          </p:spTgt>
                                        </p:tgtEl>
                                        <p:attrNameLst>
                                          <p:attrName>style.visibility</p:attrName>
                                        </p:attrNameLst>
                                      </p:cBhvr>
                                      <p:to>
                                        <p:strVal val="hidden"/>
                                      </p:to>
                                    </p:set>
                                  </p:childTnLst>
                                </p:cTn>
                              </p:par>
                            </p:childTnLst>
                          </p:cTn>
                        </p:par>
                        <p:par>
                          <p:cTn id="35" fill="hold">
                            <p:stCondLst>
                              <p:cond delay="28000"/>
                            </p:stCondLst>
                            <p:childTnLst>
                              <p:par>
                                <p:cTn id="36" presetID="53" presetClass="exit" presetSubtype="0" fill="hold" nodeType="afterEffect">
                                  <p:stCondLst>
                                    <p:cond delay="0"/>
                                  </p:stCondLst>
                                  <p:childTnLst>
                                    <p:anim calcmode="lin" valueType="num">
                                      <p:cBhvr>
                                        <p:cTn id="37" dur="5000"/>
                                        <p:tgtEl>
                                          <p:spTgt spid="7">
                                            <p:txEl>
                                              <p:pRg st="2" end="2"/>
                                            </p:txEl>
                                          </p:spTgt>
                                        </p:tgtEl>
                                        <p:attrNameLst>
                                          <p:attrName>ppt_w</p:attrName>
                                        </p:attrNameLst>
                                      </p:cBhvr>
                                      <p:tavLst>
                                        <p:tav tm="0">
                                          <p:val>
                                            <p:strVal val="ppt_w"/>
                                          </p:val>
                                        </p:tav>
                                        <p:tav tm="100000">
                                          <p:val>
                                            <p:fltVal val="0"/>
                                          </p:val>
                                        </p:tav>
                                      </p:tavLst>
                                    </p:anim>
                                    <p:anim calcmode="lin" valueType="num">
                                      <p:cBhvr>
                                        <p:cTn id="38" dur="5000"/>
                                        <p:tgtEl>
                                          <p:spTgt spid="7">
                                            <p:txEl>
                                              <p:pRg st="2" end="2"/>
                                            </p:txEl>
                                          </p:spTgt>
                                        </p:tgtEl>
                                        <p:attrNameLst>
                                          <p:attrName>ppt_h</p:attrName>
                                        </p:attrNameLst>
                                      </p:cBhvr>
                                      <p:tavLst>
                                        <p:tav tm="0">
                                          <p:val>
                                            <p:strVal val="ppt_h"/>
                                          </p:val>
                                        </p:tav>
                                        <p:tav tm="100000">
                                          <p:val>
                                            <p:fltVal val="0"/>
                                          </p:val>
                                        </p:tav>
                                      </p:tavLst>
                                    </p:anim>
                                    <p:animEffect transition="out" filter="fade">
                                      <p:cBhvr>
                                        <p:cTn id="39" dur="5000"/>
                                        <p:tgtEl>
                                          <p:spTgt spid="7">
                                            <p:txEl>
                                              <p:pRg st="2" end="2"/>
                                            </p:txEl>
                                          </p:spTgt>
                                        </p:tgtEl>
                                      </p:cBhvr>
                                    </p:animEffect>
                                    <p:set>
                                      <p:cBhvr>
                                        <p:cTn id="40" dur="1" fill="hold">
                                          <p:stCondLst>
                                            <p:cond delay="4999"/>
                                          </p:stCondLst>
                                        </p:cTn>
                                        <p:tgtEl>
                                          <p:spTgt spid="7">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wnn-brain-injury-army-300x220.jpg"/>
          <p:cNvPicPr>
            <a:picLocks noChangeAspect="1"/>
          </p:cNvPicPr>
          <p:nvPr/>
        </p:nvPicPr>
        <p:blipFill>
          <a:blip r:embed="rId3" cstate="print"/>
          <a:stretch>
            <a:fillRect/>
          </a:stretch>
        </p:blipFill>
        <p:spPr>
          <a:xfrm>
            <a:off x="1905000" y="1828800"/>
            <a:ext cx="5562600" cy="3962400"/>
          </a:xfrm>
          <a:prstGeom prst="rect">
            <a:avLst/>
          </a:prstGeom>
          <a:ln>
            <a:noFill/>
          </a:ln>
          <a:effectLst>
            <a:softEdge rad="112500"/>
          </a:effectLst>
        </p:spPr>
      </p:pic>
      <p:sp>
        <p:nvSpPr>
          <p:cNvPr id="3" name="TextBox 2"/>
          <p:cNvSpPr txBox="1"/>
          <p:nvPr/>
        </p:nvSpPr>
        <p:spPr>
          <a:xfrm>
            <a:off x="457200" y="838200"/>
            <a:ext cx="8305800" cy="369332"/>
          </a:xfrm>
          <a:prstGeom prst="rect">
            <a:avLst/>
          </a:prstGeom>
          <a:noFill/>
        </p:spPr>
        <p:txBody>
          <a:bodyPr wrap="square" rtlCol="0">
            <a:spAutoFit/>
          </a:bodyPr>
          <a:lstStyle/>
          <a:p>
            <a:pPr algn="ctr"/>
            <a:endParaRPr lang="en-US" dirty="0">
              <a:latin typeface="Arial Black" pitchFamily="34" charset="0"/>
            </a:endParaRPr>
          </a:p>
        </p:txBody>
      </p:sp>
      <p:sp>
        <p:nvSpPr>
          <p:cNvPr id="4" name="Title 3"/>
          <p:cNvSpPr>
            <a:spLocks noGrp="1"/>
          </p:cNvSpPr>
          <p:nvPr>
            <p:ph type="title"/>
          </p:nvPr>
        </p:nvSpPr>
        <p:spPr/>
        <p:txBody>
          <a:bodyPr/>
          <a:lstStyle/>
          <a:p>
            <a:r>
              <a:rPr lang="en-US" sz="3200" dirty="0" smtClean="0">
                <a:solidFill>
                  <a:schemeClr val="bg1">
                    <a:lumMod val="85000"/>
                  </a:schemeClr>
                </a:solidFill>
                <a:latin typeface="Times New Roman" pitchFamily="18" charset="0"/>
                <a:cs typeface="Times New Roman" pitchFamily="18" charset="0"/>
              </a:rPr>
              <a:t>TBI @ WORK IN THE BRAIN</a:t>
            </a:r>
            <a:endParaRPr lang="en-US" sz="3200" dirty="0">
              <a:solidFill>
                <a:schemeClr val="bg1">
                  <a:lumMod val="85000"/>
                </a:schemeClr>
              </a:solidFill>
              <a:latin typeface="Times New Roman" pitchFamily="18" charset="0"/>
              <a:cs typeface="Times New Roman" pitchFamily="18" charset="0"/>
            </a:endParaRPr>
          </a:p>
        </p:txBody>
      </p:sp>
      <p:pic>
        <p:nvPicPr>
          <p:cNvPr id="8" name="Content Placeholder 7" descr="Very Complex"/>
          <p:cNvPicPr>
            <a:picLocks noGrp="1" noChangeAspect="1"/>
          </p:cNvPicPr>
          <p:nvPr>
            <p:ph idx="1"/>
          </p:nvPr>
        </p:nvPicPr>
        <p:blipFill>
          <a:blip r:embed="rId4" cstate="print"/>
          <a:stretch>
            <a:fillRect/>
          </a:stretch>
        </p:blipFill>
        <p:spPr>
          <a:xfrm>
            <a:off x="762000" y="1676400"/>
            <a:ext cx="7772400" cy="4297363"/>
          </a:xfrm>
          <a:prstGeom prst="rect">
            <a:avLst/>
          </a:prstGeom>
          <a:ln>
            <a:noFill/>
          </a:ln>
          <a:effectLst>
            <a:softEdge rad="112500"/>
          </a:effectLst>
        </p:spPr>
      </p:pic>
      <p:pic>
        <p:nvPicPr>
          <p:cNvPr id="10" name="Picture 9" descr="CITBADGE1.png"/>
          <p:cNvPicPr>
            <a:picLocks noChangeAspect="1"/>
          </p:cNvPicPr>
          <p:nvPr/>
        </p:nvPicPr>
        <p:blipFill>
          <a:blip r:embed="rId5" cstate="print"/>
          <a:stretch>
            <a:fillRect/>
          </a:stretch>
        </p:blipFill>
        <p:spPr>
          <a:xfrm>
            <a:off x="4191000" y="6114330"/>
            <a:ext cx="762000" cy="74367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838200"/>
            <a:ext cx="8305800" cy="369332"/>
          </a:xfrm>
          <a:prstGeom prst="rect">
            <a:avLst/>
          </a:prstGeom>
          <a:noFill/>
        </p:spPr>
        <p:txBody>
          <a:bodyPr wrap="square" rtlCol="0">
            <a:spAutoFit/>
          </a:bodyPr>
          <a:lstStyle/>
          <a:p>
            <a:pPr algn="ctr"/>
            <a:endParaRPr lang="en-US" dirty="0">
              <a:latin typeface="Arial Black" pitchFamily="34" charset="0"/>
            </a:endParaRPr>
          </a:p>
        </p:txBody>
      </p:sp>
      <p:sp>
        <p:nvSpPr>
          <p:cNvPr id="4" name="Title 3"/>
          <p:cNvSpPr>
            <a:spLocks noGrp="1"/>
          </p:cNvSpPr>
          <p:nvPr>
            <p:ph type="title"/>
          </p:nvPr>
        </p:nvSpPr>
        <p:spPr>
          <a:xfrm>
            <a:off x="0" y="838200"/>
            <a:ext cx="9144000" cy="762000"/>
          </a:xfrm>
        </p:spPr>
        <p:txBody>
          <a:bodyPr/>
          <a:lstStyle/>
          <a:p>
            <a:r>
              <a:rPr lang="en-US" sz="2800" dirty="0" smtClean="0">
                <a:solidFill>
                  <a:schemeClr val="bg1">
                    <a:lumMod val="85000"/>
                  </a:schemeClr>
                </a:solidFill>
                <a:latin typeface="Times New Roman" pitchFamily="18" charset="0"/>
                <a:cs typeface="Times New Roman" pitchFamily="18" charset="0"/>
              </a:rPr>
              <a:t>NEUROLOGICAL/MEDICAL CONDITION WITH      </a:t>
            </a:r>
            <a:r>
              <a:rPr lang="en-US" sz="2800" i="1" dirty="0" smtClean="0">
                <a:solidFill>
                  <a:schemeClr val="bg1">
                    <a:lumMod val="85000"/>
                  </a:schemeClr>
                </a:solidFill>
                <a:latin typeface="Times New Roman" pitchFamily="18" charset="0"/>
                <a:cs typeface="Times New Roman" pitchFamily="18" charset="0"/>
              </a:rPr>
              <a:t>PSYCHOLOGICAL</a:t>
            </a:r>
            <a:r>
              <a:rPr lang="en-US" sz="2800" dirty="0" smtClean="0">
                <a:solidFill>
                  <a:schemeClr val="bg1">
                    <a:lumMod val="85000"/>
                  </a:schemeClr>
                </a:solidFill>
                <a:latin typeface="Times New Roman" pitchFamily="18" charset="0"/>
                <a:cs typeface="Times New Roman" pitchFamily="18" charset="0"/>
              </a:rPr>
              <a:t> SIGNS AND SYMPTOMS</a:t>
            </a:r>
            <a:endParaRPr lang="en-US" sz="2800" dirty="0">
              <a:solidFill>
                <a:schemeClr val="bg1">
                  <a:lumMod val="85000"/>
                </a:schemeClr>
              </a:solidFill>
              <a:latin typeface="Times New Roman" pitchFamily="18" charset="0"/>
              <a:cs typeface="Times New Roman" pitchFamily="18" charset="0"/>
            </a:endParaRPr>
          </a:p>
        </p:txBody>
      </p:sp>
      <p:sp>
        <p:nvSpPr>
          <p:cNvPr id="8" name="Content Placeholder 7"/>
          <p:cNvSpPr>
            <a:spLocks noGrp="1"/>
          </p:cNvSpPr>
          <p:nvPr>
            <p:ph idx="1"/>
          </p:nvPr>
        </p:nvSpPr>
        <p:spPr>
          <a:xfrm>
            <a:off x="533400" y="1600200"/>
            <a:ext cx="8153400" cy="4525963"/>
          </a:xfrm>
        </p:spPr>
        <p:txBody>
          <a:bodyPr/>
          <a:lstStyle/>
          <a:p>
            <a:r>
              <a:rPr lang="en-US" dirty="0" smtClean="0"/>
              <a:t>What’s going on “under the hood” is a </a:t>
            </a:r>
            <a:r>
              <a:rPr lang="en-US" i="1" dirty="0" smtClean="0"/>
              <a:t>NEUROLOGICAL / MEDICAL </a:t>
            </a:r>
            <a:r>
              <a:rPr lang="en-US" dirty="0" smtClean="0"/>
              <a:t>condition that manifests itself in a way that presents as a </a:t>
            </a:r>
            <a:r>
              <a:rPr lang="en-US" i="1" dirty="0" smtClean="0"/>
              <a:t>PYSCHOLOGICAL</a:t>
            </a:r>
            <a:r>
              <a:rPr lang="en-US" dirty="0" smtClean="0"/>
              <a:t> disorder.</a:t>
            </a:r>
            <a:br>
              <a:rPr lang="en-US" dirty="0" smtClean="0"/>
            </a:br>
            <a:endParaRPr lang="en-US" dirty="0" smtClean="0"/>
          </a:p>
          <a:p>
            <a:r>
              <a:rPr lang="en-US" dirty="0" smtClean="0"/>
              <a:t>It is not a mental illness, but it may co-exist with a mental illness or other psychological disorder (and often co-exists with alcohol/drug abuse), thus making it difficult to diagnose and treat.</a:t>
            </a:r>
            <a:endParaRPr lang="en-US" dirty="0"/>
          </a:p>
        </p:txBody>
      </p:sp>
      <p:pic>
        <p:nvPicPr>
          <p:cNvPr id="10" name="Picture 9" descr="CITBADGE1.png"/>
          <p:cNvPicPr>
            <a:picLocks noChangeAspect="1"/>
          </p:cNvPicPr>
          <p:nvPr/>
        </p:nvPicPr>
        <p:blipFill>
          <a:blip r:embed="rId3" cstate="print"/>
          <a:stretch>
            <a:fillRect/>
          </a:stretch>
        </p:blipFill>
        <p:spPr>
          <a:xfrm>
            <a:off x="4191000" y="6114330"/>
            <a:ext cx="762000" cy="743670"/>
          </a:xfrm>
          <a:prstGeom prst="rect">
            <a:avLst/>
          </a:prstGeom>
        </p:spPr>
      </p:pic>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838200"/>
            <a:ext cx="8305800" cy="369332"/>
          </a:xfrm>
          <a:prstGeom prst="rect">
            <a:avLst/>
          </a:prstGeom>
          <a:noFill/>
        </p:spPr>
        <p:txBody>
          <a:bodyPr wrap="square" rtlCol="0">
            <a:spAutoFit/>
          </a:bodyPr>
          <a:lstStyle/>
          <a:p>
            <a:pPr algn="ctr"/>
            <a:endParaRPr lang="en-US" dirty="0">
              <a:latin typeface="Arial Black" pitchFamily="34" charset="0"/>
            </a:endParaRPr>
          </a:p>
        </p:txBody>
      </p:sp>
      <p:sp>
        <p:nvSpPr>
          <p:cNvPr id="4" name="Title 3"/>
          <p:cNvSpPr>
            <a:spLocks noGrp="1"/>
          </p:cNvSpPr>
          <p:nvPr>
            <p:ph type="title"/>
          </p:nvPr>
        </p:nvSpPr>
        <p:spPr/>
        <p:txBody>
          <a:bodyPr/>
          <a:lstStyle/>
          <a:p>
            <a:r>
              <a:rPr lang="en-US" sz="3200" dirty="0" smtClean="0">
                <a:solidFill>
                  <a:schemeClr val="bg1">
                    <a:lumMod val="85000"/>
                  </a:schemeClr>
                </a:solidFill>
                <a:latin typeface="Times New Roman" pitchFamily="18" charset="0"/>
                <a:cs typeface="Times New Roman" pitchFamily="18" charset="0"/>
              </a:rPr>
              <a:t>TBI IS A RESULT OF </a:t>
            </a:r>
            <a:r>
              <a:rPr lang="en-US" sz="3200" i="1" u="sng" dirty="0" smtClean="0">
                <a:solidFill>
                  <a:schemeClr val="bg1">
                    <a:lumMod val="85000"/>
                  </a:schemeClr>
                </a:solidFill>
                <a:latin typeface="Times New Roman" pitchFamily="18" charset="0"/>
                <a:cs typeface="Times New Roman" pitchFamily="18" charset="0"/>
              </a:rPr>
              <a:t>PHYSICAL</a:t>
            </a:r>
            <a:r>
              <a:rPr lang="en-US" sz="3200" dirty="0" smtClean="0">
                <a:solidFill>
                  <a:schemeClr val="bg1">
                    <a:lumMod val="85000"/>
                  </a:schemeClr>
                </a:solidFill>
                <a:latin typeface="Times New Roman" pitchFamily="18" charset="0"/>
                <a:cs typeface="Times New Roman" pitchFamily="18" charset="0"/>
              </a:rPr>
              <a:t> TRAUMA</a:t>
            </a:r>
            <a:endParaRPr lang="en-US" sz="3200" dirty="0">
              <a:solidFill>
                <a:schemeClr val="bg1">
                  <a:lumMod val="85000"/>
                </a:schemeClr>
              </a:solidFill>
              <a:latin typeface="Times New Roman" pitchFamily="18" charset="0"/>
              <a:cs typeface="Times New Roman" pitchFamily="18" charset="0"/>
            </a:endParaRPr>
          </a:p>
        </p:txBody>
      </p:sp>
      <p:sp>
        <p:nvSpPr>
          <p:cNvPr id="5" name="Content Placeholder 4"/>
          <p:cNvSpPr>
            <a:spLocks noGrp="1"/>
          </p:cNvSpPr>
          <p:nvPr>
            <p:ph idx="1"/>
          </p:nvPr>
        </p:nvSpPr>
        <p:spPr>
          <a:xfrm>
            <a:off x="685800" y="1828801"/>
            <a:ext cx="7848600" cy="4191000"/>
          </a:xfrm>
        </p:spPr>
        <p:txBody>
          <a:bodyPr/>
          <a:lstStyle/>
          <a:p>
            <a:r>
              <a:rPr lang="en-US" sz="2400" dirty="0" smtClean="0">
                <a:effectLst>
                  <a:outerShdw blurRad="38100" dist="38100" dir="2700000" algn="tl">
                    <a:srgbClr val="000000">
                      <a:alpha val="43137"/>
                    </a:srgbClr>
                  </a:outerShdw>
                </a:effectLst>
                <a:latin typeface="Arial" pitchFamily="34" charset="0"/>
                <a:cs typeface="Arial" pitchFamily="34" charset="0"/>
              </a:rPr>
              <a:t>While some psychological disorders can result from chemical or emotional abuse/trauma, TBI is the result of </a:t>
            </a:r>
            <a:r>
              <a:rPr lang="en-US" sz="2400" i="1" u="sng" dirty="0" smtClean="0">
                <a:effectLst>
                  <a:outerShdw blurRad="38100" dist="38100" dir="2700000" algn="tl">
                    <a:srgbClr val="000000">
                      <a:alpha val="43137"/>
                    </a:srgbClr>
                  </a:outerShdw>
                </a:effectLst>
                <a:latin typeface="Arial" pitchFamily="34" charset="0"/>
                <a:cs typeface="Arial" pitchFamily="34" charset="0"/>
              </a:rPr>
              <a:t>physical</a:t>
            </a:r>
            <a:r>
              <a:rPr lang="en-US" sz="2400" dirty="0" smtClean="0">
                <a:effectLst>
                  <a:outerShdw blurRad="38100" dist="38100" dir="2700000" algn="tl">
                    <a:srgbClr val="000000">
                      <a:alpha val="43137"/>
                    </a:srgbClr>
                  </a:outerShdw>
                </a:effectLst>
                <a:latin typeface="Arial" pitchFamily="34" charset="0"/>
                <a:cs typeface="Arial" pitchFamily="34" charset="0"/>
              </a:rPr>
              <a:t> trauma to the brain. </a:t>
            </a:r>
            <a:br>
              <a:rPr lang="en-US" sz="2400" dirty="0" smtClean="0">
                <a:effectLst>
                  <a:outerShdw blurRad="38100" dist="38100" dir="2700000" algn="tl">
                    <a:srgbClr val="000000">
                      <a:alpha val="43137"/>
                    </a:srgbClr>
                  </a:outerShdw>
                </a:effectLst>
                <a:latin typeface="Arial" pitchFamily="34" charset="0"/>
                <a:cs typeface="Arial" pitchFamily="34" charset="0"/>
              </a:rPr>
            </a:br>
            <a:endParaRPr lang="en-US" sz="2400" dirty="0" smtClean="0">
              <a:effectLst>
                <a:outerShdw blurRad="38100" dist="38100" dir="2700000" algn="tl">
                  <a:srgbClr val="000000">
                    <a:alpha val="43137"/>
                  </a:srgbClr>
                </a:outerShdw>
              </a:effectLst>
              <a:latin typeface="Arial" pitchFamily="34" charset="0"/>
              <a:cs typeface="Arial" pitchFamily="34" charset="0"/>
            </a:endParaRPr>
          </a:p>
          <a:p>
            <a:r>
              <a:rPr lang="en-US" sz="2400" dirty="0" smtClean="0">
                <a:effectLst>
                  <a:outerShdw blurRad="38100" dist="38100" dir="2700000" algn="tl">
                    <a:srgbClr val="000000">
                      <a:alpha val="43137"/>
                    </a:srgbClr>
                  </a:outerShdw>
                </a:effectLst>
                <a:latin typeface="Arial" pitchFamily="34" charset="0"/>
                <a:cs typeface="Arial" pitchFamily="34" charset="0"/>
              </a:rPr>
              <a:t>This trauma is often overlooked due to a lack of outward signs of injury, such as in the case of whiplash or a jolt or impact to the head which leaves little or no mark.</a:t>
            </a:r>
            <a:br>
              <a:rPr lang="en-US" sz="2400" dirty="0" smtClean="0">
                <a:effectLst>
                  <a:outerShdw blurRad="38100" dist="38100" dir="2700000" algn="tl">
                    <a:srgbClr val="000000">
                      <a:alpha val="43137"/>
                    </a:srgbClr>
                  </a:outerShdw>
                </a:effectLst>
                <a:latin typeface="Arial" pitchFamily="34" charset="0"/>
                <a:cs typeface="Arial" pitchFamily="34" charset="0"/>
              </a:rPr>
            </a:br>
            <a:endParaRPr lang="en-US" sz="2400" dirty="0" smtClean="0">
              <a:effectLst>
                <a:outerShdw blurRad="38100" dist="38100" dir="2700000" algn="tl">
                  <a:srgbClr val="000000">
                    <a:alpha val="43137"/>
                  </a:srgbClr>
                </a:outerShdw>
              </a:effectLst>
              <a:latin typeface="Arial" pitchFamily="34" charset="0"/>
              <a:cs typeface="Arial" pitchFamily="34" charset="0"/>
            </a:endParaRPr>
          </a:p>
          <a:p>
            <a:r>
              <a:rPr lang="en-US" sz="2400" dirty="0" smtClean="0">
                <a:effectLst>
                  <a:outerShdw blurRad="38100" dist="38100" dir="2700000" algn="tl">
                    <a:srgbClr val="000000">
                      <a:alpha val="43137"/>
                    </a:srgbClr>
                  </a:outerShdw>
                </a:effectLst>
                <a:latin typeface="Arial" pitchFamily="34" charset="0"/>
                <a:cs typeface="Arial" pitchFamily="34" charset="0"/>
              </a:rPr>
              <a:t>TUMORS  and BLAST CONCUSSION are also  causes of TBI.</a:t>
            </a:r>
            <a:endParaRPr lang="en-US" sz="2400" dirty="0">
              <a:effectLst>
                <a:outerShdw blurRad="38100" dist="38100" dir="2700000" algn="tl">
                  <a:srgbClr val="000000">
                    <a:alpha val="43137"/>
                  </a:srgbClr>
                </a:outerShdw>
              </a:effectLst>
              <a:latin typeface="Arial" pitchFamily="34" charset="0"/>
              <a:cs typeface="Arial" pitchFamily="34" charset="0"/>
            </a:endParaRPr>
          </a:p>
        </p:txBody>
      </p:sp>
      <p:pic>
        <p:nvPicPr>
          <p:cNvPr id="6" name="Picture 5" descr="CITBADGE1.png"/>
          <p:cNvPicPr>
            <a:picLocks noChangeAspect="1"/>
          </p:cNvPicPr>
          <p:nvPr/>
        </p:nvPicPr>
        <p:blipFill>
          <a:blip r:embed="rId3" cstate="print"/>
          <a:stretch>
            <a:fillRect/>
          </a:stretch>
        </p:blipFill>
        <p:spPr>
          <a:xfrm>
            <a:off x="4191000" y="6114330"/>
            <a:ext cx="762000" cy="743670"/>
          </a:xfrm>
          <a:prstGeom prst="rect">
            <a:avLst/>
          </a:prstGeom>
        </p:spPr>
      </p:pic>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838200"/>
            <a:ext cx="8305800" cy="369332"/>
          </a:xfrm>
          <a:prstGeom prst="rect">
            <a:avLst/>
          </a:prstGeom>
          <a:noFill/>
        </p:spPr>
        <p:txBody>
          <a:bodyPr wrap="square" rtlCol="0">
            <a:spAutoFit/>
          </a:bodyPr>
          <a:lstStyle/>
          <a:p>
            <a:pPr algn="ctr"/>
            <a:endParaRPr lang="en-US" dirty="0">
              <a:latin typeface="Arial Black" pitchFamily="34" charset="0"/>
            </a:endParaRPr>
          </a:p>
        </p:txBody>
      </p:sp>
      <p:sp>
        <p:nvSpPr>
          <p:cNvPr id="4" name="Title 3"/>
          <p:cNvSpPr>
            <a:spLocks noGrp="1"/>
          </p:cNvSpPr>
          <p:nvPr>
            <p:ph type="title"/>
          </p:nvPr>
        </p:nvSpPr>
        <p:spPr/>
        <p:txBody>
          <a:bodyPr/>
          <a:lstStyle/>
          <a:p>
            <a:r>
              <a:rPr lang="en-US" sz="3200" dirty="0" smtClean="0">
                <a:solidFill>
                  <a:schemeClr val="bg1">
                    <a:lumMod val="85000"/>
                  </a:schemeClr>
                </a:solidFill>
                <a:latin typeface="Times New Roman" pitchFamily="18" charset="0"/>
                <a:cs typeface="Times New Roman" pitchFamily="18" charset="0"/>
              </a:rPr>
              <a:t>BLAST / CONCUSSION</a:t>
            </a:r>
            <a:endParaRPr lang="en-US" sz="3200" dirty="0">
              <a:solidFill>
                <a:schemeClr val="bg1">
                  <a:lumMod val="85000"/>
                </a:schemeClr>
              </a:solidFill>
              <a:latin typeface="Times New Roman" pitchFamily="18" charset="0"/>
              <a:cs typeface="Times New Roman" pitchFamily="18" charset="0"/>
            </a:endParaRPr>
          </a:p>
        </p:txBody>
      </p:sp>
      <p:sp>
        <p:nvSpPr>
          <p:cNvPr id="5" name="Content Placeholder 4"/>
          <p:cNvSpPr>
            <a:spLocks noGrp="1"/>
          </p:cNvSpPr>
          <p:nvPr>
            <p:ph idx="1"/>
          </p:nvPr>
        </p:nvSpPr>
        <p:spPr>
          <a:xfrm>
            <a:off x="685800" y="1828801"/>
            <a:ext cx="7848600" cy="4191000"/>
          </a:xfrm>
        </p:spPr>
        <p:txBody>
          <a:bodyPr/>
          <a:lstStyle/>
          <a:p>
            <a:r>
              <a:rPr lang="en-US" sz="2400" dirty="0" smtClean="0">
                <a:effectLst>
                  <a:outerShdw blurRad="38100" dist="38100" dir="2700000" algn="tl">
                    <a:srgbClr val="000000">
                      <a:alpha val="43137"/>
                    </a:srgbClr>
                  </a:outerShdw>
                </a:effectLst>
                <a:latin typeface="Arial" pitchFamily="34" charset="0"/>
                <a:cs typeface="Arial" pitchFamily="34" charset="0"/>
              </a:rPr>
              <a:t>Not just the pressure entering the head through the ears, eyes, nose and mouth – </a:t>
            </a:r>
            <a:r>
              <a:rPr lang="en-US" sz="2400"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pressure experienced THROUGHOUT the body reverberates through the blood and spinal fluid in waves, shocking the entire brain</a:t>
            </a:r>
            <a:r>
              <a:rPr lang="en-US" sz="2400" dirty="0" smtClean="0">
                <a:effectLst>
                  <a:outerShdw blurRad="38100" dist="38100" dir="2700000" algn="tl">
                    <a:srgbClr val="000000">
                      <a:alpha val="43137"/>
                    </a:srgbClr>
                  </a:outerShdw>
                </a:effectLst>
                <a:latin typeface="Arial" pitchFamily="34" charset="0"/>
                <a:cs typeface="Arial" pitchFamily="34" charset="0"/>
              </a:rPr>
              <a:t> and causing the same EXITO-TOXICITY (explained later) as physical impact and internal shifting of the brain within the skull. </a:t>
            </a:r>
          </a:p>
          <a:p>
            <a:r>
              <a:rPr lang="en-US" sz="2400" dirty="0" smtClean="0">
                <a:effectLst>
                  <a:outerShdw blurRad="38100" dist="38100" dir="2700000" algn="tl">
                    <a:srgbClr val="000000">
                      <a:alpha val="43137"/>
                    </a:srgbClr>
                  </a:outerShdw>
                </a:effectLst>
                <a:latin typeface="Arial" pitchFamily="34" charset="0"/>
                <a:cs typeface="Arial" pitchFamily="34" charset="0"/>
              </a:rPr>
              <a:t>These injuries are most frequently overlooked, as there is no reported head injury.</a:t>
            </a:r>
            <a:endParaRPr lang="en-US" sz="2400" dirty="0">
              <a:effectLst>
                <a:outerShdw blurRad="38100" dist="38100" dir="2700000" algn="tl">
                  <a:srgbClr val="000000">
                    <a:alpha val="43137"/>
                  </a:srgbClr>
                </a:outerShdw>
              </a:effectLst>
              <a:latin typeface="Arial" pitchFamily="34" charset="0"/>
              <a:cs typeface="Arial" pitchFamily="34" charset="0"/>
            </a:endParaRPr>
          </a:p>
        </p:txBody>
      </p:sp>
      <p:pic>
        <p:nvPicPr>
          <p:cNvPr id="6" name="Picture 5" descr="CITBADGE1.png"/>
          <p:cNvPicPr>
            <a:picLocks noChangeAspect="1"/>
          </p:cNvPicPr>
          <p:nvPr/>
        </p:nvPicPr>
        <p:blipFill>
          <a:blip r:embed="rId3" cstate="print"/>
          <a:stretch>
            <a:fillRect/>
          </a:stretch>
        </p:blipFill>
        <p:spPr>
          <a:xfrm>
            <a:off x="4191000" y="6114330"/>
            <a:ext cx="762000" cy="743670"/>
          </a:xfrm>
          <a:prstGeom prst="rect">
            <a:avLst/>
          </a:prstGeom>
        </p:spPr>
      </p:pic>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838200"/>
            <a:ext cx="8305800" cy="369332"/>
          </a:xfrm>
          <a:prstGeom prst="rect">
            <a:avLst/>
          </a:prstGeom>
          <a:noFill/>
        </p:spPr>
        <p:txBody>
          <a:bodyPr wrap="square" rtlCol="0">
            <a:spAutoFit/>
          </a:bodyPr>
          <a:lstStyle/>
          <a:p>
            <a:pPr algn="ctr"/>
            <a:endParaRPr lang="en-US" dirty="0">
              <a:latin typeface="Arial Black" pitchFamily="34" charset="0"/>
            </a:endParaRPr>
          </a:p>
        </p:txBody>
      </p:sp>
      <p:sp>
        <p:nvSpPr>
          <p:cNvPr id="4" name="Title 3"/>
          <p:cNvSpPr>
            <a:spLocks noGrp="1"/>
          </p:cNvSpPr>
          <p:nvPr>
            <p:ph type="title"/>
          </p:nvPr>
        </p:nvSpPr>
        <p:spPr/>
        <p:txBody>
          <a:bodyPr/>
          <a:lstStyle/>
          <a:p>
            <a:r>
              <a:rPr lang="en-US" sz="2800" dirty="0" smtClean="0">
                <a:solidFill>
                  <a:schemeClr val="bg1">
                    <a:lumMod val="85000"/>
                  </a:schemeClr>
                </a:solidFill>
                <a:latin typeface="Times New Roman" pitchFamily="18" charset="0"/>
                <a:cs typeface="Times New Roman" pitchFamily="18" charset="0"/>
              </a:rPr>
              <a:t>SIMPLY PUT: A SHORT IN THE BRAIN’S CIRCUITRY</a:t>
            </a:r>
            <a:endParaRPr lang="en-US" sz="2800" dirty="0">
              <a:solidFill>
                <a:schemeClr val="bg1">
                  <a:lumMod val="85000"/>
                </a:schemeClr>
              </a:solidFill>
              <a:latin typeface="Times New Roman" pitchFamily="18" charset="0"/>
              <a:cs typeface="Times New Roman" pitchFamily="18" charset="0"/>
            </a:endParaRPr>
          </a:p>
        </p:txBody>
      </p:sp>
      <p:sp>
        <p:nvSpPr>
          <p:cNvPr id="5" name="Content Placeholder 4"/>
          <p:cNvSpPr>
            <a:spLocks noGrp="1"/>
          </p:cNvSpPr>
          <p:nvPr>
            <p:ph idx="1"/>
          </p:nvPr>
        </p:nvSpPr>
        <p:spPr>
          <a:xfrm>
            <a:off x="685800" y="1828801"/>
            <a:ext cx="7848600" cy="4191000"/>
          </a:xfrm>
        </p:spPr>
        <p:txBody>
          <a:bodyPr/>
          <a:lstStyle/>
          <a:p>
            <a:r>
              <a:rPr lang="en-US" sz="2200" dirty="0" smtClean="0">
                <a:effectLst>
                  <a:outerShdw blurRad="38100" dist="38100" dir="2700000" algn="tl">
                    <a:srgbClr val="000000">
                      <a:alpha val="43137"/>
                    </a:srgbClr>
                  </a:outerShdw>
                </a:effectLst>
                <a:latin typeface="Arial" pitchFamily="34" charset="0"/>
                <a:cs typeface="Arial" pitchFamily="34" charset="0"/>
              </a:rPr>
              <a:t>As we all know, the brain is a VERY complex communication center.</a:t>
            </a:r>
          </a:p>
          <a:p>
            <a:r>
              <a:rPr lang="en-US" sz="2200" dirty="0" smtClean="0">
                <a:effectLst>
                  <a:outerShdw blurRad="38100" dist="38100" dir="2700000" algn="tl">
                    <a:srgbClr val="000000">
                      <a:alpha val="43137"/>
                    </a:srgbClr>
                  </a:outerShdw>
                </a:effectLst>
                <a:latin typeface="Arial" pitchFamily="34" charset="0"/>
                <a:cs typeface="Arial" pitchFamily="34" charset="0"/>
              </a:rPr>
              <a:t>The communication receptors become damaged (</a:t>
            </a:r>
            <a:r>
              <a:rPr lang="en-US" sz="2200" i="1" dirty="0" smtClean="0">
                <a:effectLst>
                  <a:outerShdw blurRad="38100" dist="38100" dir="2700000" algn="tl">
                    <a:srgbClr val="000000">
                      <a:alpha val="43137"/>
                    </a:srgbClr>
                  </a:outerShdw>
                </a:effectLst>
                <a:latin typeface="Arial" pitchFamily="34" charset="0"/>
                <a:cs typeface="Arial" pitchFamily="34" charset="0"/>
              </a:rPr>
              <a:t>AXONAL INJURY</a:t>
            </a:r>
            <a:r>
              <a:rPr lang="en-US" sz="2200" dirty="0" smtClean="0">
                <a:effectLst>
                  <a:outerShdw blurRad="38100" dist="38100" dir="2700000" algn="tl">
                    <a:srgbClr val="000000">
                      <a:alpha val="43137"/>
                    </a:srgbClr>
                  </a:outerShdw>
                </a:effectLst>
                <a:latin typeface="Arial" pitchFamily="34" charset="0"/>
                <a:cs typeface="Arial" pitchFamily="34" charset="0"/>
              </a:rPr>
              <a:t>) and the information is not received properly by the parts of the brain needing it. </a:t>
            </a:r>
          </a:p>
          <a:p>
            <a:r>
              <a:rPr lang="en-US" sz="2200" dirty="0" smtClean="0">
                <a:effectLst>
                  <a:outerShdw blurRad="38100" dist="38100" dir="2700000" algn="tl">
                    <a:srgbClr val="000000">
                      <a:alpha val="43137"/>
                    </a:srgbClr>
                  </a:outerShdw>
                </a:effectLst>
                <a:latin typeface="Arial" pitchFamily="34" charset="0"/>
                <a:cs typeface="Arial" pitchFamily="34" charset="0"/>
              </a:rPr>
              <a:t>While this is a problem throughout the brain, the interruption of communication relating to the FRONTAL LOBE results in behaviors that are of significant concern to law enforcement and society in general, because sudden shifts in behavior, often involving violence, can occur with no precipitators whatsoever.</a:t>
            </a:r>
            <a:endParaRPr lang="en-US" sz="2200" dirty="0">
              <a:effectLst>
                <a:outerShdw blurRad="38100" dist="38100" dir="2700000" algn="tl">
                  <a:srgbClr val="000000">
                    <a:alpha val="43137"/>
                  </a:srgbClr>
                </a:outerShdw>
              </a:effectLst>
              <a:latin typeface="Arial" pitchFamily="34" charset="0"/>
              <a:cs typeface="Arial" pitchFamily="34" charset="0"/>
            </a:endParaRPr>
          </a:p>
        </p:txBody>
      </p:sp>
      <p:pic>
        <p:nvPicPr>
          <p:cNvPr id="6" name="Picture 5" descr="CITBADGE1.png"/>
          <p:cNvPicPr>
            <a:picLocks noChangeAspect="1"/>
          </p:cNvPicPr>
          <p:nvPr/>
        </p:nvPicPr>
        <p:blipFill>
          <a:blip r:embed="rId3" cstate="print"/>
          <a:stretch>
            <a:fillRect/>
          </a:stretch>
        </p:blipFill>
        <p:spPr>
          <a:xfrm>
            <a:off x="4191000" y="6114330"/>
            <a:ext cx="762000" cy="743670"/>
          </a:xfrm>
          <a:prstGeom prst="rect">
            <a:avLst/>
          </a:prstGeom>
        </p:spPr>
      </p:pic>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838200"/>
            <a:ext cx="8305800" cy="369332"/>
          </a:xfrm>
          <a:prstGeom prst="rect">
            <a:avLst/>
          </a:prstGeom>
          <a:noFill/>
        </p:spPr>
        <p:txBody>
          <a:bodyPr wrap="square" rtlCol="0">
            <a:spAutoFit/>
          </a:bodyPr>
          <a:lstStyle/>
          <a:p>
            <a:pPr algn="ctr"/>
            <a:endParaRPr lang="en-US" dirty="0">
              <a:latin typeface="Arial Black" pitchFamily="34" charset="0"/>
            </a:endParaRPr>
          </a:p>
        </p:txBody>
      </p:sp>
      <p:sp>
        <p:nvSpPr>
          <p:cNvPr id="4" name="Title 3"/>
          <p:cNvSpPr>
            <a:spLocks noGrp="1"/>
          </p:cNvSpPr>
          <p:nvPr>
            <p:ph type="title"/>
          </p:nvPr>
        </p:nvSpPr>
        <p:spPr/>
        <p:txBody>
          <a:bodyPr/>
          <a:lstStyle/>
          <a:p>
            <a:r>
              <a:rPr lang="en-US" sz="3200" dirty="0" smtClean="0">
                <a:solidFill>
                  <a:schemeClr val="bg1">
                    <a:lumMod val="85000"/>
                  </a:schemeClr>
                </a:solidFill>
                <a:latin typeface="Times New Roman" pitchFamily="18" charset="0"/>
                <a:cs typeface="Times New Roman" pitchFamily="18" charset="0"/>
              </a:rPr>
              <a:t>CHEMICAL DAMAGE</a:t>
            </a:r>
            <a:endParaRPr lang="en-US" sz="3200" dirty="0">
              <a:solidFill>
                <a:schemeClr val="bg1">
                  <a:lumMod val="85000"/>
                </a:schemeClr>
              </a:solidFill>
              <a:latin typeface="Times New Roman" pitchFamily="18" charset="0"/>
              <a:cs typeface="Times New Roman" pitchFamily="18" charset="0"/>
            </a:endParaRPr>
          </a:p>
        </p:txBody>
      </p:sp>
      <p:sp>
        <p:nvSpPr>
          <p:cNvPr id="5" name="Content Placeholder 4"/>
          <p:cNvSpPr>
            <a:spLocks noGrp="1"/>
          </p:cNvSpPr>
          <p:nvPr>
            <p:ph idx="1"/>
          </p:nvPr>
        </p:nvSpPr>
        <p:spPr>
          <a:xfrm>
            <a:off x="685800" y="1828801"/>
            <a:ext cx="7848600" cy="4191000"/>
          </a:xfrm>
        </p:spPr>
        <p:txBody>
          <a:bodyPr/>
          <a:lstStyle/>
          <a:p>
            <a:r>
              <a:rPr lang="en-US" dirty="0" smtClean="0">
                <a:effectLst>
                  <a:outerShdw blurRad="38100" dist="38100" dir="2700000" algn="tl">
                    <a:srgbClr val="000000">
                      <a:alpha val="43137"/>
                    </a:srgbClr>
                  </a:outerShdw>
                </a:effectLst>
                <a:latin typeface="Arial" pitchFamily="34" charset="0"/>
                <a:cs typeface="Arial" pitchFamily="34" charset="0"/>
              </a:rPr>
              <a:t>While TBI is the result of physical trauma, it should be noted that </a:t>
            </a:r>
            <a:r>
              <a:rPr lang="en-US" i="1" u="sng" dirty="0" smtClean="0">
                <a:effectLst>
                  <a:outerShdw blurRad="38100" dist="38100" dir="2700000" algn="tl">
                    <a:srgbClr val="000000">
                      <a:alpha val="43137"/>
                    </a:srgbClr>
                  </a:outerShdw>
                </a:effectLst>
                <a:latin typeface="Arial" pitchFamily="34" charset="0"/>
                <a:cs typeface="Arial" pitchFamily="34" charset="0"/>
              </a:rPr>
              <a:t>chemical damage can occur</a:t>
            </a:r>
            <a:r>
              <a:rPr lang="en-US" dirty="0" smtClean="0">
                <a:effectLst>
                  <a:outerShdw blurRad="38100" dist="38100" dir="2700000" algn="tl">
                    <a:srgbClr val="000000">
                      <a:alpha val="43137"/>
                    </a:srgbClr>
                  </a:outerShdw>
                </a:effectLst>
                <a:latin typeface="Arial" pitchFamily="34" charset="0"/>
                <a:cs typeface="Arial" pitchFamily="34" charset="0"/>
              </a:rPr>
              <a:t> subsequent to the traumatic event.</a:t>
            </a:r>
          </a:p>
          <a:p>
            <a:endParaRPr lang="en-US" dirty="0">
              <a:effectLst>
                <a:outerShdw blurRad="38100" dist="38100" dir="2700000" algn="tl">
                  <a:srgbClr val="000000">
                    <a:alpha val="43137"/>
                  </a:srgbClr>
                </a:outerShdw>
              </a:effectLst>
              <a:latin typeface="Arial" pitchFamily="34" charset="0"/>
              <a:cs typeface="Arial" pitchFamily="34" charset="0"/>
            </a:endParaRPr>
          </a:p>
          <a:p>
            <a:r>
              <a:rPr lang="en-US" dirty="0" smtClean="0">
                <a:effectLst>
                  <a:outerShdw blurRad="38100" dist="38100" dir="2700000" algn="tl">
                    <a:srgbClr val="000000">
                      <a:alpha val="43137"/>
                    </a:srgbClr>
                  </a:outerShdw>
                </a:effectLst>
                <a:latin typeface="Arial" pitchFamily="34" charset="0"/>
                <a:cs typeface="Arial" pitchFamily="34" charset="0"/>
              </a:rPr>
              <a:t>This is called </a:t>
            </a:r>
            <a:r>
              <a:rPr lang="en-US" i="1" u="sng" dirty="0" smtClean="0">
                <a:effectLst>
                  <a:outerShdw blurRad="38100" dist="38100" dir="2700000" algn="tl">
                    <a:srgbClr val="000000">
                      <a:alpha val="43137"/>
                    </a:srgbClr>
                  </a:outerShdw>
                </a:effectLst>
                <a:latin typeface="Arial" pitchFamily="34" charset="0"/>
                <a:cs typeface="Arial" pitchFamily="34" charset="0"/>
              </a:rPr>
              <a:t>EXITO-TOXICITY</a:t>
            </a:r>
            <a:r>
              <a:rPr lang="en-US" i="1" dirty="0" smtClean="0">
                <a:effectLst>
                  <a:outerShdw blurRad="38100" dist="38100" dir="2700000" algn="tl">
                    <a:srgbClr val="000000">
                      <a:alpha val="43137"/>
                    </a:srgbClr>
                  </a:outerShdw>
                </a:effectLst>
                <a:latin typeface="Arial" pitchFamily="34" charset="0"/>
                <a:cs typeface="Arial" pitchFamily="34" charset="0"/>
              </a:rPr>
              <a:t/>
            </a:r>
            <a:br>
              <a:rPr lang="en-US" i="1" dirty="0" smtClean="0">
                <a:effectLst>
                  <a:outerShdw blurRad="38100" dist="38100" dir="2700000" algn="tl">
                    <a:srgbClr val="000000">
                      <a:alpha val="43137"/>
                    </a:srgbClr>
                  </a:outerShdw>
                </a:effectLst>
                <a:latin typeface="Arial" pitchFamily="34" charset="0"/>
                <a:cs typeface="Arial" pitchFamily="34" charset="0"/>
              </a:rPr>
            </a:br>
            <a:r>
              <a:rPr lang="en-US" i="1" dirty="0" smtClean="0">
                <a:effectLst>
                  <a:outerShdw blurRad="38100" dist="38100" dir="2700000" algn="tl">
                    <a:srgbClr val="000000">
                      <a:alpha val="43137"/>
                    </a:srgbClr>
                  </a:outerShdw>
                </a:effectLst>
                <a:latin typeface="Arial" pitchFamily="34" charset="0"/>
                <a:cs typeface="Arial" pitchFamily="34" charset="0"/>
              </a:rPr>
              <a:t>* </a:t>
            </a:r>
            <a:r>
              <a:rPr lang="en-US" dirty="0">
                <a:solidFill>
                  <a:schemeClr val="bg1"/>
                </a:solidFill>
                <a:latin typeface="+mn-lt"/>
                <a:ea typeface="+mn-ea"/>
                <a:cs typeface="+mn-cs"/>
              </a:rPr>
              <a:t>When an axon is stretched and damaged, the brain responds by releasing many neurotransmitters. The neurotransmitters in turn may cause chemical damage to the brain.</a:t>
            </a:r>
            <a:r>
              <a:rPr lang="en-US" i="1" dirty="0" smtClean="0">
                <a:effectLst>
                  <a:outerShdw blurRad="38100" dist="38100" dir="2700000" algn="tl">
                    <a:srgbClr val="000000">
                      <a:alpha val="43137"/>
                    </a:srgbClr>
                  </a:outerShdw>
                </a:effectLst>
                <a:latin typeface="Arial" pitchFamily="34" charset="0"/>
                <a:cs typeface="Arial" pitchFamily="34" charset="0"/>
              </a:rPr>
              <a:t> </a:t>
            </a:r>
            <a:endParaRPr lang="en-US" i="1" u="sng" dirty="0">
              <a:effectLst>
                <a:outerShdw blurRad="38100" dist="38100" dir="2700000" algn="tl">
                  <a:srgbClr val="000000">
                    <a:alpha val="43137"/>
                  </a:srgbClr>
                </a:outerShdw>
              </a:effectLst>
              <a:latin typeface="Arial" pitchFamily="34" charset="0"/>
              <a:cs typeface="Arial" pitchFamily="34" charset="0"/>
            </a:endParaRPr>
          </a:p>
        </p:txBody>
      </p:sp>
      <p:pic>
        <p:nvPicPr>
          <p:cNvPr id="6" name="Picture 5" descr="CITBADGE1.png"/>
          <p:cNvPicPr>
            <a:picLocks noChangeAspect="1"/>
          </p:cNvPicPr>
          <p:nvPr/>
        </p:nvPicPr>
        <p:blipFill>
          <a:blip r:embed="rId3" cstate="print"/>
          <a:stretch>
            <a:fillRect/>
          </a:stretch>
        </p:blipFill>
        <p:spPr>
          <a:xfrm>
            <a:off x="4191000" y="6114330"/>
            <a:ext cx="762000" cy="743670"/>
          </a:xfrm>
          <a:prstGeom prst="rect">
            <a:avLst/>
          </a:prstGeom>
        </p:spPr>
      </p:pic>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838200"/>
            <a:ext cx="8305800" cy="369332"/>
          </a:xfrm>
          <a:prstGeom prst="rect">
            <a:avLst/>
          </a:prstGeom>
          <a:noFill/>
        </p:spPr>
        <p:txBody>
          <a:bodyPr wrap="square" rtlCol="0">
            <a:spAutoFit/>
          </a:bodyPr>
          <a:lstStyle/>
          <a:p>
            <a:pPr algn="ctr"/>
            <a:endParaRPr lang="en-US" dirty="0">
              <a:latin typeface="Arial Black" pitchFamily="34" charset="0"/>
            </a:endParaRPr>
          </a:p>
        </p:txBody>
      </p:sp>
      <p:sp>
        <p:nvSpPr>
          <p:cNvPr id="4" name="Title 3"/>
          <p:cNvSpPr>
            <a:spLocks noGrp="1"/>
          </p:cNvSpPr>
          <p:nvPr>
            <p:ph type="title"/>
          </p:nvPr>
        </p:nvSpPr>
        <p:spPr/>
        <p:txBody>
          <a:bodyPr/>
          <a:lstStyle/>
          <a:p>
            <a:r>
              <a:rPr lang="en-US" sz="3200" dirty="0" smtClean="0">
                <a:solidFill>
                  <a:schemeClr val="bg1">
                    <a:lumMod val="85000"/>
                  </a:schemeClr>
                </a:solidFill>
                <a:latin typeface="Times New Roman" pitchFamily="18" charset="0"/>
                <a:cs typeface="Times New Roman" pitchFamily="18" charset="0"/>
              </a:rPr>
              <a:t>SYMPTOMS</a:t>
            </a:r>
            <a:endParaRPr lang="en-US" sz="3200" dirty="0">
              <a:solidFill>
                <a:schemeClr val="bg1">
                  <a:lumMod val="85000"/>
                </a:schemeClr>
              </a:solidFill>
              <a:latin typeface="Times New Roman" pitchFamily="18" charset="0"/>
              <a:cs typeface="Times New Roman" pitchFamily="18" charset="0"/>
            </a:endParaRPr>
          </a:p>
        </p:txBody>
      </p:sp>
      <p:sp>
        <p:nvSpPr>
          <p:cNvPr id="5" name="Content Placeholder 4"/>
          <p:cNvSpPr>
            <a:spLocks noGrp="1"/>
          </p:cNvSpPr>
          <p:nvPr>
            <p:ph idx="1"/>
          </p:nvPr>
        </p:nvSpPr>
        <p:spPr>
          <a:xfrm>
            <a:off x="685800" y="1828801"/>
            <a:ext cx="7848600" cy="4191000"/>
          </a:xfrm>
        </p:spPr>
        <p:txBody>
          <a:bodyPr/>
          <a:lstStyle/>
          <a:p>
            <a:r>
              <a:rPr lang="en-US" sz="1700" dirty="0" smtClean="0">
                <a:effectLst>
                  <a:outerShdw blurRad="38100" dist="38100" dir="2700000" algn="tl">
                    <a:srgbClr val="000000">
                      <a:alpha val="43137"/>
                    </a:srgbClr>
                  </a:outerShdw>
                </a:effectLst>
                <a:latin typeface="Arial" pitchFamily="34" charset="0"/>
                <a:cs typeface="Arial" pitchFamily="34" charset="0"/>
              </a:rPr>
              <a:t>Persistent headaches and/or neck pain</a:t>
            </a:r>
          </a:p>
          <a:p>
            <a:r>
              <a:rPr lang="en-US" sz="1700" dirty="0" smtClean="0">
                <a:effectLst>
                  <a:outerShdw blurRad="38100" dist="38100" dir="2700000" algn="tl">
                    <a:srgbClr val="000000">
                      <a:alpha val="43137"/>
                    </a:srgbClr>
                  </a:outerShdw>
                </a:effectLst>
                <a:latin typeface="Arial" pitchFamily="34" charset="0"/>
                <a:cs typeface="Arial" pitchFamily="34" charset="0"/>
              </a:rPr>
              <a:t>Difficulty remembering, concentrating or </a:t>
            </a:r>
            <a:r>
              <a:rPr lang="en-US" sz="1700" u="sng" dirty="0" smtClean="0">
                <a:effectLst>
                  <a:outerShdw blurRad="38100" dist="38100" dir="2700000" algn="tl">
                    <a:srgbClr val="000000">
                      <a:alpha val="43137"/>
                    </a:srgbClr>
                  </a:outerShdw>
                </a:effectLst>
                <a:latin typeface="Arial" pitchFamily="34" charset="0"/>
                <a:cs typeface="Arial" pitchFamily="34" charset="0"/>
              </a:rPr>
              <a:t>making decisions</a:t>
            </a:r>
          </a:p>
          <a:p>
            <a:r>
              <a:rPr lang="en-US" sz="1700" dirty="0" smtClean="0">
                <a:effectLst>
                  <a:outerShdw blurRad="38100" dist="38100" dir="2700000" algn="tl">
                    <a:srgbClr val="000000">
                      <a:alpha val="43137"/>
                    </a:srgbClr>
                  </a:outerShdw>
                </a:effectLst>
                <a:latin typeface="Arial" pitchFamily="34" charset="0"/>
                <a:cs typeface="Arial" pitchFamily="34" charset="0"/>
              </a:rPr>
              <a:t>Slowness in </a:t>
            </a:r>
            <a:r>
              <a:rPr lang="en-US" sz="1700" u="sng" dirty="0" smtClean="0">
                <a:effectLst>
                  <a:outerShdw blurRad="38100" dist="38100" dir="2700000" algn="tl">
                    <a:srgbClr val="000000">
                      <a:alpha val="43137"/>
                    </a:srgbClr>
                  </a:outerShdw>
                </a:effectLst>
                <a:latin typeface="Arial" pitchFamily="34" charset="0"/>
                <a:cs typeface="Arial" pitchFamily="34" charset="0"/>
              </a:rPr>
              <a:t>thinking</a:t>
            </a:r>
            <a:r>
              <a:rPr lang="en-US" sz="1700" dirty="0" smtClean="0">
                <a:effectLst>
                  <a:outerShdw blurRad="38100" dist="38100" dir="2700000" algn="tl">
                    <a:srgbClr val="000000">
                      <a:alpha val="43137"/>
                    </a:srgbClr>
                  </a:outerShdw>
                </a:effectLst>
                <a:latin typeface="Arial" pitchFamily="34" charset="0"/>
                <a:cs typeface="Arial" pitchFamily="34" charset="0"/>
              </a:rPr>
              <a:t>, speaking , </a:t>
            </a:r>
            <a:r>
              <a:rPr lang="en-US" sz="1700" u="sng" dirty="0" smtClean="0">
                <a:effectLst>
                  <a:outerShdw blurRad="38100" dist="38100" dir="2700000" algn="tl">
                    <a:srgbClr val="000000">
                      <a:alpha val="43137"/>
                    </a:srgbClr>
                  </a:outerShdw>
                </a:effectLst>
                <a:latin typeface="Arial" pitchFamily="34" charset="0"/>
                <a:cs typeface="Arial" pitchFamily="34" charset="0"/>
              </a:rPr>
              <a:t>acting</a:t>
            </a:r>
            <a:r>
              <a:rPr lang="en-US" sz="1700" dirty="0" smtClean="0">
                <a:effectLst>
                  <a:outerShdw blurRad="38100" dist="38100" dir="2700000" algn="tl">
                    <a:srgbClr val="000000">
                      <a:alpha val="43137"/>
                    </a:srgbClr>
                  </a:outerShdw>
                </a:effectLst>
                <a:latin typeface="Arial" pitchFamily="34" charset="0"/>
                <a:cs typeface="Arial" pitchFamily="34" charset="0"/>
              </a:rPr>
              <a:t> or reading (hesitation)</a:t>
            </a:r>
          </a:p>
          <a:p>
            <a:r>
              <a:rPr lang="en-US" sz="1700" dirty="0" smtClean="0">
                <a:effectLst>
                  <a:outerShdw blurRad="38100" dist="38100" dir="2700000" algn="tl">
                    <a:srgbClr val="000000">
                      <a:alpha val="43137"/>
                    </a:srgbClr>
                  </a:outerShdw>
                </a:effectLst>
                <a:latin typeface="Arial" pitchFamily="34" charset="0"/>
                <a:cs typeface="Arial" pitchFamily="34" charset="0"/>
              </a:rPr>
              <a:t>Getting lost or easily confused (</a:t>
            </a:r>
            <a:r>
              <a:rPr lang="en-US" sz="1700" u="sng" dirty="0" smtClean="0">
                <a:effectLst>
                  <a:outerShdw blurRad="38100" dist="38100" dir="2700000" algn="tl">
                    <a:srgbClr val="000000">
                      <a:alpha val="43137"/>
                    </a:srgbClr>
                  </a:outerShdw>
                </a:effectLst>
                <a:latin typeface="Arial" pitchFamily="34" charset="0"/>
                <a:cs typeface="Arial" pitchFamily="34" charset="0"/>
              </a:rPr>
              <a:t>often accompanied by acute frustration</a:t>
            </a:r>
            <a:r>
              <a:rPr lang="en-US" sz="1700" dirty="0" smtClean="0">
                <a:effectLst>
                  <a:outerShdw blurRad="38100" dist="38100" dir="2700000" algn="tl">
                    <a:srgbClr val="000000">
                      <a:alpha val="43137"/>
                    </a:srgbClr>
                  </a:outerShdw>
                </a:effectLst>
                <a:latin typeface="Arial" pitchFamily="34" charset="0"/>
                <a:cs typeface="Arial" pitchFamily="34" charset="0"/>
              </a:rPr>
              <a:t>)</a:t>
            </a:r>
          </a:p>
          <a:p>
            <a:r>
              <a:rPr lang="en-US" sz="1700" dirty="0" smtClean="0">
                <a:effectLst>
                  <a:outerShdw blurRad="38100" dist="38100" dir="2700000" algn="tl">
                    <a:srgbClr val="000000">
                      <a:alpha val="43137"/>
                    </a:srgbClr>
                  </a:outerShdw>
                </a:effectLst>
                <a:latin typeface="Arial" pitchFamily="34" charset="0"/>
                <a:cs typeface="Arial" pitchFamily="34" charset="0"/>
              </a:rPr>
              <a:t>Feeling tired all the time, having no energy or motivation</a:t>
            </a:r>
          </a:p>
          <a:p>
            <a:r>
              <a:rPr lang="en-US" sz="1700" dirty="0" smtClean="0">
                <a:effectLst>
                  <a:outerShdw blurRad="38100" dist="38100" dir="2700000" algn="tl">
                    <a:srgbClr val="000000">
                      <a:alpha val="43137"/>
                    </a:srgbClr>
                  </a:outerShdw>
                </a:effectLst>
                <a:latin typeface="Arial" pitchFamily="34" charset="0"/>
                <a:cs typeface="Arial" pitchFamily="34" charset="0"/>
              </a:rPr>
              <a:t>Mood changes (</a:t>
            </a:r>
            <a:r>
              <a:rPr lang="en-US" sz="1700" u="sng" dirty="0" smtClean="0">
                <a:effectLst>
                  <a:outerShdw blurRad="38100" dist="38100" dir="2700000" algn="tl">
                    <a:srgbClr val="000000">
                      <a:alpha val="43137"/>
                    </a:srgbClr>
                  </a:outerShdw>
                </a:effectLst>
                <a:latin typeface="Arial" pitchFamily="34" charset="0"/>
                <a:cs typeface="Arial" pitchFamily="34" charset="0"/>
              </a:rPr>
              <a:t>feeling sad or angry for no apparent reason</a:t>
            </a:r>
            <a:r>
              <a:rPr lang="en-US" sz="1700" dirty="0" smtClean="0">
                <a:effectLst>
                  <a:outerShdw blurRad="38100" dist="38100" dir="2700000" algn="tl">
                    <a:srgbClr val="000000">
                      <a:alpha val="43137"/>
                    </a:srgbClr>
                  </a:outerShdw>
                </a:effectLst>
                <a:latin typeface="Arial" pitchFamily="34" charset="0"/>
                <a:cs typeface="Arial" pitchFamily="34" charset="0"/>
              </a:rPr>
              <a:t>)</a:t>
            </a:r>
          </a:p>
          <a:p>
            <a:r>
              <a:rPr lang="en-US" sz="1700" dirty="0" smtClean="0">
                <a:effectLst>
                  <a:outerShdw blurRad="38100" dist="38100" dir="2700000" algn="tl">
                    <a:srgbClr val="000000">
                      <a:alpha val="43137"/>
                    </a:srgbClr>
                  </a:outerShdw>
                </a:effectLst>
                <a:latin typeface="Arial" pitchFamily="34" charset="0"/>
                <a:cs typeface="Arial" pitchFamily="34" charset="0"/>
              </a:rPr>
              <a:t>Changes in sleep patterns (increase or decrease in ability to rest)</a:t>
            </a:r>
          </a:p>
          <a:p>
            <a:r>
              <a:rPr lang="en-US" sz="1700" dirty="0" smtClean="0">
                <a:effectLst>
                  <a:outerShdw blurRad="38100" dist="38100" dir="2700000" algn="tl">
                    <a:srgbClr val="000000">
                      <a:alpha val="43137"/>
                    </a:srgbClr>
                  </a:outerShdw>
                </a:effectLst>
                <a:latin typeface="Arial" pitchFamily="34" charset="0"/>
                <a:cs typeface="Arial" pitchFamily="34" charset="0"/>
              </a:rPr>
              <a:t>Light-headedness, </a:t>
            </a:r>
            <a:r>
              <a:rPr lang="en-US" sz="1700" u="sng" dirty="0" smtClean="0">
                <a:effectLst>
                  <a:outerShdw blurRad="38100" dist="38100" dir="2700000" algn="tl">
                    <a:srgbClr val="000000">
                      <a:alpha val="43137"/>
                    </a:srgbClr>
                  </a:outerShdw>
                </a:effectLst>
                <a:latin typeface="Arial" pitchFamily="34" charset="0"/>
                <a:cs typeface="Arial" pitchFamily="34" charset="0"/>
              </a:rPr>
              <a:t>dizziness or loss of balance</a:t>
            </a:r>
          </a:p>
          <a:p>
            <a:r>
              <a:rPr lang="en-US" sz="1700" dirty="0" smtClean="0">
                <a:effectLst>
                  <a:outerShdw blurRad="38100" dist="38100" dir="2700000" algn="tl">
                    <a:srgbClr val="000000">
                      <a:alpha val="43137"/>
                    </a:srgbClr>
                  </a:outerShdw>
                </a:effectLst>
                <a:latin typeface="Arial" pitchFamily="34" charset="0"/>
                <a:cs typeface="Arial" pitchFamily="34" charset="0"/>
              </a:rPr>
              <a:t>Nausea  (sudden, unexpected onset)</a:t>
            </a:r>
          </a:p>
          <a:p>
            <a:r>
              <a:rPr lang="en-US" sz="1700" u="sng" dirty="0" smtClean="0">
                <a:effectLst>
                  <a:outerShdw blurRad="38100" dist="38100" dir="2700000" algn="tl">
                    <a:srgbClr val="000000">
                      <a:alpha val="43137"/>
                    </a:srgbClr>
                  </a:outerShdw>
                </a:effectLst>
                <a:latin typeface="Arial" pitchFamily="34" charset="0"/>
                <a:cs typeface="Arial" pitchFamily="34" charset="0"/>
              </a:rPr>
              <a:t>Increased sensitivity to lights, sounds or distractions</a:t>
            </a:r>
          </a:p>
          <a:p>
            <a:r>
              <a:rPr lang="en-US" sz="1700" dirty="0" smtClean="0">
                <a:effectLst>
                  <a:outerShdw blurRad="38100" dist="38100" dir="2700000" algn="tl">
                    <a:srgbClr val="000000">
                      <a:alpha val="43137"/>
                    </a:srgbClr>
                  </a:outerShdw>
                </a:effectLst>
                <a:latin typeface="Arial" pitchFamily="34" charset="0"/>
                <a:cs typeface="Arial" pitchFamily="34" charset="0"/>
              </a:rPr>
              <a:t>Blurred vision or eyes tiring easily</a:t>
            </a:r>
          </a:p>
          <a:p>
            <a:r>
              <a:rPr lang="en-US" sz="1700" dirty="0" smtClean="0">
                <a:effectLst>
                  <a:outerShdw blurRad="38100" dist="38100" dir="2700000" algn="tl">
                    <a:srgbClr val="000000">
                      <a:alpha val="43137"/>
                    </a:srgbClr>
                  </a:outerShdw>
                </a:effectLst>
                <a:latin typeface="Arial" pitchFamily="34" charset="0"/>
                <a:cs typeface="Arial" pitchFamily="34" charset="0"/>
              </a:rPr>
              <a:t>Loss of sense of taste or smell</a:t>
            </a:r>
          </a:p>
          <a:p>
            <a:r>
              <a:rPr lang="en-US" sz="1700" dirty="0" smtClean="0">
                <a:effectLst>
                  <a:outerShdw blurRad="38100" dist="38100" dir="2700000" algn="tl">
                    <a:srgbClr val="000000">
                      <a:alpha val="43137"/>
                    </a:srgbClr>
                  </a:outerShdw>
                </a:effectLst>
                <a:latin typeface="Arial" pitchFamily="34" charset="0"/>
                <a:cs typeface="Arial" pitchFamily="34" charset="0"/>
              </a:rPr>
              <a:t>Ringing in the ears (tinnitus)</a:t>
            </a:r>
          </a:p>
          <a:p>
            <a:endParaRPr lang="en-US" sz="1800" dirty="0">
              <a:effectLst>
                <a:outerShdw blurRad="38100" dist="38100" dir="2700000" algn="tl">
                  <a:srgbClr val="000000">
                    <a:alpha val="43137"/>
                  </a:srgbClr>
                </a:outerShdw>
              </a:effectLst>
              <a:latin typeface="Arial" pitchFamily="34" charset="0"/>
              <a:cs typeface="Arial" pitchFamily="34" charset="0"/>
            </a:endParaRPr>
          </a:p>
        </p:txBody>
      </p:sp>
      <p:pic>
        <p:nvPicPr>
          <p:cNvPr id="6" name="Picture 5" descr="CITBADGE1.png"/>
          <p:cNvPicPr>
            <a:picLocks noChangeAspect="1"/>
          </p:cNvPicPr>
          <p:nvPr/>
        </p:nvPicPr>
        <p:blipFill>
          <a:blip r:embed="rId3" cstate="print"/>
          <a:stretch>
            <a:fillRect/>
          </a:stretch>
        </p:blipFill>
        <p:spPr>
          <a:xfrm>
            <a:off x="4191000" y="6114330"/>
            <a:ext cx="762000" cy="743670"/>
          </a:xfrm>
          <a:prstGeom prst="rect">
            <a:avLst/>
          </a:prstGeom>
        </p:spPr>
      </p:pic>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Basic2">
  <a:themeElements>
    <a:clrScheme name="Basic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asic2">
      <a:majorFont>
        <a:latin typeface="Zekton Free"/>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sic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sic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sic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sic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sic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sic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sic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sic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sic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sic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sic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sic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Medical-Xray1</Template>
  <TotalTime>2440</TotalTime>
  <Words>1221</Words>
  <Application>Microsoft Office PowerPoint</Application>
  <PresentationFormat>On-screen Show (4:3)</PresentationFormat>
  <Paragraphs>108</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Basic2</vt:lpstr>
      <vt:lpstr>PowerPoint Presentation</vt:lpstr>
      <vt:lpstr>WHAT IS TBI?</vt:lpstr>
      <vt:lpstr>TBI @ WORK IN THE BRAIN</vt:lpstr>
      <vt:lpstr>NEUROLOGICAL/MEDICAL CONDITION WITH      PSYCHOLOGICAL SIGNS AND SYMPTOMS</vt:lpstr>
      <vt:lpstr>TBI IS A RESULT OF PHYSICAL TRAUMA</vt:lpstr>
      <vt:lpstr>BLAST / CONCUSSION</vt:lpstr>
      <vt:lpstr>SIMPLY PUT: A SHORT IN THE BRAIN’S CIRCUITRY</vt:lpstr>
      <vt:lpstr>CHEMICAL DAMAGE</vt:lpstr>
      <vt:lpstr>SYMPTOMS</vt:lpstr>
      <vt:lpstr>SEVERITY / RECOVERY FACTORS</vt:lpstr>
      <vt:lpstr>BEHAVIORS</vt:lpstr>
      <vt:lpstr>BEHAVIOR INCONSISTENCY</vt:lpstr>
      <vt:lpstr>SIMILARITIES TO MANIC DEPRESSIVE DISORDER</vt:lpstr>
      <vt:lpstr>SAFETY</vt:lpstr>
      <vt:lpstr>SCREENING QUESTIONS</vt:lpstr>
      <vt:lpstr>SCREENING QUESTIONS</vt:lpstr>
      <vt:lpstr>KEEP IN MIND…</vt:lpstr>
      <vt:lpstr>How Common Is This?</vt:lpstr>
      <vt:lpstr> One Example… SGT Powers</vt:lpstr>
      <vt:lpstr>SGT Powers – Returned to Duty</vt:lpstr>
      <vt:lpstr>EDUCATE YOURSELF!</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Smith</dc:creator>
  <cp:lastModifiedBy>Charles S Cochran (cscchran)</cp:lastModifiedBy>
  <cp:revision>85</cp:revision>
  <dcterms:created xsi:type="dcterms:W3CDTF">2009-06-22T06:45:32Z</dcterms:created>
  <dcterms:modified xsi:type="dcterms:W3CDTF">2014-05-14T15:47:14Z</dcterms:modified>
</cp:coreProperties>
</file>