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60" r:id="rId5"/>
    <p:sldId id="261" r:id="rId6"/>
    <p:sldId id="276" r:id="rId7"/>
    <p:sldId id="262" r:id="rId8"/>
    <p:sldId id="265" r:id="rId9"/>
    <p:sldId id="264" r:id="rId10"/>
    <p:sldId id="268" r:id="rId11"/>
    <p:sldId id="309" r:id="rId12"/>
    <p:sldId id="266" r:id="rId13"/>
    <p:sldId id="274" r:id="rId14"/>
    <p:sldId id="278" r:id="rId15"/>
    <p:sldId id="301" r:id="rId16"/>
    <p:sldId id="304" r:id="rId17"/>
    <p:sldId id="303" r:id="rId18"/>
    <p:sldId id="305" r:id="rId19"/>
    <p:sldId id="306" r:id="rId20"/>
    <p:sldId id="307" r:id="rId21"/>
    <p:sldId id="300" r:id="rId22"/>
    <p:sldId id="299" r:id="rId23"/>
    <p:sldId id="280" r:id="rId24"/>
    <p:sldId id="281" r:id="rId25"/>
    <p:sldId id="270" r:id="rId26"/>
    <p:sldId id="291" r:id="rId27"/>
    <p:sldId id="282" r:id="rId28"/>
    <p:sldId id="289" r:id="rId29"/>
    <p:sldId id="290" r:id="rId30"/>
    <p:sldId id="310" r:id="rId31"/>
    <p:sldId id="292" r:id="rId32"/>
    <p:sldId id="293" r:id="rId33"/>
    <p:sldId id="297" r:id="rId34"/>
    <p:sldId id="312" r:id="rId35"/>
    <p:sldId id="296" r:id="rId36"/>
    <p:sldId id="313" r:id="rId37"/>
    <p:sldId id="314" r:id="rId38"/>
    <p:sldId id="315" r:id="rId39"/>
    <p:sldId id="316" r:id="rId40"/>
    <p:sldId id="317" r:id="rId41"/>
    <p:sldId id="295" r:id="rId42"/>
    <p:sldId id="311" r:id="rId43"/>
    <p:sldId id="31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6" autoAdjust="0"/>
    <p:restoredTop sz="94708" autoAdjust="0"/>
  </p:normalViewPr>
  <p:slideViewPr>
    <p:cSldViewPr>
      <p:cViewPr>
        <p:scale>
          <a:sx n="70" d="100"/>
          <a:sy n="70" d="100"/>
        </p:scale>
        <p:origin x="-107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24894A-B85B-4121-80F2-5ADA8671772F}" type="datetimeFigureOut">
              <a:rPr lang="en-US" smtClean="0"/>
              <a:pPr/>
              <a:t>5/14/2014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1E5F84-074E-4E20-AEF0-B61575C43FD7}" type="slidenum">
              <a:rPr lang="en-US" smtClean="0"/>
              <a:pPr/>
              <a:t>‹#›</a:t>
            </a:fld>
            <a:endParaRPr lang="en-US"/>
          </a:p>
        </p:txBody>
      </p:sp>
    </p:spTree>
    <p:extLst>
      <p:ext uri="{BB962C8B-B14F-4D97-AF65-F5344CB8AC3E}">
        <p14:creationId xmlns:p14="http://schemas.microsoft.com/office/powerpoint/2010/main" val="4229257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Murder </a:t>
            </a:r>
          </a:p>
          <a:p>
            <a:r>
              <a:rPr lang="en-US" sz="1200" kern="1200" baseline="0" dirty="0" smtClean="0">
                <a:solidFill>
                  <a:schemeClr val="tx1"/>
                </a:solidFill>
                <a:latin typeface="+mn-lt"/>
                <a:ea typeface="+mn-ea"/>
                <a:cs typeface="+mn-cs"/>
              </a:rPr>
              <a:t>• Aggravated Vehicular Homicide (Assault) </a:t>
            </a:r>
          </a:p>
          <a:p>
            <a:r>
              <a:rPr lang="en-US" sz="1200" kern="1200" baseline="0" dirty="0" smtClean="0">
                <a:solidFill>
                  <a:schemeClr val="tx1"/>
                </a:solidFill>
                <a:latin typeface="+mn-lt"/>
                <a:ea typeface="+mn-ea"/>
                <a:cs typeface="+mn-cs"/>
              </a:rPr>
              <a:t>• Burglary </a:t>
            </a:r>
          </a:p>
          <a:p>
            <a:r>
              <a:rPr lang="en-US" sz="1200" kern="1200" baseline="0" dirty="0" smtClean="0">
                <a:solidFill>
                  <a:schemeClr val="tx1"/>
                </a:solidFill>
                <a:latin typeface="+mn-lt"/>
                <a:ea typeface="+mn-ea"/>
                <a:cs typeface="+mn-cs"/>
              </a:rPr>
              <a:t>• Robbery </a:t>
            </a:r>
          </a:p>
          <a:p>
            <a:r>
              <a:rPr lang="en-US" sz="1200" kern="1200" baseline="0" dirty="0" smtClean="0">
                <a:solidFill>
                  <a:schemeClr val="tx1"/>
                </a:solidFill>
                <a:latin typeface="+mn-lt"/>
                <a:ea typeface="+mn-ea"/>
                <a:cs typeface="+mn-cs"/>
              </a:rPr>
              <a:t>• Assaults (Felony and Misdemeanor) </a:t>
            </a:r>
          </a:p>
          <a:p>
            <a:r>
              <a:rPr lang="en-US" sz="1200" kern="1200" baseline="0" dirty="0" smtClean="0">
                <a:solidFill>
                  <a:schemeClr val="tx1"/>
                </a:solidFill>
                <a:latin typeface="+mn-lt"/>
                <a:ea typeface="+mn-ea"/>
                <a:cs typeface="+mn-cs"/>
              </a:rPr>
              <a:t>• Domestic Violence </a:t>
            </a:r>
          </a:p>
          <a:p>
            <a:r>
              <a:rPr lang="en-US" sz="1200" kern="1200" baseline="0" dirty="0" smtClean="0">
                <a:solidFill>
                  <a:schemeClr val="tx1"/>
                </a:solidFill>
                <a:latin typeface="+mn-lt"/>
                <a:ea typeface="+mn-ea"/>
                <a:cs typeface="+mn-cs"/>
              </a:rPr>
              <a:t>• Stalking (Menacing by Stalking) </a:t>
            </a:r>
          </a:p>
          <a:p>
            <a:endParaRPr lang="en-US" dirty="0"/>
          </a:p>
        </p:txBody>
      </p:sp>
      <p:sp>
        <p:nvSpPr>
          <p:cNvPr id="4" name="Slide Number Placeholder 3"/>
          <p:cNvSpPr>
            <a:spLocks noGrp="1"/>
          </p:cNvSpPr>
          <p:nvPr>
            <p:ph type="sldNum" sz="quarter" idx="10"/>
          </p:nvPr>
        </p:nvSpPr>
        <p:spPr/>
        <p:txBody>
          <a:bodyPr/>
          <a:lstStyle/>
          <a:p>
            <a:fld id="{321E5F84-074E-4E20-AEF0-B61575C43FD7}" type="slidenum">
              <a:rPr lang="en-US" smtClean="0"/>
              <a:pPr/>
              <a:t>5</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24</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Advocates: make referrals for services, help with safety planning, refer for counseling, </a:t>
            </a:r>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Serving as a liaison between victims of crime, law enforcement, the prosecuting attorney’s office, the criminal justice system and community resources. </a:t>
            </a:r>
          </a:p>
          <a:p>
            <a:r>
              <a:rPr lang="en-US" sz="1200" kern="1200" baseline="0" dirty="0" smtClean="0">
                <a:solidFill>
                  <a:schemeClr val="tx1"/>
                </a:solidFill>
                <a:latin typeface="+mn-lt"/>
                <a:ea typeface="+mn-ea"/>
                <a:cs typeface="+mn-cs"/>
              </a:rPr>
              <a:t>Court accompaniment </a:t>
            </a:r>
          </a:p>
          <a:p>
            <a:r>
              <a:rPr lang="en-US" sz="1200" kern="1200" baseline="0" dirty="0" smtClean="0">
                <a:solidFill>
                  <a:schemeClr val="tx1"/>
                </a:solidFill>
                <a:latin typeface="+mn-lt"/>
                <a:ea typeface="+mn-ea"/>
                <a:cs typeface="+mn-cs"/>
              </a:rPr>
              <a:t>• Making victim notification </a:t>
            </a:r>
          </a:p>
          <a:p>
            <a:r>
              <a:rPr lang="en-US" sz="1200" kern="1200" baseline="0" dirty="0" smtClean="0">
                <a:solidFill>
                  <a:schemeClr val="tx1"/>
                </a:solidFill>
                <a:latin typeface="+mn-lt"/>
                <a:ea typeface="+mn-ea"/>
                <a:cs typeface="+mn-cs"/>
              </a:rPr>
              <a:t>• Assistance with preparing victim impact statements </a:t>
            </a:r>
          </a:p>
          <a:p>
            <a:r>
              <a:rPr lang="en-US" sz="1200" kern="1200" baseline="0" dirty="0" smtClean="0">
                <a:solidFill>
                  <a:schemeClr val="tx1"/>
                </a:solidFill>
                <a:latin typeface="+mn-lt"/>
                <a:ea typeface="+mn-ea"/>
                <a:cs typeface="+mn-cs"/>
              </a:rPr>
              <a:t>• Providing information about the criminal justice system </a:t>
            </a:r>
          </a:p>
          <a:p>
            <a:r>
              <a:rPr lang="en-US" sz="1200" kern="1200" baseline="0" dirty="0" smtClean="0">
                <a:solidFill>
                  <a:schemeClr val="tx1"/>
                </a:solidFill>
                <a:latin typeface="+mn-lt"/>
                <a:ea typeface="+mn-ea"/>
                <a:cs typeface="+mn-cs"/>
              </a:rPr>
              <a:t>• Assisting with Victims of Crime Compensation Forms </a:t>
            </a:r>
          </a:p>
          <a:p>
            <a:r>
              <a:rPr lang="en-US" sz="1200" kern="1200" baseline="0" dirty="0" smtClean="0">
                <a:solidFill>
                  <a:schemeClr val="tx1"/>
                </a:solidFill>
                <a:latin typeface="+mn-lt"/>
                <a:ea typeface="+mn-ea"/>
                <a:cs typeface="+mn-cs"/>
              </a:rPr>
              <a:t>• Explaining to survivors of crime their rights as afforded to them in Ohio Revised Code 2930 </a:t>
            </a:r>
          </a:p>
          <a:p>
            <a:r>
              <a:rPr lang="en-US" sz="1200" kern="1200" baseline="0" dirty="0" smtClean="0">
                <a:solidFill>
                  <a:schemeClr val="tx1"/>
                </a:solidFill>
                <a:latin typeface="+mn-lt"/>
                <a:ea typeface="+mn-ea"/>
                <a:cs typeface="+mn-cs"/>
              </a:rPr>
              <a:t>• Notifying crime victims of hearing dates and updating them on the status of their case </a:t>
            </a: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B7969F3-5873-40B2-98C7-63FB1EFB4F1D}" type="slidenum">
              <a:rPr lang="en-US" smtClean="0"/>
              <a:pPr/>
              <a:t>25</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Why work with advocacy programs?</a:t>
            </a:r>
            <a:endParaRPr lang="en-US" dirty="0"/>
          </a:p>
        </p:txBody>
      </p:sp>
      <p:sp>
        <p:nvSpPr>
          <p:cNvPr id="4" name="Slide Number Placeholder 3"/>
          <p:cNvSpPr>
            <a:spLocks noGrp="1"/>
          </p:cNvSpPr>
          <p:nvPr>
            <p:ph type="sldNum" sz="quarter" idx="10"/>
          </p:nvPr>
        </p:nvSpPr>
        <p:spPr/>
        <p:txBody>
          <a:bodyPr/>
          <a:lstStyle/>
          <a:p>
            <a:fld id="{CB7969F3-5873-40B2-98C7-63FB1EFB4F1D}" type="slidenum">
              <a:rPr lang="en-US" smtClean="0"/>
              <a:pPr/>
              <a:t>26</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27</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Important to not leave victim alone </a:t>
            </a:r>
          </a:p>
          <a:p>
            <a:r>
              <a:rPr lang="en-US" dirty="0" smtClean="0"/>
              <a:t>Explain why you’re asking the questions </a:t>
            </a:r>
          </a:p>
          <a:p>
            <a:r>
              <a:rPr lang="en-US" dirty="0" smtClean="0"/>
              <a:t>Assess the immediate situation – have somewhere safe to go for the night</a:t>
            </a:r>
          </a:p>
          <a:p>
            <a:endParaRPr lang="en-US" dirty="0"/>
          </a:p>
        </p:txBody>
      </p:sp>
      <p:sp>
        <p:nvSpPr>
          <p:cNvPr id="4" name="Slide Number Placeholder 3"/>
          <p:cNvSpPr>
            <a:spLocks noGrp="1"/>
          </p:cNvSpPr>
          <p:nvPr>
            <p:ph type="sldNum" sz="quarter" idx="10"/>
          </p:nvPr>
        </p:nvSpPr>
        <p:spPr/>
        <p:txBody>
          <a:bodyPr/>
          <a:lstStyle/>
          <a:p>
            <a:fld id="{CB7969F3-5873-40B2-98C7-63FB1EFB4F1D}" type="slidenum">
              <a:rPr lang="en-US" smtClean="0"/>
              <a:pPr/>
              <a:t>28</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p:txBody>
          <a:bodyPr/>
          <a:lstStyle/>
          <a:p>
            <a:pPr eaLnBrk="1" hangingPunct="1">
              <a:spcBef>
                <a:spcPct val="0"/>
              </a:spcBef>
            </a:pPr>
            <a:r>
              <a:rPr lang="en-US" dirty="0" smtClean="0"/>
              <a:t>We re-victimize by the questions</a:t>
            </a:r>
            <a:r>
              <a:rPr lang="en-US" baseline="0" dirty="0" smtClean="0"/>
              <a:t> or statements we make</a:t>
            </a:r>
          </a:p>
          <a:p>
            <a:pPr eaLnBrk="1" hangingPunct="1">
              <a:spcBef>
                <a:spcPct val="0"/>
              </a:spcBef>
            </a:pPr>
            <a:r>
              <a:rPr lang="en-US" baseline="0" dirty="0" smtClean="0"/>
              <a:t>Making assumptions </a:t>
            </a:r>
          </a:p>
          <a:p>
            <a:pPr eaLnBrk="1" hangingPunct="1">
              <a:spcBef>
                <a:spcPct val="0"/>
              </a:spcBef>
            </a:pPr>
            <a:r>
              <a:rPr lang="en-US" baseline="0" dirty="0" smtClean="0"/>
              <a:t>Allowing our own preconceived ideas to get in the way</a:t>
            </a:r>
            <a:endParaRPr lang="en-US" dirty="0" smtClean="0"/>
          </a:p>
        </p:txBody>
      </p:sp>
      <p:sp>
        <p:nvSpPr>
          <p:cNvPr id="30723" name="Slide Number Placeholder 3"/>
          <p:cNvSpPr>
            <a:spLocks noGrp="1"/>
          </p:cNvSpPr>
          <p:nvPr>
            <p:ph type="sldNum" sz="quarter" idx="5"/>
          </p:nvPr>
        </p:nvSpPr>
        <p:spPr>
          <a:noFill/>
        </p:spPr>
        <p:txBody>
          <a:bodyPr/>
          <a:lstStyle/>
          <a:p>
            <a:fld id="{42D44C6A-84B5-4086-8091-F7C346413778}" type="slidenum">
              <a:rPr lang="en-US"/>
              <a:pPr/>
              <a:t>29</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Rape is the most underreported of all violent crimes. Some victims may never hear,</a:t>
            </a:r>
            <a:r>
              <a:rPr lang="en-US" baseline="0" dirty="0" smtClean="0"/>
              <a:t> “it wasn’t your fault” because they wont report or tell anyone what happened to them.</a:t>
            </a:r>
          </a:p>
          <a:p>
            <a:r>
              <a:rPr lang="en-US" baseline="0" dirty="0" smtClean="0"/>
              <a:t>The first responders lay the foundation for the rest of the process</a:t>
            </a:r>
          </a:p>
          <a:p>
            <a:r>
              <a:rPr lang="en-US" baseline="0" dirty="0" smtClean="0"/>
              <a:t>This is why it is so important to be mindful of you verbal and non verbal cues</a:t>
            </a:r>
          </a:p>
          <a:p>
            <a:r>
              <a:rPr lang="en-US" sz="1200" dirty="0" smtClean="0"/>
              <a:t>Ideally, the victim will feel truly cared for, listened to, and understood. It’s important to remain attuned to the victims’ emotional states and help them manage their anxiety and distress.</a:t>
            </a:r>
          </a:p>
          <a:p>
            <a:r>
              <a:rPr lang="en-US" sz="1200" dirty="0" smtClean="0"/>
              <a:t>Many  professionals have a matter of fact information gathering style. But a simple, I’m sorry you had to go through that or brief eye contact can go a long way.</a:t>
            </a:r>
          </a:p>
          <a:p>
            <a:endParaRPr lang="en-US" dirty="0"/>
          </a:p>
        </p:txBody>
      </p:sp>
      <p:sp>
        <p:nvSpPr>
          <p:cNvPr id="4" name="Slide Number Placeholder 3"/>
          <p:cNvSpPr>
            <a:spLocks noGrp="1"/>
          </p:cNvSpPr>
          <p:nvPr>
            <p:ph type="sldNum" sz="quarter" idx="10"/>
          </p:nvPr>
        </p:nvSpPr>
        <p:spPr/>
        <p:txBody>
          <a:bodyPr/>
          <a:lstStyle/>
          <a:p>
            <a:fld id="{CB7969F3-5873-40B2-98C7-63FB1EFB4F1D}" type="slidenum">
              <a:rPr lang="en-US" smtClean="0"/>
              <a:pPr/>
              <a:t>31</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some point we all</a:t>
            </a:r>
            <a:r>
              <a:rPr lang="en-US" baseline="0" dirty="0" smtClean="0"/>
              <a:t> act as advocates.</a:t>
            </a:r>
          </a:p>
          <a:p>
            <a:r>
              <a:rPr lang="en-US" dirty="0" smtClean="0"/>
              <a:t>Listen w/o blaming</a:t>
            </a:r>
          </a:p>
          <a:p>
            <a:r>
              <a:rPr lang="en-US" dirty="0" smtClean="0"/>
              <a:t>Reassure the survivor that what they did was necessary to prevent further harm</a:t>
            </a:r>
          </a:p>
          <a:p>
            <a:r>
              <a:rPr lang="en-US" dirty="0" smtClean="0"/>
              <a:t>Was not their fault</a:t>
            </a:r>
          </a:p>
          <a:p>
            <a:pPr>
              <a:defRPr/>
            </a:pPr>
            <a:r>
              <a:rPr lang="en-US" dirty="0" smtClean="0"/>
              <a:t>One of the most empowering and comforting things to do is remind the survivor that </a:t>
            </a:r>
            <a:r>
              <a:rPr lang="en-US" i="1" dirty="0" smtClean="0"/>
              <a:t>they are not alone </a:t>
            </a:r>
            <a:r>
              <a:rPr lang="en-US" dirty="0" smtClean="0"/>
              <a:t>and what they are going through has been experienced by others. </a:t>
            </a:r>
          </a:p>
          <a:p>
            <a:pPr>
              <a:defRPr/>
            </a:pPr>
            <a:r>
              <a:rPr lang="en-US" dirty="0" smtClean="0"/>
              <a:t>Reassure them that they are not “going crazy”. </a:t>
            </a:r>
          </a:p>
          <a:p>
            <a:pPr>
              <a:defRPr/>
            </a:pPr>
            <a:r>
              <a:rPr lang="en-US" dirty="0" smtClean="0"/>
              <a:t>Remind yourself that each individual’s experience of the assault is unique and so is their reaction to the assault.</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B7969F3-5873-40B2-98C7-63FB1EFB4F1D}" type="slidenum">
              <a:rPr lang="en-US" smtClean="0"/>
              <a:pPr/>
              <a:t>32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It is a result of hearing about another’s trauma experience, something domestic violence advocates engage in on a daily basis. </a:t>
            </a:r>
          </a:p>
          <a:p>
            <a:r>
              <a:rPr lang="en-US" sz="1200" kern="1200" baseline="0" dirty="0" smtClean="0">
                <a:solidFill>
                  <a:schemeClr val="tx1"/>
                </a:solidFill>
                <a:latin typeface="+mn-lt"/>
                <a:ea typeface="+mn-ea"/>
                <a:cs typeface="+mn-cs"/>
              </a:rPr>
              <a:t>The symptoms associated with vicarious trauma are very similar to Post Traumatic Stress Disorder (PTSD) and may include nightmares, intrusive thoughts, numbing or dissociation. </a:t>
            </a:r>
            <a:endParaRPr lang="en-US" dirty="0"/>
          </a:p>
        </p:txBody>
      </p:sp>
      <p:sp>
        <p:nvSpPr>
          <p:cNvPr id="4" name="Slide Number Placeholder 3"/>
          <p:cNvSpPr>
            <a:spLocks noGrp="1"/>
          </p:cNvSpPr>
          <p:nvPr>
            <p:ph type="sldNum" sz="quarter" idx="10"/>
          </p:nvPr>
        </p:nvSpPr>
        <p:spPr/>
        <p:txBody>
          <a:bodyPr/>
          <a:lstStyle/>
          <a:p>
            <a:fld id="{321E5F84-074E-4E20-AEF0-B61575C43FD7}" type="slidenum">
              <a:rPr lang="en-US" smtClean="0"/>
              <a:pPr/>
              <a:t>34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1E5F84-074E-4E20-AEF0-B61575C43FD7}" type="slidenum">
              <a:rPr lang="en-US" smtClean="0"/>
              <a:pPr/>
              <a:t>36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11</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When you take better care of yourself, you are offering better care to your clients </a:t>
            </a:r>
            <a:endParaRPr lang="en-US" dirty="0" smtClean="0"/>
          </a:p>
          <a:p>
            <a:r>
              <a:rPr lang="en-US" sz="1200" b="0" kern="1200" baseline="0" dirty="0" smtClean="0">
                <a:solidFill>
                  <a:schemeClr val="tx1"/>
                </a:solidFill>
                <a:latin typeface="+mn-lt"/>
                <a:ea typeface="+mn-ea"/>
                <a:cs typeface="+mn-cs"/>
              </a:rPr>
              <a:t>Self-Care</a:t>
            </a:r>
            <a:r>
              <a:rPr lang="en-US" sz="1200" b="1"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Physical exercise </a:t>
            </a:r>
          </a:p>
          <a:p>
            <a:r>
              <a:rPr lang="en-US" sz="1200" kern="1200" baseline="0" dirty="0" smtClean="0">
                <a:solidFill>
                  <a:schemeClr val="tx1"/>
                </a:solidFill>
                <a:latin typeface="+mn-lt"/>
                <a:ea typeface="+mn-ea"/>
                <a:cs typeface="+mn-cs"/>
              </a:rPr>
              <a:t>The most important component of self-care involves the advocate’s commitment to self-development and preservation</a:t>
            </a:r>
          </a:p>
          <a:p>
            <a:r>
              <a:rPr lang="en-US" sz="1200" kern="1200" baseline="0" dirty="0" smtClean="0">
                <a:solidFill>
                  <a:schemeClr val="tx1"/>
                </a:solidFill>
                <a:latin typeface="+mn-lt"/>
                <a:ea typeface="+mn-ea"/>
                <a:cs typeface="+mn-cs"/>
              </a:rPr>
              <a:t> </a:t>
            </a:r>
            <a:r>
              <a:rPr lang="en-US" sz="1200" b="0" kern="1200" baseline="0" dirty="0" smtClean="0">
                <a:solidFill>
                  <a:schemeClr val="tx1"/>
                </a:solidFill>
                <a:latin typeface="+mn-lt"/>
                <a:ea typeface="+mn-ea"/>
                <a:cs typeface="+mn-cs"/>
              </a:rPr>
              <a:t>Safety</a:t>
            </a:r>
          </a:p>
        </p:txBody>
      </p:sp>
      <p:sp>
        <p:nvSpPr>
          <p:cNvPr id="4" name="Slide Number Placeholder 3"/>
          <p:cNvSpPr>
            <a:spLocks noGrp="1"/>
          </p:cNvSpPr>
          <p:nvPr>
            <p:ph type="sldNum" sz="quarter" idx="10"/>
          </p:nvPr>
        </p:nvSpPr>
        <p:spPr/>
        <p:txBody>
          <a:bodyPr/>
          <a:lstStyle/>
          <a:p>
            <a:fld id="{321E5F84-074E-4E20-AEF0-B61575C43FD7}" type="slidenum">
              <a:rPr lang="en-US" smtClean="0"/>
              <a:pPr/>
              <a:t>40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19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20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B7969F3-5873-40B2-98C7-63FB1EFB4F1D}" type="slidenum">
              <a:rPr lang="en-US" smtClean="0"/>
              <a:pPr/>
              <a:t>23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018171-8238-42DE-A855-9CC0509B9EC4}"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018171-8238-42DE-A855-9CC0509B9EC4}"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018171-8238-42DE-A855-9CC0509B9EC4}"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018171-8238-42DE-A855-9CC0509B9EC4}"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018171-8238-42DE-A855-9CC0509B9EC4}" type="datetimeFigureOut">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018171-8238-42DE-A855-9CC0509B9EC4}"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018171-8238-42DE-A855-9CC0509B9EC4}" type="datetimeFigureOut">
              <a:rPr lang="en-US" smtClean="0"/>
              <a:pPr/>
              <a:t>5/14/2014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018171-8238-42DE-A855-9CC0509B9EC4}" type="datetimeFigureOut">
              <a:rPr lang="en-US" smtClean="0"/>
              <a:pPr/>
              <a:t>5/14/2014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018171-8238-42DE-A855-9CC0509B9EC4}" type="datetimeFigureOut">
              <a:rPr lang="en-US" smtClean="0"/>
              <a:pPr/>
              <a:t>5/14/2014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18171-8238-42DE-A855-9CC0509B9EC4}"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18171-8238-42DE-A855-9CC0509B9EC4}" type="datetimeFigureOut">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E24A38-7977-4FBF-9D0E-12E072B3F85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018171-8238-42DE-A855-9CC0509B9EC4}" type="datetimeFigureOut">
              <a:rPr lang="en-US" smtClean="0"/>
              <a:pPr/>
              <a:t>5/14/2014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E24A38-7977-4FBF-9D0E-12E072B3F85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oaesv.org/" TargetMode="External"/><Relationship Id="rId2" Type="http://schemas.openxmlformats.org/officeDocument/2006/relationships/hyperlink" Target="http://www.odvn.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2895599"/>
          </a:xfrm>
        </p:spPr>
        <p:txBody>
          <a:bodyPr>
            <a:normAutofit/>
          </a:bodyPr>
          <a:lstStyle/>
          <a:p>
            <a:r>
              <a:rPr lang="en-US" dirty="0" smtClean="0"/>
              <a:t>CRISIS INTERVENTION </a:t>
            </a:r>
            <a:br>
              <a:rPr lang="en-US" dirty="0" smtClean="0"/>
            </a:br>
            <a:r>
              <a:rPr lang="en-US" dirty="0" smtClean="0"/>
              <a:t>AND </a:t>
            </a:r>
            <a:br>
              <a:rPr lang="en-US" dirty="0" smtClean="0"/>
            </a:br>
            <a:r>
              <a:rPr lang="en-US" dirty="0" smtClean="0"/>
              <a:t>THE </a:t>
            </a:r>
            <a:br>
              <a:rPr lang="en-US" dirty="0" smtClean="0"/>
            </a:br>
            <a:r>
              <a:rPr lang="en-US" dirty="0" smtClean="0"/>
              <a:t>TRAUMA VICTIM</a:t>
            </a:r>
            <a:endParaRPr lang="en-US" dirty="0"/>
          </a:p>
        </p:txBody>
      </p:sp>
      <p:sp>
        <p:nvSpPr>
          <p:cNvPr id="3" name="Subtitle 2"/>
          <p:cNvSpPr>
            <a:spLocks noGrp="1"/>
          </p:cNvSpPr>
          <p:nvPr>
            <p:ph type="subTitle" idx="1"/>
          </p:nvPr>
        </p:nvSpPr>
        <p:spPr>
          <a:xfrm>
            <a:off x="1371600" y="3733800"/>
            <a:ext cx="6400800" cy="1905000"/>
          </a:xfrm>
        </p:spPr>
        <p:txBody>
          <a:bodyPr>
            <a:normAutofit fontScale="62500" lnSpcReduction="20000"/>
          </a:bodyPr>
          <a:lstStyle/>
          <a:p>
            <a:pPr>
              <a:defRPr/>
            </a:pPr>
            <a:r>
              <a:rPr lang="en-US" dirty="0"/>
              <a:t>Lynn Bilal, LSW, MS Ed</a:t>
            </a:r>
          </a:p>
          <a:p>
            <a:pPr>
              <a:defRPr/>
            </a:pPr>
            <a:r>
              <a:rPr lang="en-US" dirty="0"/>
              <a:t>Program Director of</a:t>
            </a:r>
          </a:p>
          <a:p>
            <a:pPr>
              <a:defRPr/>
            </a:pPr>
            <a:r>
              <a:rPr lang="en-US" dirty="0"/>
              <a:t>Rape Crisis and Counseling Center</a:t>
            </a:r>
          </a:p>
          <a:p>
            <a:pPr>
              <a:defRPr/>
            </a:pPr>
            <a:r>
              <a:rPr lang="en-US" dirty="0"/>
              <a:t>A Program </a:t>
            </a:r>
          </a:p>
          <a:p>
            <a:pPr>
              <a:defRPr/>
            </a:pPr>
            <a:r>
              <a:rPr lang="en-US" dirty="0"/>
              <a:t>of</a:t>
            </a:r>
          </a:p>
          <a:p>
            <a:pPr>
              <a:defRPr/>
            </a:pPr>
            <a:r>
              <a:rPr lang="en-US"/>
              <a:t>Compass Family &amp; Community Services</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survivor usually does not consciously “choose” or “control” their particular fight, flight, freeze response.</a:t>
            </a:r>
          </a:p>
          <a:p>
            <a:r>
              <a:rPr lang="en-US" dirty="0" smtClean="0"/>
              <a:t>When threatened, a person’s feelings may shut down. Typically this is not a good time to try and introduce new information, the person is only focused on immediate needs.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457200" y="838200"/>
            <a:ext cx="8229600" cy="5867400"/>
          </a:xfrm>
        </p:spPr>
        <p:txBody>
          <a:bodyPr/>
          <a:lstStyle/>
          <a:p>
            <a:pPr eaLnBrk="1" hangingPunct="1"/>
            <a:r>
              <a:rPr lang="en-US" dirty="0" smtClean="0"/>
              <a:t>Traumatic reactions are </a:t>
            </a:r>
            <a:r>
              <a:rPr lang="en-US" dirty="0" smtClean="0">
                <a:solidFill>
                  <a:srgbClr val="FF0000"/>
                </a:solidFill>
              </a:rPr>
              <a:t>NORMAL</a:t>
            </a:r>
            <a:r>
              <a:rPr lang="en-US" dirty="0" smtClean="0"/>
              <a:t> reactions to </a:t>
            </a:r>
            <a:r>
              <a:rPr lang="en-US" dirty="0" smtClean="0">
                <a:solidFill>
                  <a:srgbClr val="FF0000"/>
                </a:solidFill>
              </a:rPr>
              <a:t>ABNORMAL</a:t>
            </a:r>
            <a:r>
              <a:rPr lang="en-US" dirty="0" smtClean="0"/>
              <a:t> events.</a:t>
            </a:r>
          </a:p>
          <a:p>
            <a:pPr eaLnBrk="1" hangingPunct="1"/>
            <a:r>
              <a:rPr lang="en-US" dirty="0" smtClean="0"/>
              <a:t>Many victims have a desperate desire to return to their normal routine.</a:t>
            </a:r>
          </a:p>
          <a:p>
            <a:pPr eaLnBrk="1" hangingPunct="1"/>
            <a:r>
              <a:rPr lang="en-US" dirty="0" smtClean="0"/>
              <a:t>They may want to forget the assault.</a:t>
            </a:r>
          </a:p>
          <a:p>
            <a:pPr eaLnBrk="1" hangingPunct="1"/>
            <a:r>
              <a:rPr lang="en-US" dirty="0" smtClean="0"/>
              <a:t>They may reject offers of outside help.</a:t>
            </a:r>
          </a:p>
          <a:p>
            <a:pPr eaLnBrk="1" hangingPunct="1"/>
            <a:r>
              <a:rPr lang="en-US" dirty="0" smtClean="0"/>
              <a:t>Traumatic reactions are not a sign of emotional or psychological weakness.</a:t>
            </a:r>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Triggers</a:t>
            </a:r>
            <a:endParaRPr lang="en-US" dirty="0"/>
          </a:p>
        </p:txBody>
      </p:sp>
      <p:sp>
        <p:nvSpPr>
          <p:cNvPr id="3" name="Content Placeholder 2"/>
          <p:cNvSpPr>
            <a:spLocks noGrp="1"/>
          </p:cNvSpPr>
          <p:nvPr>
            <p:ph idx="1"/>
          </p:nvPr>
        </p:nvSpPr>
        <p:spPr/>
        <p:txBody>
          <a:bodyPr/>
          <a:lstStyle/>
          <a:p>
            <a:r>
              <a:rPr lang="en-US" dirty="0" smtClean="0"/>
              <a:t>Triggers include seeing, feeling or hearing something that reminds us of past trauma.</a:t>
            </a:r>
          </a:p>
          <a:p>
            <a:r>
              <a:rPr lang="en-US" dirty="0" smtClean="0"/>
              <a:t>Triggers activate the alarm system.</a:t>
            </a:r>
          </a:p>
          <a:p>
            <a:r>
              <a:rPr lang="en-US" dirty="0" smtClean="0"/>
              <a:t>Triggers cause the body to return to Fight, Flight, or Freeze reaction.</a:t>
            </a:r>
          </a:p>
          <a:p>
            <a:r>
              <a:rPr lang="en-US" dirty="0" smtClean="0"/>
              <a:t>The victim may not return to a full blown traumatic response, but they may experience discomfort or distress.</a:t>
            </a:r>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Trigger Responses</a:t>
            </a:r>
            <a:endParaRPr lang="en-US" dirty="0"/>
          </a:p>
        </p:txBody>
      </p:sp>
      <p:sp>
        <p:nvSpPr>
          <p:cNvPr id="3" name="Content Placeholder 2"/>
          <p:cNvSpPr>
            <a:spLocks noGrp="1"/>
          </p:cNvSpPr>
          <p:nvPr>
            <p:ph idx="1"/>
          </p:nvPr>
        </p:nvSpPr>
        <p:spPr/>
        <p:txBody>
          <a:bodyPr/>
          <a:lstStyle/>
          <a:p>
            <a:r>
              <a:rPr lang="en-US" dirty="0" smtClean="0"/>
              <a:t>Sounds</a:t>
            </a:r>
          </a:p>
          <a:p>
            <a:r>
              <a:rPr lang="en-US" dirty="0" smtClean="0"/>
              <a:t>Smells</a:t>
            </a:r>
          </a:p>
          <a:p>
            <a:r>
              <a:rPr lang="en-US" dirty="0" smtClean="0"/>
              <a:t>Colors</a:t>
            </a:r>
          </a:p>
          <a:p>
            <a:r>
              <a:rPr lang="en-US" dirty="0" smtClean="0"/>
              <a:t>Movements</a:t>
            </a:r>
          </a:p>
          <a:p>
            <a:r>
              <a:rPr lang="en-US" dirty="0" smtClean="0"/>
              <a:t>Objects</a:t>
            </a:r>
          </a:p>
          <a:p>
            <a:r>
              <a:rPr lang="en-US" dirty="0" smtClean="0"/>
              <a:t>Anniversaries</a:t>
            </a:r>
          </a:p>
          <a:p>
            <a:r>
              <a:rPr lang="en-US" dirty="0" smtClean="0"/>
              <a:t>Significant Life Events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Understanding What Trauma Does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A person’s usual coping mechanism has failed.</a:t>
            </a:r>
          </a:p>
          <a:p>
            <a:r>
              <a:rPr lang="en-US" dirty="0" smtClean="0"/>
              <a:t>Problem solving skill decrease.</a:t>
            </a:r>
          </a:p>
          <a:p>
            <a:r>
              <a:rPr lang="en-US" dirty="0" smtClean="0"/>
              <a:t>Feelings of panic increase	.</a:t>
            </a:r>
          </a:p>
          <a:p>
            <a:r>
              <a:rPr lang="en-US" dirty="0" smtClean="0"/>
              <a:t>Trauma is stored in one’s body.</a:t>
            </a:r>
          </a:p>
          <a:p>
            <a:r>
              <a:rPr lang="en-US" dirty="0" smtClean="0"/>
              <a:t>Trauma impacts a person’s emotions well being.</a:t>
            </a:r>
          </a:p>
          <a:p>
            <a:r>
              <a:rPr lang="en-US" dirty="0" smtClean="0"/>
              <a:t>Trauma impacts society.</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en-US" dirty="0" smtClean="0"/>
              <a:t>Common Trauma Responses</a:t>
            </a:r>
          </a:p>
        </p:txBody>
      </p:sp>
      <p:sp>
        <p:nvSpPr>
          <p:cNvPr id="21506" name="Content Placeholder 2"/>
          <p:cNvSpPr>
            <a:spLocks noGrp="1"/>
          </p:cNvSpPr>
          <p:nvPr>
            <p:ph idx="1"/>
          </p:nvPr>
        </p:nvSpPr>
        <p:spPr/>
        <p:txBody>
          <a:bodyPr/>
          <a:lstStyle/>
          <a:p>
            <a:pPr eaLnBrk="1" hangingPunct="1"/>
            <a:r>
              <a:rPr lang="en-US" dirty="0" smtClean="0"/>
              <a:t>Fear</a:t>
            </a:r>
          </a:p>
          <a:p>
            <a:pPr eaLnBrk="1" hangingPunct="1"/>
            <a:r>
              <a:rPr lang="en-US" dirty="0" smtClean="0"/>
              <a:t>Anger or rage</a:t>
            </a:r>
          </a:p>
          <a:p>
            <a:pPr eaLnBrk="1" hangingPunct="1"/>
            <a:r>
              <a:rPr lang="en-US" dirty="0" smtClean="0"/>
              <a:t>Shame, guilt, or self-blame</a:t>
            </a:r>
          </a:p>
          <a:p>
            <a:pPr eaLnBrk="1" hangingPunct="1"/>
            <a:r>
              <a:rPr lang="en-US" dirty="0" smtClean="0"/>
              <a:t>Betrayal</a:t>
            </a:r>
          </a:p>
          <a:p>
            <a:pPr eaLnBrk="1" hangingPunct="1"/>
            <a:r>
              <a:rPr lang="en-US" dirty="0" smtClean="0"/>
              <a:t>Anxiety or irritability</a:t>
            </a:r>
          </a:p>
          <a:p>
            <a:pPr eaLnBrk="1" hangingPunct="1"/>
            <a:r>
              <a:rPr lang="en-US" dirty="0" smtClean="0"/>
              <a:t>Sadness, grief, or episodes of crying</a:t>
            </a:r>
          </a:p>
          <a:p>
            <a:pPr eaLnBrk="1" hangingPunct="1"/>
            <a:r>
              <a:rPr lang="en-US" dirty="0" smtClean="0"/>
              <a:t>Numbness, emptiness, or detachment</a:t>
            </a:r>
          </a:p>
          <a:p>
            <a:pPr eaLnBrk="1" hangingPunct="1"/>
            <a:endParaRPr lang="en-US" dirty="0" smtClean="0"/>
          </a:p>
          <a:p>
            <a:pPr eaLnBrk="1" hangingPunct="1">
              <a:buFont typeface="Wingdings" pitchFamily="2" charset="2"/>
              <a:buChar char="Ø"/>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dirty="0" smtClean="0"/>
              <a:t>…and more</a:t>
            </a:r>
          </a:p>
        </p:txBody>
      </p:sp>
      <p:sp>
        <p:nvSpPr>
          <p:cNvPr id="23554" name="Content Placeholder 2"/>
          <p:cNvSpPr>
            <a:spLocks noGrp="1"/>
          </p:cNvSpPr>
          <p:nvPr>
            <p:ph idx="1"/>
          </p:nvPr>
        </p:nvSpPr>
        <p:spPr/>
        <p:txBody>
          <a:bodyPr/>
          <a:lstStyle/>
          <a:p>
            <a:pPr eaLnBrk="1" hangingPunct="1"/>
            <a:r>
              <a:rPr lang="en-US" dirty="0" smtClean="0"/>
              <a:t>Memory problems</a:t>
            </a:r>
          </a:p>
          <a:p>
            <a:pPr eaLnBrk="1" hangingPunct="1"/>
            <a:r>
              <a:rPr lang="en-US" dirty="0" smtClean="0"/>
              <a:t>Repeated re-living of the traumatic event or flashbacks</a:t>
            </a:r>
          </a:p>
          <a:p>
            <a:pPr eaLnBrk="1" hangingPunct="1"/>
            <a:r>
              <a:rPr lang="en-US" dirty="0" smtClean="0"/>
              <a:t>Difficulty making decisions or completing tasks</a:t>
            </a:r>
          </a:p>
          <a:p>
            <a:pPr eaLnBrk="1" hangingPunct="1"/>
            <a:r>
              <a:rPr lang="en-US" dirty="0" smtClean="0"/>
              <a:t>Need to talk compulsively about trauma</a:t>
            </a:r>
          </a:p>
          <a:p>
            <a:pPr eaLnBrk="1" hangingPunct="1"/>
            <a:r>
              <a:rPr lang="en-US" dirty="0" smtClean="0"/>
              <a:t>Wanting to avoid thoughts, feelings or conversations related to trauma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dirty="0" smtClean="0"/>
              <a:t>More Responses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defRPr/>
            </a:pPr>
            <a:r>
              <a:rPr lang="en-US" dirty="0" smtClean="0"/>
              <a:t>Difficulty controlling emotional responses</a:t>
            </a:r>
          </a:p>
          <a:p>
            <a:pPr eaLnBrk="1" fontAlgn="auto" hangingPunct="1">
              <a:spcAft>
                <a:spcPts val="0"/>
              </a:spcAft>
              <a:defRPr/>
            </a:pPr>
            <a:r>
              <a:rPr lang="en-US" dirty="0" smtClean="0"/>
              <a:t>Nausea</a:t>
            </a:r>
          </a:p>
          <a:p>
            <a:pPr eaLnBrk="1" fontAlgn="auto" hangingPunct="1">
              <a:spcAft>
                <a:spcPts val="0"/>
              </a:spcAft>
              <a:defRPr/>
            </a:pPr>
            <a:r>
              <a:rPr lang="en-US" dirty="0" smtClean="0"/>
              <a:t>Nightmares</a:t>
            </a:r>
          </a:p>
          <a:p>
            <a:pPr eaLnBrk="1" fontAlgn="auto" hangingPunct="1">
              <a:spcAft>
                <a:spcPts val="0"/>
              </a:spcAft>
              <a:defRPr/>
            </a:pPr>
            <a:r>
              <a:rPr lang="en-US" dirty="0" smtClean="0"/>
              <a:t>Difficulty sleeping or staying awake</a:t>
            </a:r>
          </a:p>
          <a:p>
            <a:pPr eaLnBrk="1" fontAlgn="auto" hangingPunct="1">
              <a:spcAft>
                <a:spcPts val="0"/>
              </a:spcAft>
              <a:defRPr/>
            </a:pPr>
            <a:r>
              <a:rPr lang="en-US" dirty="0" smtClean="0"/>
              <a:t>Shortness of breath</a:t>
            </a:r>
          </a:p>
          <a:p>
            <a:pPr eaLnBrk="1" fontAlgn="auto" hangingPunct="1">
              <a:spcAft>
                <a:spcPts val="0"/>
              </a:spcAft>
              <a:defRPr/>
            </a:pPr>
            <a:r>
              <a:rPr lang="en-US" dirty="0" smtClean="0"/>
              <a:t>Changes in eating habits and/or weight</a:t>
            </a:r>
          </a:p>
          <a:p>
            <a:pPr eaLnBrk="1" fontAlgn="auto" hangingPunct="1">
              <a:spcAft>
                <a:spcPts val="0"/>
              </a:spcAft>
              <a:defRPr/>
            </a:pPr>
            <a:r>
              <a:rPr lang="en-US" dirty="0" smtClean="0"/>
              <a:t>Easily startled</a:t>
            </a:r>
          </a:p>
          <a:p>
            <a:pPr eaLnBrk="1" fontAlgn="auto" hangingPunct="1">
              <a:spcAft>
                <a:spcPts val="0"/>
              </a:spcAft>
              <a:defRPr/>
            </a:pPr>
            <a:r>
              <a:rPr lang="en-US" dirty="0" smtClean="0"/>
              <a:t>Withdrawal from family/friends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dirty="0" smtClean="0"/>
              <a:t>…and more</a:t>
            </a:r>
          </a:p>
        </p:txBody>
      </p:sp>
      <p:sp>
        <p:nvSpPr>
          <p:cNvPr id="24578" name="Content Placeholder 2"/>
          <p:cNvSpPr>
            <a:spLocks noGrp="1"/>
          </p:cNvSpPr>
          <p:nvPr>
            <p:ph idx="1"/>
          </p:nvPr>
        </p:nvSpPr>
        <p:spPr/>
        <p:txBody>
          <a:bodyPr/>
          <a:lstStyle/>
          <a:p>
            <a:pPr eaLnBrk="1" hangingPunct="1"/>
            <a:r>
              <a:rPr lang="en-US" dirty="0" smtClean="0"/>
              <a:t>Slowed problem solving abilities</a:t>
            </a:r>
          </a:p>
          <a:p>
            <a:pPr eaLnBrk="1" hangingPunct="1"/>
            <a:r>
              <a:rPr lang="en-US" dirty="0" smtClean="0"/>
              <a:t>Avoidance of the location where the assault took place</a:t>
            </a:r>
          </a:p>
          <a:p>
            <a:pPr eaLnBrk="1" hangingPunct="1"/>
            <a:r>
              <a:rPr lang="en-US" dirty="0" smtClean="0"/>
              <a:t>Use of drugs or alcohol to deal with uncomfortable feelings</a:t>
            </a:r>
          </a:p>
          <a:p>
            <a:pPr eaLnBrk="1" hangingPunct="1"/>
            <a:r>
              <a:rPr lang="en-US" dirty="0" smtClean="0"/>
              <a:t>Decreased participation in usual activities such as work or school</a:t>
            </a:r>
          </a:p>
          <a:p>
            <a:pPr eaLnBrk="1" hangingPunct="1"/>
            <a:r>
              <a:rPr lang="en-US" dirty="0" smtClean="0"/>
              <a:t>Restlessness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dirty="0" smtClean="0"/>
              <a:t>What about these reactions?</a:t>
            </a:r>
          </a:p>
        </p:txBody>
      </p:sp>
      <p:sp>
        <p:nvSpPr>
          <p:cNvPr id="25602" name="Content Placeholder 2"/>
          <p:cNvSpPr>
            <a:spLocks noGrp="1"/>
          </p:cNvSpPr>
          <p:nvPr>
            <p:ph idx="1"/>
          </p:nvPr>
        </p:nvSpPr>
        <p:spPr/>
        <p:txBody>
          <a:bodyPr/>
          <a:lstStyle/>
          <a:p>
            <a:pPr eaLnBrk="1" hangingPunct="1"/>
            <a:r>
              <a:rPr lang="en-US" dirty="0" smtClean="0"/>
              <a:t>Many of these reactions to trauma are connected to one another. For example, a victim may have a flashback when talking about the sexual assault which may cause feelings of being out of control. </a:t>
            </a:r>
          </a:p>
          <a:p>
            <a:pPr eaLnBrk="1" hangingPunct="1"/>
            <a:r>
              <a:rPr lang="en-US" dirty="0" smtClean="0"/>
              <a:t>Could cause feelings of fear and arousal and feelings of “going crazy”.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So…What is trauma?</a:t>
            </a:r>
            <a:endParaRPr lang="en-US" dirty="0"/>
          </a:p>
        </p:txBody>
      </p:sp>
      <p:sp>
        <p:nvSpPr>
          <p:cNvPr id="3" name="Content Placeholder 2"/>
          <p:cNvSpPr>
            <a:spLocks noGrp="1"/>
          </p:cNvSpPr>
          <p:nvPr>
            <p:ph idx="1"/>
          </p:nvPr>
        </p:nvSpPr>
        <p:spPr/>
        <p:txBody>
          <a:bodyPr/>
          <a:lstStyle/>
          <a:p>
            <a:r>
              <a:rPr lang="en-US" dirty="0" smtClean="0"/>
              <a:t>Overwhelming experience</a:t>
            </a:r>
          </a:p>
          <a:p>
            <a:r>
              <a:rPr lang="en-US" dirty="0" smtClean="0"/>
              <a:t>Involves a threat</a:t>
            </a:r>
          </a:p>
          <a:p>
            <a:r>
              <a:rPr lang="en-US" dirty="0" smtClean="0"/>
              <a:t>Results in vulnerability</a:t>
            </a:r>
          </a:p>
          <a:p>
            <a:r>
              <a:rPr lang="en-US" dirty="0" smtClean="0"/>
              <a:t>Leaves people feeling helpless and fearful</a:t>
            </a:r>
          </a:p>
          <a:p>
            <a:r>
              <a:rPr lang="en-US" dirty="0" smtClean="0"/>
              <a:t>Interferes with relationships and beliefs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457200" y="838200"/>
            <a:ext cx="8229600" cy="5867400"/>
          </a:xfrm>
        </p:spPr>
        <p:txBody>
          <a:bodyPr/>
          <a:lstStyle/>
          <a:p>
            <a:pPr eaLnBrk="1" hangingPunct="1"/>
            <a:r>
              <a:rPr lang="en-US" dirty="0" smtClean="0"/>
              <a:t>Know that these are all natural responses and reactions to trauma and that feelings can change with time.</a:t>
            </a:r>
          </a:p>
          <a:p>
            <a:pPr eaLnBrk="1" hangingPunct="1"/>
            <a:r>
              <a:rPr lang="en-US" dirty="0" smtClean="0">
                <a:solidFill>
                  <a:srgbClr val="FF0000"/>
                </a:solidFill>
              </a:rPr>
              <a:t>There is no common reaction or response to any traumatic event!!!!</a:t>
            </a:r>
          </a:p>
          <a:p>
            <a:pPr eaLnBrk="1" hangingPunct="1"/>
            <a:r>
              <a:rPr lang="en-US" dirty="0" smtClean="0"/>
              <a:t>Many victims have a desperate desire to return to their normal routine.</a:t>
            </a:r>
          </a:p>
          <a:p>
            <a:pPr eaLnBrk="1" hangingPunct="1"/>
            <a:r>
              <a:rPr lang="en-US" dirty="0" smtClean="0"/>
              <a:t>They may want to forget the assault.</a:t>
            </a:r>
          </a:p>
          <a:p>
            <a:pPr eaLnBrk="1" hangingPunct="1"/>
            <a:r>
              <a:rPr lang="en-US" dirty="0" smtClean="0"/>
              <a:t>They may reject offers of outside help.</a:t>
            </a:r>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a:p>
            <a:pPr eaLnBrk="1" hangingPunct="1">
              <a:buFont typeface="Wingdings" pitchFamily="2" charset="2"/>
              <a:buChar char="Ø"/>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Client World  View</a:t>
            </a:r>
            <a:endParaRPr lang="en-US" dirty="0"/>
          </a:p>
        </p:txBody>
      </p:sp>
      <p:sp>
        <p:nvSpPr>
          <p:cNvPr id="3" name="Content Placeholder 2"/>
          <p:cNvSpPr>
            <a:spLocks noGrp="1"/>
          </p:cNvSpPr>
          <p:nvPr>
            <p:ph idx="1"/>
          </p:nvPr>
        </p:nvSpPr>
        <p:spPr/>
        <p:txBody>
          <a:bodyPr/>
          <a:lstStyle/>
          <a:p>
            <a:r>
              <a:rPr lang="en-US" dirty="0" smtClean="0"/>
              <a:t>The world is unsafe</a:t>
            </a:r>
          </a:p>
          <a:p>
            <a:r>
              <a:rPr lang="en-US" dirty="0" smtClean="0"/>
              <a:t>Other people are unsafe</a:t>
            </a:r>
          </a:p>
          <a:p>
            <a:r>
              <a:rPr lang="en-US" dirty="0" smtClean="0"/>
              <a:t>Lack of trust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Trauma Sensitive</a:t>
            </a:r>
            <a:endParaRPr lang="en-US" dirty="0"/>
          </a:p>
        </p:txBody>
      </p:sp>
      <p:sp>
        <p:nvSpPr>
          <p:cNvPr id="3" name="Content Placeholder 2"/>
          <p:cNvSpPr>
            <a:spLocks noGrp="1"/>
          </p:cNvSpPr>
          <p:nvPr>
            <p:ph idx="1"/>
          </p:nvPr>
        </p:nvSpPr>
        <p:spPr/>
        <p:txBody>
          <a:bodyPr/>
          <a:lstStyle/>
          <a:p>
            <a:r>
              <a:rPr lang="en-US" dirty="0" smtClean="0"/>
              <a:t>Understand that some of the victims behaviors verbal and nonverbal, maybe influenced by past trauma.</a:t>
            </a:r>
          </a:p>
          <a:p>
            <a:r>
              <a:rPr lang="en-US" dirty="0" smtClean="0"/>
              <a:t>Communicate with empathy and understanding.</a:t>
            </a:r>
          </a:p>
          <a:p>
            <a:r>
              <a:rPr lang="en-US" dirty="0" smtClean="0"/>
              <a:t>Install hope.</a:t>
            </a:r>
          </a:p>
          <a:p>
            <a:r>
              <a:rPr lang="en-US" dirty="0" smtClean="0"/>
              <a:t>Treat with dignity and respect.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US" dirty="0" smtClean="0"/>
              <a:t>Crisis Intervention</a:t>
            </a:r>
          </a:p>
        </p:txBody>
      </p:sp>
      <p:sp>
        <p:nvSpPr>
          <p:cNvPr id="16386" name="Content Placeholder 2"/>
          <p:cNvSpPr>
            <a:spLocks noGrp="1"/>
          </p:cNvSpPr>
          <p:nvPr>
            <p:ph idx="1"/>
          </p:nvPr>
        </p:nvSpPr>
        <p:spPr/>
        <p:txBody>
          <a:bodyPr/>
          <a:lstStyle/>
          <a:p>
            <a:pPr eaLnBrk="1" hangingPunct="1"/>
            <a:r>
              <a:rPr lang="en-US" dirty="0" smtClean="0"/>
              <a:t>Stepping in to support the healthy, coping part of the individual to restore equilibrium during a period of emotional upset.</a:t>
            </a:r>
          </a:p>
          <a:p>
            <a:pPr eaLnBrk="1" hangingPunct="1"/>
            <a:endParaRPr lang="en-US" dirty="0" smtClean="0"/>
          </a:p>
          <a:p>
            <a:pPr eaLnBrk="1" hangingPunct="1"/>
            <a:r>
              <a:rPr lang="en-US" dirty="0" smtClean="0"/>
              <a:t>This involves active listening, empathetic support, answering questions, offering resources and addressing needs.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dirty="0" smtClean="0"/>
              <a:t>Psychological “First Aid”</a:t>
            </a:r>
          </a:p>
        </p:txBody>
      </p:sp>
      <p:sp>
        <p:nvSpPr>
          <p:cNvPr id="18434" name="Content Placeholder 2"/>
          <p:cNvSpPr>
            <a:spLocks noGrp="1"/>
          </p:cNvSpPr>
          <p:nvPr>
            <p:ph idx="1"/>
          </p:nvPr>
        </p:nvSpPr>
        <p:spPr/>
        <p:txBody>
          <a:bodyPr>
            <a:normAutofit fontScale="92500" lnSpcReduction="10000"/>
          </a:bodyPr>
          <a:lstStyle/>
          <a:p>
            <a:r>
              <a:rPr lang="en-US" dirty="0" smtClean="0"/>
              <a:t>First responders lay the groundwork for continuing treatment and cooperation.</a:t>
            </a:r>
          </a:p>
          <a:p>
            <a:pPr eaLnBrk="1" hangingPunct="1"/>
            <a:r>
              <a:rPr lang="en-US" dirty="0" smtClean="0"/>
              <a:t>Realize that </a:t>
            </a:r>
            <a:r>
              <a:rPr lang="en-US" b="1" dirty="0" smtClean="0">
                <a:solidFill>
                  <a:srgbClr val="FF0000"/>
                </a:solidFill>
              </a:rPr>
              <a:t>ALL</a:t>
            </a:r>
            <a:r>
              <a:rPr lang="en-US" dirty="0" smtClean="0"/>
              <a:t> victims are in a state of crisis and trauma.</a:t>
            </a:r>
          </a:p>
          <a:p>
            <a:pPr eaLnBrk="1" hangingPunct="1"/>
            <a:r>
              <a:rPr lang="en-US" dirty="0" smtClean="0"/>
              <a:t>Identify principles that encourage effective responses from the victim.</a:t>
            </a:r>
          </a:p>
          <a:p>
            <a:pPr eaLnBrk="1" hangingPunct="1"/>
            <a:r>
              <a:rPr lang="en-US" dirty="0" smtClean="0"/>
              <a:t>Keep your own emotions under control.</a:t>
            </a:r>
          </a:p>
          <a:p>
            <a:pPr eaLnBrk="1" hangingPunct="1"/>
            <a:r>
              <a:rPr lang="en-US" dirty="0" smtClean="0"/>
              <a:t>Know that many people experience a range of reactions after a traumatic event.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dirty="0" smtClean="0"/>
              <a:t>Differing Roles</a:t>
            </a:r>
          </a:p>
        </p:txBody>
      </p:sp>
      <p:sp>
        <p:nvSpPr>
          <p:cNvPr id="17410" name="Content Placeholder 2"/>
          <p:cNvSpPr>
            <a:spLocks noGrp="1"/>
          </p:cNvSpPr>
          <p:nvPr>
            <p:ph idx="1"/>
          </p:nvPr>
        </p:nvSpPr>
        <p:spPr>
          <a:xfrm>
            <a:off x="457200" y="1600200"/>
            <a:ext cx="8229600" cy="4876800"/>
          </a:xfrm>
        </p:spPr>
        <p:txBody>
          <a:bodyPr/>
          <a:lstStyle/>
          <a:p>
            <a:pPr eaLnBrk="1" hangingPunct="1"/>
            <a:r>
              <a:rPr lang="en-US" dirty="0" smtClean="0"/>
              <a:t>Law Enforcement </a:t>
            </a:r>
          </a:p>
          <a:p>
            <a:pPr lvl="3" eaLnBrk="1" hangingPunct="1">
              <a:buFont typeface="Arial" pitchFamily="34" charset="0"/>
              <a:buChar char="•"/>
            </a:pPr>
            <a:r>
              <a:rPr lang="en-US" dirty="0" smtClean="0"/>
              <a:t>Male dominated</a:t>
            </a:r>
          </a:p>
          <a:p>
            <a:pPr lvl="3" eaLnBrk="1" hangingPunct="1">
              <a:buFont typeface="Arial" pitchFamily="34" charset="0"/>
              <a:buChar char="•"/>
            </a:pPr>
            <a:r>
              <a:rPr lang="en-US" dirty="0" smtClean="0"/>
              <a:t>Action oriented, problem solvers, responding quickly and decisively</a:t>
            </a:r>
          </a:p>
          <a:p>
            <a:pPr lvl="3" eaLnBrk="1" hangingPunct="1">
              <a:buFont typeface="Arial" pitchFamily="34" charset="0"/>
              <a:buChar char="•"/>
            </a:pPr>
            <a:r>
              <a:rPr lang="en-US" dirty="0" smtClean="0"/>
              <a:t>Focusing on physical safety of victim</a:t>
            </a:r>
          </a:p>
          <a:p>
            <a:pPr lvl="3" eaLnBrk="1" hangingPunct="1">
              <a:buFont typeface="Arial" pitchFamily="34" charset="0"/>
              <a:buChar char="•"/>
            </a:pPr>
            <a:r>
              <a:rPr lang="en-US" dirty="0" smtClean="0"/>
              <a:t>Little time or necessity for extended conversation </a:t>
            </a:r>
          </a:p>
          <a:p>
            <a:pPr eaLnBrk="1" hangingPunct="1"/>
            <a:r>
              <a:rPr lang="en-US" dirty="0" smtClean="0"/>
              <a:t>Community-Based Advocacy</a:t>
            </a:r>
          </a:p>
          <a:p>
            <a:pPr lvl="3" eaLnBrk="1" hangingPunct="1">
              <a:buFont typeface="Arial" pitchFamily="34" charset="0"/>
              <a:buChar char="•"/>
            </a:pPr>
            <a:r>
              <a:rPr lang="en-US" dirty="0" smtClean="0"/>
              <a:t>Female dominated</a:t>
            </a:r>
          </a:p>
          <a:p>
            <a:pPr lvl="3" eaLnBrk="1" hangingPunct="1">
              <a:buFont typeface="Arial" pitchFamily="34" charset="0"/>
              <a:buChar char="•"/>
            </a:pPr>
            <a:r>
              <a:rPr lang="en-US" dirty="0" smtClean="0"/>
              <a:t>Supportive, nurturing, and focused on the well being of the victim</a:t>
            </a:r>
          </a:p>
          <a:p>
            <a:pPr lvl="3" eaLnBrk="1" hangingPunct="1">
              <a:buFont typeface="Arial" pitchFamily="34" charset="0"/>
              <a:buChar char="•"/>
            </a:pPr>
            <a:r>
              <a:rPr lang="en-US" dirty="0" smtClean="0"/>
              <a:t>Establishing rapport and will engage in extended conversation</a:t>
            </a:r>
          </a:p>
          <a:p>
            <a:pPr lvl="3" eaLnBrk="1" hangingPunct="1">
              <a:buFont typeface="Wingdings" pitchFamily="2" charset="2"/>
              <a:buChar char="Ø"/>
            </a:pP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dirty="0" smtClean="0"/>
              <a:t>Benefits of Working Together</a:t>
            </a:r>
          </a:p>
        </p:txBody>
      </p:sp>
      <p:sp>
        <p:nvSpPr>
          <p:cNvPr id="31746" name="Content Placeholder 2"/>
          <p:cNvSpPr>
            <a:spLocks noGrp="1"/>
          </p:cNvSpPr>
          <p:nvPr>
            <p:ph idx="1"/>
          </p:nvPr>
        </p:nvSpPr>
        <p:spPr/>
        <p:txBody>
          <a:bodyPr/>
          <a:lstStyle/>
          <a:p>
            <a:pPr eaLnBrk="1" hangingPunct="1"/>
            <a:r>
              <a:rPr lang="en-US" dirty="0" smtClean="0"/>
              <a:t>Research shows that if they receive significant support victims are more likely to:</a:t>
            </a:r>
          </a:p>
          <a:p>
            <a:pPr lvl="4" eaLnBrk="1" hangingPunct="1">
              <a:buFont typeface="Arial" pitchFamily="34" charset="0"/>
              <a:buChar char="•"/>
            </a:pPr>
            <a:r>
              <a:rPr lang="en-US" sz="2400" dirty="0" smtClean="0"/>
              <a:t>Actively participate in the investigation</a:t>
            </a:r>
          </a:p>
          <a:p>
            <a:pPr lvl="4" eaLnBrk="1" hangingPunct="1">
              <a:buFont typeface="Arial" pitchFamily="34" charset="0"/>
              <a:buChar char="•"/>
            </a:pPr>
            <a:r>
              <a:rPr lang="en-US" sz="2400" dirty="0" smtClean="0"/>
              <a:t>Follow through with prosecution of the offender</a:t>
            </a:r>
          </a:p>
          <a:p>
            <a:pPr lvl="4" eaLnBrk="1" hangingPunct="1">
              <a:buFont typeface="Arial" pitchFamily="34" charset="0"/>
              <a:buChar char="•"/>
            </a:pPr>
            <a:endParaRPr lang="en-US" dirty="0" smtClean="0"/>
          </a:p>
          <a:p>
            <a:pPr eaLnBrk="1" hangingPunct="1"/>
            <a:r>
              <a:rPr lang="en-US" dirty="0" smtClean="0"/>
              <a:t>Officers can be supportive, but advocates have links to financial, legal and emotional resources.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Result of Improved Communications</a:t>
            </a:r>
            <a:endParaRPr lang="en-US" dirty="0"/>
          </a:p>
        </p:txBody>
      </p:sp>
      <p:sp>
        <p:nvSpPr>
          <p:cNvPr id="19458" name="Content Placeholder 2"/>
          <p:cNvSpPr>
            <a:spLocks noGrp="1"/>
          </p:cNvSpPr>
          <p:nvPr>
            <p:ph idx="1"/>
          </p:nvPr>
        </p:nvSpPr>
        <p:spPr/>
        <p:txBody>
          <a:bodyPr/>
          <a:lstStyle/>
          <a:p>
            <a:pPr eaLnBrk="1" hangingPunct="1"/>
            <a:r>
              <a:rPr lang="en-US" dirty="0" smtClean="0"/>
              <a:t>Victims will be more cooperative in investigations.</a:t>
            </a:r>
          </a:p>
          <a:p>
            <a:pPr eaLnBrk="1" hangingPunct="1"/>
            <a:r>
              <a:rPr lang="en-US" dirty="0" smtClean="0"/>
              <a:t>Victims will be better witnesses for the prosecution.</a:t>
            </a:r>
          </a:p>
          <a:p>
            <a:pPr eaLnBrk="1" hangingPunct="1"/>
            <a:r>
              <a:rPr lang="en-US" dirty="0" smtClean="0"/>
              <a:t>The officer will be more effective in getting information.</a:t>
            </a:r>
          </a:p>
          <a:p>
            <a:pPr eaLnBrk="1" hangingPunct="1"/>
            <a:r>
              <a:rPr lang="en-US" dirty="0" smtClean="0"/>
              <a:t>Strong rapport with the victim will be possible.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dirty="0" smtClean="0">
                <a:solidFill>
                  <a:srgbClr val="FF0000"/>
                </a:solidFill>
                <a:latin typeface="Gill Sans Ultra Bold" pitchFamily="34" charset="0"/>
              </a:rPr>
              <a:t>DO NOT!!!</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dirty="0" smtClean="0"/>
              <a:t>Ask what you don’t need to know</a:t>
            </a:r>
          </a:p>
          <a:p>
            <a:pPr eaLnBrk="1" fontAlgn="auto" hangingPunct="1">
              <a:spcAft>
                <a:spcPts val="0"/>
              </a:spcAft>
              <a:defRPr/>
            </a:pPr>
            <a:r>
              <a:rPr lang="en-US" dirty="0" smtClean="0"/>
              <a:t>Make decisions for the person</a:t>
            </a:r>
          </a:p>
          <a:p>
            <a:pPr eaLnBrk="1" fontAlgn="auto" hangingPunct="1">
              <a:spcAft>
                <a:spcPts val="0"/>
              </a:spcAft>
              <a:defRPr/>
            </a:pPr>
            <a:r>
              <a:rPr lang="en-US" dirty="0" smtClean="0"/>
              <a:t>Make promises </a:t>
            </a:r>
            <a:r>
              <a:rPr lang="en-US" b="1" dirty="0" smtClean="0"/>
              <a:t>YOU</a:t>
            </a:r>
            <a:r>
              <a:rPr lang="en-US" dirty="0" smtClean="0"/>
              <a:t> cannot guarantee</a:t>
            </a:r>
          </a:p>
          <a:p>
            <a:pPr eaLnBrk="1" fontAlgn="auto" hangingPunct="1">
              <a:spcAft>
                <a:spcPts val="0"/>
              </a:spcAft>
              <a:defRPr/>
            </a:pPr>
            <a:r>
              <a:rPr lang="en-US" dirty="0" smtClean="0"/>
              <a:t>Talk to others about  the situation</a:t>
            </a:r>
          </a:p>
          <a:p>
            <a:pPr eaLnBrk="1" fontAlgn="auto" hangingPunct="1">
              <a:spcAft>
                <a:spcPts val="0"/>
              </a:spcAft>
              <a:defRPr/>
            </a:pPr>
            <a:r>
              <a:rPr lang="en-US" dirty="0" smtClean="0"/>
              <a:t>Give incorrect information </a:t>
            </a:r>
          </a:p>
          <a:p>
            <a:pPr eaLnBrk="1" fontAlgn="auto" hangingPunct="1">
              <a:spcAft>
                <a:spcPts val="0"/>
              </a:spcAft>
              <a:defRPr/>
            </a:pPr>
            <a:r>
              <a:rPr lang="en-US" dirty="0" smtClean="0"/>
              <a:t>Assume anything</a:t>
            </a:r>
          </a:p>
          <a:p>
            <a:pPr eaLnBrk="1" fontAlgn="auto" hangingPunct="1">
              <a:spcAft>
                <a:spcPts val="0"/>
              </a:spcAft>
              <a:defRPr/>
            </a:pPr>
            <a:r>
              <a:rPr lang="en-US" dirty="0" smtClean="0"/>
              <a:t>Be offended by the victim’s reactions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dirty="0" smtClean="0"/>
              <a:t>How we Re-victimize</a:t>
            </a:r>
          </a:p>
        </p:txBody>
      </p:sp>
      <p:sp>
        <p:nvSpPr>
          <p:cNvPr id="3" name="Content Placeholder 2"/>
          <p:cNvSpPr>
            <a:spLocks noGrp="1"/>
          </p:cNvSpPr>
          <p:nvPr>
            <p:ph idx="1"/>
          </p:nvPr>
        </p:nvSpPr>
        <p:spPr/>
        <p:txBody>
          <a:bodyPr rtlCol="0">
            <a:normAutofit/>
          </a:bodyPr>
          <a:lstStyle/>
          <a:p>
            <a:pPr eaLnBrk="1" fontAlgn="auto" hangingPunct="1">
              <a:spcAft>
                <a:spcPts val="0"/>
              </a:spcAft>
              <a:defRPr/>
            </a:pPr>
            <a:r>
              <a:rPr lang="en-US" dirty="0" smtClean="0"/>
              <a:t>What were you doing there anyway?</a:t>
            </a:r>
          </a:p>
          <a:p>
            <a:pPr eaLnBrk="1" fontAlgn="auto" hangingPunct="1">
              <a:spcAft>
                <a:spcPts val="0"/>
              </a:spcAft>
              <a:defRPr/>
            </a:pPr>
            <a:r>
              <a:rPr lang="en-US" dirty="0" smtClean="0"/>
              <a:t>You’re so </a:t>
            </a:r>
            <a:r>
              <a:rPr lang="en-US" u="sng" dirty="0" smtClean="0"/>
              <a:t>lucky</a:t>
            </a:r>
            <a:r>
              <a:rPr lang="en-US" dirty="0" smtClean="0"/>
              <a:t> to be alive!</a:t>
            </a:r>
          </a:p>
          <a:p>
            <a:pPr eaLnBrk="1" fontAlgn="auto" hangingPunct="1">
              <a:spcAft>
                <a:spcPts val="0"/>
              </a:spcAft>
              <a:defRPr/>
            </a:pPr>
            <a:r>
              <a:rPr lang="en-US" dirty="0" smtClean="0"/>
              <a:t>How many times did he </a:t>
            </a:r>
            <a:r>
              <a:rPr lang="en-US" u="sng" dirty="0" smtClean="0"/>
              <a:t>make love </a:t>
            </a:r>
            <a:r>
              <a:rPr lang="en-US" dirty="0" smtClean="0"/>
              <a:t>to you?</a:t>
            </a:r>
          </a:p>
          <a:p>
            <a:pPr eaLnBrk="1" fontAlgn="auto" hangingPunct="1">
              <a:spcAft>
                <a:spcPts val="0"/>
              </a:spcAft>
              <a:defRPr/>
            </a:pPr>
            <a:r>
              <a:rPr lang="en-US" dirty="0" smtClean="0"/>
              <a:t>You have to…</a:t>
            </a:r>
          </a:p>
          <a:p>
            <a:pPr eaLnBrk="1" fontAlgn="auto" hangingPunct="1">
              <a:spcAft>
                <a:spcPts val="0"/>
              </a:spcAft>
              <a:defRPr/>
            </a:pPr>
            <a:r>
              <a:rPr lang="en-US" dirty="0" smtClean="0"/>
              <a:t>Why didn’t you….?</a:t>
            </a:r>
          </a:p>
          <a:p>
            <a:pPr eaLnBrk="1" fontAlgn="auto" hangingPunct="1">
              <a:spcAft>
                <a:spcPts val="0"/>
              </a:spcAft>
              <a:defRPr/>
            </a:pPr>
            <a:r>
              <a:rPr lang="en-US" dirty="0" smtClean="0"/>
              <a:t>This guy could go to prison. Are you sure this is how it happened?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 period of emotional upset in which:</a:t>
            </a:r>
            <a:br>
              <a:rPr lang="en-US" b="1" dirty="0" smtClean="0"/>
            </a:br>
            <a:endParaRPr lang="en-US" dirty="0"/>
          </a:p>
        </p:txBody>
      </p:sp>
      <p:sp>
        <p:nvSpPr>
          <p:cNvPr id="3" name="Content Placeholder 2"/>
          <p:cNvSpPr>
            <a:spLocks noGrp="1"/>
          </p:cNvSpPr>
          <p:nvPr>
            <p:ph idx="1"/>
          </p:nvPr>
        </p:nvSpPr>
        <p:spPr/>
        <p:txBody>
          <a:bodyPr/>
          <a:lstStyle/>
          <a:p>
            <a:r>
              <a:rPr lang="en-US" dirty="0" smtClean="0"/>
              <a:t>“An emotional shock that creates substantial lasting damage to an individual’s psychological development…it refers to overwhelming, uncontrollable experiences that psychologically impact victims by creating in them feelings of helplessness, vulnerability, loss of safety and loss of control.” (B. James)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Instead</a:t>
            </a:r>
            <a:endParaRPr lang="en-US" dirty="0"/>
          </a:p>
        </p:txBody>
      </p:sp>
      <p:sp>
        <p:nvSpPr>
          <p:cNvPr id="3" name="Content Placeholder 2"/>
          <p:cNvSpPr>
            <a:spLocks noGrp="1"/>
          </p:cNvSpPr>
          <p:nvPr>
            <p:ph idx="1"/>
          </p:nvPr>
        </p:nvSpPr>
        <p:spPr/>
        <p:txBody>
          <a:bodyPr/>
          <a:lstStyle/>
          <a:p>
            <a:pPr>
              <a:buNone/>
            </a:pPr>
            <a:r>
              <a:rPr lang="en-US" i="1" dirty="0" smtClean="0"/>
              <a:t>Ask oneself:</a:t>
            </a:r>
          </a:p>
          <a:p>
            <a:pPr>
              <a:buNone/>
            </a:pPr>
            <a:r>
              <a:rPr lang="en-US" i="1" dirty="0" smtClean="0"/>
              <a:t>“Is the interaction I am about to have necessary?”</a:t>
            </a:r>
          </a:p>
          <a:p>
            <a:pPr>
              <a:buNone/>
            </a:pPr>
            <a:r>
              <a:rPr lang="en-US" i="1" dirty="0" smtClean="0"/>
              <a:t>“What purpose does it serve?”</a:t>
            </a:r>
          </a:p>
          <a:p>
            <a:pPr>
              <a:buNone/>
            </a:pPr>
            <a:r>
              <a:rPr lang="en-US" i="1" dirty="0" smtClean="0"/>
              <a:t>“Who does this help?”</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What you can say…</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pPr>
              <a:buNone/>
            </a:pPr>
            <a:r>
              <a:rPr lang="en-US" sz="2000" dirty="0" smtClean="0"/>
              <a:t> </a:t>
            </a:r>
          </a:p>
          <a:p>
            <a:pPr lvl="2">
              <a:buNone/>
            </a:pPr>
            <a:r>
              <a:rPr lang="en-US" sz="2000" dirty="0" smtClean="0"/>
              <a:t>“</a:t>
            </a:r>
            <a:r>
              <a:rPr lang="en-US" sz="3200" i="1" dirty="0" smtClean="0"/>
              <a:t>You’re safe here with us, the assault is over. “</a:t>
            </a:r>
          </a:p>
          <a:p>
            <a:pPr>
              <a:buNone/>
            </a:pPr>
            <a:r>
              <a:rPr lang="en-US" i="1" dirty="0" smtClean="0"/>
              <a:t>		“I’m glad to be the one helping you.”</a:t>
            </a:r>
          </a:p>
          <a:p>
            <a:pPr>
              <a:buNone/>
            </a:pPr>
            <a:r>
              <a:rPr lang="en-US" i="1" dirty="0" smtClean="0"/>
              <a:t>		“You’re not responsible for what 			   happened.”</a:t>
            </a:r>
          </a:p>
          <a:p>
            <a:pPr>
              <a:buNone/>
            </a:pPr>
            <a:r>
              <a:rPr lang="en-US" i="1" dirty="0" smtClean="0"/>
              <a:t>		“Your feelings are normal.”</a:t>
            </a:r>
          </a:p>
          <a:p>
            <a:pPr>
              <a:buNone/>
            </a:pPr>
            <a:r>
              <a:rPr lang="en-US" i="1" dirty="0" smtClean="0"/>
              <a:t>		“There is nothing to be ashamed of.”</a:t>
            </a:r>
          </a:p>
          <a:p>
            <a:pPr>
              <a:buNone/>
            </a:pPr>
            <a:r>
              <a:rPr lang="en-US" i="1" dirty="0" smtClean="0"/>
              <a:t>		“You did what you had to do to survive</a:t>
            </a:r>
            <a:r>
              <a:rPr lang="en-US" dirty="0" smtClean="0"/>
              <a:t>.”</a:t>
            </a:r>
          </a:p>
          <a:p>
            <a:endParaRPr lang="en-US"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dirty="0" smtClean="0"/>
              <a:t>Things to Remember</a:t>
            </a:r>
          </a:p>
        </p:txBody>
      </p:sp>
      <p:sp>
        <p:nvSpPr>
          <p:cNvPr id="32770" name="Content Placeholder 2"/>
          <p:cNvSpPr>
            <a:spLocks noGrp="1"/>
          </p:cNvSpPr>
          <p:nvPr>
            <p:ph idx="1"/>
          </p:nvPr>
        </p:nvSpPr>
        <p:spPr/>
        <p:txBody>
          <a:bodyPr/>
          <a:lstStyle/>
          <a:p>
            <a:pPr eaLnBrk="1" hangingPunct="1"/>
            <a:r>
              <a:rPr lang="en-US" dirty="0" smtClean="0"/>
              <a:t>Victims have rights!</a:t>
            </a:r>
          </a:p>
          <a:p>
            <a:pPr eaLnBrk="1" hangingPunct="1"/>
            <a:r>
              <a:rPr lang="en-US" dirty="0" smtClean="0"/>
              <a:t>The victim has the right to choose not to file a police report.</a:t>
            </a:r>
          </a:p>
          <a:p>
            <a:pPr eaLnBrk="1" hangingPunct="1"/>
            <a:r>
              <a:rPr lang="en-US" dirty="0" smtClean="0"/>
              <a:t>The victim has the right to decline any parts of the evidence collection process.</a:t>
            </a:r>
          </a:p>
          <a:p>
            <a:pPr eaLnBrk="1" hangingPunct="1"/>
            <a:r>
              <a:rPr lang="en-US" dirty="0" smtClean="0"/>
              <a:t>The victim has the right to have an advocate present during any or parts of the reporting process.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33400" y="1676400"/>
            <a:ext cx="8229600" cy="4525963"/>
          </a:xfrm>
        </p:spPr>
        <p:txBody>
          <a:bodyPr>
            <a:normAutofit/>
          </a:bodyPr>
          <a:lstStyle/>
          <a:p>
            <a:pPr algn="ctr">
              <a:buNone/>
            </a:pPr>
            <a:endParaRPr lang="en-US" sz="4400" dirty="0" smtClean="0"/>
          </a:p>
          <a:p>
            <a:pPr algn="ctr">
              <a:buNone/>
            </a:pPr>
            <a:r>
              <a:rPr lang="en-US" sz="4400" i="1" dirty="0" smtClean="0">
                <a:solidFill>
                  <a:srgbClr val="FF0000"/>
                </a:solidFill>
              </a:rPr>
              <a:t>Anticipate that </a:t>
            </a:r>
          </a:p>
          <a:p>
            <a:pPr algn="ctr">
              <a:buNone/>
            </a:pPr>
            <a:r>
              <a:rPr lang="en-US" sz="4400" i="1" dirty="0" smtClean="0">
                <a:solidFill>
                  <a:srgbClr val="FF0000"/>
                </a:solidFill>
              </a:rPr>
              <a:t>you will experience vicarious trauma!</a:t>
            </a:r>
          </a:p>
          <a:p>
            <a:pPr algn="ctr"/>
            <a:endParaRPr lang="en-US" sz="4400"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Vicarious Trauma? </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Vicarious trauma is a term used to describe the negative psychological consequences people in the helping professions such as victim advocacy, may experience as a result of being exposed to a survivor’s accounts of trauma and witnessing the survivor’s pain and suffering. Vicarious trauma has also been called compassion fatigue, empathic strain, and secondary trauma.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Coping with Vicarious Trauma</a:t>
            </a:r>
            <a:endParaRPr lang="en-US" dirty="0"/>
          </a:p>
        </p:txBody>
      </p:sp>
      <p:sp>
        <p:nvSpPr>
          <p:cNvPr id="3" name="Content Placeholder 2"/>
          <p:cNvSpPr>
            <a:spLocks noGrp="1"/>
          </p:cNvSpPr>
          <p:nvPr>
            <p:ph idx="1"/>
          </p:nvPr>
        </p:nvSpPr>
        <p:spPr/>
        <p:txBody>
          <a:bodyPr>
            <a:normAutofit lnSpcReduction="10000"/>
          </a:bodyPr>
          <a:lstStyle/>
          <a:p>
            <a:r>
              <a:rPr lang="en-US" dirty="0" smtClean="0"/>
              <a:t>Take care of yourself</a:t>
            </a:r>
          </a:p>
          <a:p>
            <a:r>
              <a:rPr lang="en-US" dirty="0" smtClean="0"/>
              <a:t>Avoid burnout</a:t>
            </a:r>
          </a:p>
          <a:p>
            <a:r>
              <a:rPr lang="en-US" dirty="0" smtClean="0"/>
              <a:t>Develop self-awareness</a:t>
            </a:r>
          </a:p>
          <a:p>
            <a:r>
              <a:rPr lang="en-US" dirty="0" smtClean="0"/>
              <a:t>Create a self care plan</a:t>
            </a:r>
          </a:p>
          <a:p>
            <a:r>
              <a:rPr lang="en-US" dirty="0" smtClean="0"/>
              <a:t>Care for your physical and psychological health</a:t>
            </a:r>
          </a:p>
          <a:p>
            <a:r>
              <a:rPr lang="en-US" dirty="0" smtClean="0"/>
              <a:t>Keep socially active</a:t>
            </a:r>
          </a:p>
          <a:p>
            <a:r>
              <a:rPr lang="en-US" dirty="0" smtClean="0"/>
              <a:t>Pay attention to you social morals</a:t>
            </a:r>
          </a:p>
          <a:p>
            <a:pPr>
              <a:buNone/>
            </a:pPr>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219200"/>
          </a:xfrm>
        </p:spPr>
        <p:txBody>
          <a:bodyPr>
            <a:normAutofit fontScale="90000"/>
          </a:bodyPr>
          <a:lstStyle/>
          <a:p>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b="1" dirty="0" smtClean="0"/>
              <a:t>Signs and Symptoms of</a:t>
            </a:r>
            <a:br>
              <a:rPr lang="en-US" b="1" dirty="0" smtClean="0"/>
            </a:br>
            <a:r>
              <a:rPr lang="en-US" b="1" dirty="0" smtClean="0"/>
              <a:t> Vicarious Trauma </a:t>
            </a:r>
            <a:br>
              <a:rPr lang="en-US" b="1" dirty="0" smtClean="0"/>
            </a:br>
            <a:r>
              <a:rPr lang="en-US" dirty="0" smtClean="0">
                <a:solidFill>
                  <a:srgbClr val="00B050"/>
                </a:solidFill>
              </a:rPr>
              <a:t/>
            </a:r>
            <a:br>
              <a:rPr lang="en-US" dirty="0" smtClean="0">
                <a:solidFill>
                  <a:srgbClr val="00B050"/>
                </a:solidFill>
              </a:rPr>
            </a:br>
            <a:r>
              <a:rPr lang="en-US" b="1" dirty="0" smtClean="0"/>
              <a:t/>
            </a:r>
            <a:br>
              <a:rPr lang="en-US" b="1" dirty="0" smtClean="0"/>
            </a:br>
            <a:endParaRPr lang="en-US" dirty="0"/>
          </a:p>
        </p:txBody>
      </p:sp>
      <p:sp>
        <p:nvSpPr>
          <p:cNvPr id="3" name="Content Placeholder 2"/>
          <p:cNvSpPr>
            <a:spLocks noGrp="1"/>
          </p:cNvSpPr>
          <p:nvPr>
            <p:ph sz="half" idx="1"/>
          </p:nvPr>
        </p:nvSpPr>
        <p:spPr>
          <a:xfrm>
            <a:off x="457200" y="2786433"/>
            <a:ext cx="4038600" cy="2547567"/>
          </a:xfrm>
        </p:spPr>
        <p:txBody>
          <a:bodyPr>
            <a:normAutofit/>
          </a:bodyPr>
          <a:lstStyle/>
          <a:p>
            <a:pPr marL="0" indent="0">
              <a:buFont typeface="Wingdings" pitchFamily="2" charset="2"/>
              <a:buChar char="ü"/>
              <a:tabLst>
                <a:tab pos="344488" algn="l"/>
              </a:tabLst>
            </a:pPr>
            <a:r>
              <a:rPr lang="en-US" sz="2400" dirty="0" smtClean="0"/>
              <a:t>	Feelings of detachment</a:t>
            </a:r>
          </a:p>
          <a:p>
            <a:pPr marL="0" indent="0">
              <a:buFont typeface="Wingdings" pitchFamily="2" charset="2"/>
              <a:buChar char="ü"/>
              <a:tabLst>
                <a:tab pos="344488" algn="l"/>
              </a:tabLst>
            </a:pPr>
            <a:r>
              <a:rPr lang="en-US" sz="2400" dirty="0" smtClean="0"/>
              <a:t>	Depression</a:t>
            </a:r>
          </a:p>
          <a:p>
            <a:pPr marL="0" indent="0">
              <a:buFont typeface="Wingdings" pitchFamily="2" charset="2"/>
              <a:buChar char="ü"/>
              <a:tabLst>
                <a:tab pos="344488" algn="l"/>
              </a:tabLst>
            </a:pPr>
            <a:r>
              <a:rPr lang="en-US" sz="2400" dirty="0" smtClean="0"/>
              <a:t>	Hopelessness</a:t>
            </a:r>
          </a:p>
          <a:p>
            <a:pPr marL="0" indent="0">
              <a:buFont typeface="Wingdings" pitchFamily="2" charset="2"/>
              <a:buChar char="ü"/>
              <a:tabLst>
                <a:tab pos="344488" algn="l"/>
              </a:tabLst>
            </a:pPr>
            <a:r>
              <a:rPr lang="en-US" sz="2400" dirty="0" smtClean="0"/>
              <a:t>	Anxiety</a:t>
            </a:r>
          </a:p>
          <a:p>
            <a:pPr marL="0" indent="0">
              <a:buFont typeface="Wingdings" pitchFamily="2" charset="2"/>
              <a:buChar char="ü"/>
              <a:tabLst>
                <a:tab pos="344488" algn="l"/>
              </a:tabLst>
            </a:pPr>
            <a:r>
              <a:rPr lang="en-US" sz="2400" dirty="0" smtClean="0"/>
              <a:t>	Sadness</a:t>
            </a:r>
          </a:p>
          <a:p>
            <a:pPr marL="0" indent="0">
              <a:buNone/>
            </a:pPr>
            <a:endParaRPr lang="en-US" dirty="0" smtClean="0"/>
          </a:p>
          <a:p>
            <a:endParaRPr lang="en-US" dirty="0" smtClean="0"/>
          </a:p>
          <a:p>
            <a:endParaRPr lang="en-US" dirty="0" smtClean="0"/>
          </a:p>
        </p:txBody>
      </p:sp>
      <p:sp>
        <p:nvSpPr>
          <p:cNvPr id="4" name="Content Placeholder 3"/>
          <p:cNvSpPr>
            <a:spLocks noGrp="1"/>
          </p:cNvSpPr>
          <p:nvPr>
            <p:ph sz="half" idx="2"/>
          </p:nvPr>
        </p:nvSpPr>
        <p:spPr>
          <a:xfrm>
            <a:off x="4648200" y="2786433"/>
            <a:ext cx="4038600" cy="2699967"/>
          </a:xfrm>
        </p:spPr>
        <p:txBody>
          <a:bodyPr>
            <a:normAutofit/>
          </a:bodyPr>
          <a:lstStyle/>
          <a:p>
            <a:pPr>
              <a:buFont typeface="Wingdings" pitchFamily="2" charset="2"/>
              <a:buChar char="ü"/>
            </a:pPr>
            <a:r>
              <a:rPr lang="en-US" sz="2400" dirty="0" smtClean="0"/>
              <a:t>Grief </a:t>
            </a:r>
          </a:p>
          <a:p>
            <a:pPr>
              <a:buFont typeface="Wingdings" pitchFamily="2" charset="2"/>
              <a:buChar char="ü"/>
            </a:pPr>
            <a:r>
              <a:rPr lang="en-US" sz="2400" dirty="0" smtClean="0"/>
              <a:t> Fear </a:t>
            </a:r>
          </a:p>
          <a:p>
            <a:pPr>
              <a:buFont typeface="Wingdings" pitchFamily="2" charset="2"/>
              <a:buChar char="ü"/>
            </a:pPr>
            <a:r>
              <a:rPr lang="en-US" sz="2400" dirty="0" smtClean="0"/>
              <a:t> Rage </a:t>
            </a:r>
          </a:p>
          <a:p>
            <a:pPr>
              <a:buFont typeface="Wingdings" pitchFamily="2" charset="2"/>
              <a:buChar char="ü"/>
            </a:pPr>
            <a:r>
              <a:rPr lang="en-US" sz="2400" dirty="0" smtClean="0"/>
              <a:t>Feeling overwhelmed </a:t>
            </a:r>
          </a:p>
          <a:p>
            <a:pPr>
              <a:buFont typeface="Wingdings" pitchFamily="2" charset="2"/>
              <a:buChar char="ü"/>
            </a:pPr>
            <a:r>
              <a:rPr lang="en-US" sz="2400" dirty="0" smtClean="0"/>
              <a:t> Feelings of incompetence </a:t>
            </a:r>
          </a:p>
          <a:p>
            <a:pPr>
              <a:buFont typeface="Wingdings" pitchFamily="2" charset="2"/>
              <a:buChar char="ü"/>
            </a:pPr>
            <a:r>
              <a:rPr lang="en-US" sz="2400" dirty="0" smtClean="0"/>
              <a:t>Hopelessness </a:t>
            </a:r>
          </a:p>
        </p:txBody>
      </p:sp>
      <p:sp>
        <p:nvSpPr>
          <p:cNvPr id="5" name="TextBox 4"/>
          <p:cNvSpPr txBox="1"/>
          <p:nvPr/>
        </p:nvSpPr>
        <p:spPr>
          <a:xfrm>
            <a:off x="457200" y="1828800"/>
            <a:ext cx="8305800" cy="707886"/>
          </a:xfrm>
          <a:prstGeom prst="rect">
            <a:avLst/>
          </a:prstGeom>
          <a:noFill/>
        </p:spPr>
        <p:txBody>
          <a:bodyPr wrap="square" rtlCol="0">
            <a:spAutoFit/>
          </a:bodyPr>
          <a:lstStyle/>
          <a:p>
            <a:pPr algn="ctr"/>
            <a:r>
              <a:rPr lang="en-US" sz="4000" dirty="0" smtClean="0">
                <a:solidFill>
                  <a:srgbClr val="00B050"/>
                </a:solidFill>
              </a:rPr>
              <a:t>Emotional Reactions </a:t>
            </a:r>
            <a:endParaRPr lang="en-US" sz="4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Physical Reactions: </a:t>
            </a:r>
          </a:p>
        </p:txBody>
      </p:sp>
      <p:sp>
        <p:nvSpPr>
          <p:cNvPr id="3" name="Content Placeholder 2"/>
          <p:cNvSpPr>
            <a:spLocks noGrp="1"/>
          </p:cNvSpPr>
          <p:nvPr>
            <p:ph idx="1"/>
          </p:nvPr>
        </p:nvSpPr>
        <p:spPr/>
        <p:txBody>
          <a:bodyPr/>
          <a:lstStyle/>
          <a:p>
            <a:pPr>
              <a:buFont typeface="Wingdings" pitchFamily="2" charset="2"/>
              <a:buChar char="ü"/>
            </a:pPr>
            <a:r>
              <a:rPr lang="en-US" dirty="0" smtClean="0"/>
              <a:t> Fatigue/lack of energy </a:t>
            </a:r>
          </a:p>
          <a:p>
            <a:pPr>
              <a:buFont typeface="Wingdings" pitchFamily="2" charset="2"/>
              <a:buChar char="ü"/>
            </a:pPr>
            <a:r>
              <a:rPr lang="en-US" dirty="0" smtClean="0"/>
              <a:t>Sleep or appetite disturbance </a:t>
            </a:r>
          </a:p>
          <a:p>
            <a:pPr>
              <a:buFont typeface="Wingdings" pitchFamily="2" charset="2"/>
              <a:buChar char="ü"/>
            </a:pPr>
            <a:r>
              <a:rPr lang="en-US" dirty="0" smtClean="0"/>
              <a:t> Muscle tension or aches </a:t>
            </a:r>
          </a:p>
          <a:p>
            <a:pPr>
              <a:buFont typeface="Wingdings" pitchFamily="2" charset="2"/>
              <a:buChar char="ü"/>
            </a:pPr>
            <a:r>
              <a:rPr lang="en-US" dirty="0" smtClean="0"/>
              <a:t>Stomachaches </a:t>
            </a:r>
          </a:p>
          <a:p>
            <a:pPr>
              <a:buFont typeface="Wingdings" pitchFamily="2" charset="2"/>
              <a:buChar char="ü"/>
            </a:pPr>
            <a:r>
              <a:rPr lang="en-US" dirty="0" smtClean="0"/>
              <a:t>Headaches </a:t>
            </a:r>
          </a:p>
          <a:p>
            <a:pPr>
              <a:buFont typeface="Wingdings" pitchFamily="2" charset="2"/>
              <a:buChar char="ü"/>
            </a:pPr>
            <a:r>
              <a:rPr lang="en-US" dirty="0" smtClean="0"/>
              <a:t> Sexual difficulties </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Psychological Reactions:</a:t>
            </a:r>
            <a:endParaRPr lang="en-US" dirty="0">
              <a:solidFill>
                <a:srgbClr val="00B050"/>
              </a:solidFill>
            </a:endParaRPr>
          </a:p>
        </p:txBody>
      </p:sp>
      <p:sp>
        <p:nvSpPr>
          <p:cNvPr id="3" name="Content Placeholder 2"/>
          <p:cNvSpPr>
            <a:spLocks noGrp="1"/>
          </p:cNvSpPr>
          <p:nvPr>
            <p:ph idx="1"/>
          </p:nvPr>
        </p:nvSpPr>
        <p:spPr/>
        <p:txBody>
          <a:bodyPr>
            <a:normAutofit/>
          </a:bodyPr>
          <a:lstStyle/>
          <a:p>
            <a:pPr>
              <a:buFont typeface="Wingdings" pitchFamily="2" charset="2"/>
              <a:buChar char="ü"/>
            </a:pPr>
            <a:r>
              <a:rPr lang="en-US" dirty="0" smtClean="0"/>
              <a:t> Recurrent dreams or nightmares </a:t>
            </a:r>
          </a:p>
          <a:p>
            <a:pPr>
              <a:buFont typeface="Wingdings" pitchFamily="2" charset="2"/>
              <a:buChar char="ü"/>
            </a:pPr>
            <a:r>
              <a:rPr lang="en-US" dirty="0" smtClean="0"/>
              <a:t> Intrusive imagery </a:t>
            </a:r>
          </a:p>
          <a:p>
            <a:pPr>
              <a:buFont typeface="Wingdings" pitchFamily="2" charset="2"/>
              <a:buChar char="ü"/>
            </a:pPr>
            <a:r>
              <a:rPr lang="en-US" dirty="0" smtClean="0"/>
              <a:t> Flashbacks </a:t>
            </a:r>
          </a:p>
          <a:p>
            <a:pPr>
              <a:buFont typeface="Wingdings" pitchFamily="2" charset="2"/>
              <a:buChar char="ü"/>
            </a:pPr>
            <a:r>
              <a:rPr lang="en-US" dirty="0" smtClean="0"/>
              <a:t>Decreased motivation </a:t>
            </a:r>
          </a:p>
          <a:p>
            <a:pPr>
              <a:buFont typeface="Wingdings" pitchFamily="2" charset="2"/>
              <a:buChar char="ü"/>
            </a:pPr>
            <a:r>
              <a:rPr lang="en-US" dirty="0" smtClean="0"/>
              <a:t> Cynicism </a:t>
            </a:r>
          </a:p>
          <a:p>
            <a:pPr>
              <a:buFont typeface="Wingdings" pitchFamily="2" charset="2"/>
              <a:buChar char="ü"/>
            </a:pPr>
            <a:r>
              <a:rPr lang="en-US" dirty="0" smtClean="0"/>
              <a:t>Shift in worldview – involving a disruption in important beliefs that advocates feel about themselves, others, or the world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B050"/>
                </a:solidFill>
              </a:rPr>
              <a:t>Behavioral Reactions: </a:t>
            </a:r>
            <a:br>
              <a:rPr lang="en-US" dirty="0" smtClean="0">
                <a:solidFill>
                  <a:srgbClr val="00B050"/>
                </a:solidFill>
              </a:rPr>
            </a:br>
            <a:endParaRPr lang="en-US" dirty="0">
              <a:solidFill>
                <a:srgbClr val="00B050"/>
              </a:solidFill>
            </a:endParaRPr>
          </a:p>
        </p:txBody>
      </p:sp>
      <p:sp>
        <p:nvSpPr>
          <p:cNvPr id="3" name="Content Placeholder 2"/>
          <p:cNvSpPr>
            <a:spLocks noGrp="1"/>
          </p:cNvSpPr>
          <p:nvPr>
            <p:ph idx="1"/>
          </p:nvPr>
        </p:nvSpPr>
        <p:spPr/>
        <p:txBody>
          <a:bodyPr/>
          <a:lstStyle/>
          <a:p>
            <a:pPr>
              <a:buFont typeface="Wingdings" pitchFamily="2" charset="2"/>
              <a:buChar char="ü"/>
            </a:pPr>
            <a:r>
              <a:rPr lang="en-US" dirty="0" smtClean="0"/>
              <a:t>Withdrawal from supports </a:t>
            </a:r>
          </a:p>
          <a:p>
            <a:pPr>
              <a:buFont typeface="Wingdings" pitchFamily="2" charset="2"/>
              <a:buChar char="ü"/>
            </a:pPr>
            <a:r>
              <a:rPr lang="en-US" dirty="0" smtClean="0"/>
              <a:t>Withdrawal from work or over- involvement in work </a:t>
            </a:r>
          </a:p>
          <a:p>
            <a:pPr>
              <a:buFont typeface="Wingdings" pitchFamily="2" charset="2"/>
              <a:buChar char="ü"/>
            </a:pPr>
            <a:r>
              <a:rPr lang="en-US" dirty="0" smtClean="0"/>
              <a:t>Difficulty balancing work and personal life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Trauma is…</a:t>
            </a:r>
            <a:endParaRPr lang="en-US" dirty="0"/>
          </a:p>
        </p:txBody>
      </p:sp>
      <p:sp>
        <p:nvSpPr>
          <p:cNvPr id="3" name="Content Placeholder 2"/>
          <p:cNvSpPr>
            <a:spLocks noGrp="1"/>
          </p:cNvSpPr>
          <p:nvPr>
            <p:ph idx="1"/>
          </p:nvPr>
        </p:nvSpPr>
        <p:spPr/>
        <p:txBody>
          <a:bodyPr/>
          <a:lstStyle/>
          <a:p>
            <a:pPr>
              <a:buNone/>
            </a:pPr>
            <a:endParaRPr lang="en-US" b="1" dirty="0" smtClean="0"/>
          </a:p>
          <a:p>
            <a:r>
              <a:rPr lang="en-US" dirty="0" smtClean="0"/>
              <a:t>A person’s usual coping mechanism has failed.</a:t>
            </a:r>
          </a:p>
          <a:p>
            <a:r>
              <a:rPr lang="en-US" dirty="0" smtClean="0"/>
              <a:t>Problem solving skill decrease.</a:t>
            </a:r>
          </a:p>
          <a:p>
            <a:r>
              <a:rPr lang="en-US" dirty="0" smtClean="0"/>
              <a:t>Feelings of panic increase</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Coping with Vicarious Trauma </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sz="2900" b="1" dirty="0" smtClean="0">
                <a:solidFill>
                  <a:srgbClr val="FF0000"/>
                </a:solidFill>
              </a:rPr>
              <a:t>**Please note, having and or suffering from vicarious trauma is </a:t>
            </a:r>
            <a:r>
              <a:rPr lang="en-US" sz="2900" b="1" i="1" dirty="0" smtClean="0">
                <a:solidFill>
                  <a:srgbClr val="FF0000"/>
                </a:solidFill>
              </a:rPr>
              <a:t>not a sign of weakness. </a:t>
            </a:r>
          </a:p>
          <a:p>
            <a:endParaRPr lang="en-US" dirty="0" smtClean="0"/>
          </a:p>
          <a:p>
            <a:r>
              <a:rPr lang="en-US" dirty="0" smtClean="0"/>
              <a:t>Understand the dynamics of vicarious trauma. </a:t>
            </a:r>
          </a:p>
          <a:p>
            <a:r>
              <a:rPr lang="en-US" dirty="0" smtClean="0"/>
              <a:t> Understand that experiencing vicarious trauma is common for people in helping professions. </a:t>
            </a:r>
          </a:p>
          <a:p>
            <a:r>
              <a:rPr lang="en-US" dirty="0" smtClean="0"/>
              <a:t> Know your own issues and vulnerabilities, for example, what kind of traumas might trigger strong emotional reactions for you. </a:t>
            </a:r>
          </a:p>
          <a:p>
            <a:r>
              <a:rPr lang="en-US" dirty="0" smtClean="0"/>
              <a:t> Set boundaries. </a:t>
            </a:r>
          </a:p>
          <a:p>
            <a:r>
              <a:rPr lang="en-US" dirty="0" smtClean="0"/>
              <a:t> Balance work, play, and spiritual renewal. </a:t>
            </a:r>
          </a:p>
          <a:p>
            <a:r>
              <a:rPr lang="en-US" dirty="0" smtClean="0"/>
              <a:t> Seek supervision. </a:t>
            </a:r>
          </a:p>
          <a:p>
            <a:r>
              <a:rPr lang="en-US" dirty="0" smtClean="0"/>
              <a:t>Access your support system. </a:t>
            </a:r>
          </a:p>
          <a:p>
            <a:r>
              <a:rPr lang="en-US" dirty="0" smtClean="0"/>
              <a:t> Seek counseling, if symptoms persist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Best Practices</a:t>
            </a:r>
            <a:endParaRPr lang="en-US" dirty="0"/>
          </a:p>
        </p:txBody>
      </p:sp>
      <p:sp>
        <p:nvSpPr>
          <p:cNvPr id="3" name="Content Placeholder 2"/>
          <p:cNvSpPr>
            <a:spLocks noGrp="1"/>
          </p:cNvSpPr>
          <p:nvPr>
            <p:ph idx="1"/>
          </p:nvPr>
        </p:nvSpPr>
        <p:spPr/>
        <p:txBody>
          <a:bodyPr>
            <a:normAutofit/>
          </a:bodyPr>
          <a:lstStyle/>
          <a:p>
            <a:r>
              <a:rPr lang="en-US" dirty="0" smtClean="0"/>
              <a:t>Be non-judgmental</a:t>
            </a:r>
          </a:p>
          <a:p>
            <a:r>
              <a:rPr lang="en-US" dirty="0" smtClean="0"/>
              <a:t>Promote emotional safety</a:t>
            </a:r>
          </a:p>
          <a:p>
            <a:r>
              <a:rPr lang="en-US" dirty="0" smtClean="0"/>
              <a:t>Be flexible</a:t>
            </a:r>
          </a:p>
          <a:p>
            <a:r>
              <a:rPr lang="en-US" dirty="0" smtClean="0"/>
              <a:t>Be honest</a:t>
            </a:r>
          </a:p>
          <a:p>
            <a:pPr algn="r">
              <a:buNone/>
            </a:pPr>
            <a:r>
              <a:rPr lang="en-US" i="1" dirty="0" smtClean="0"/>
              <a:t>“Above All Else, Do No Harm”</a:t>
            </a:r>
          </a:p>
          <a:p>
            <a:pPr algn="r">
              <a:buNone/>
            </a:pPr>
            <a:r>
              <a:rPr lang="en-US" i="1" dirty="0" smtClean="0"/>
              <a:t>~Physician's Credo</a:t>
            </a:r>
          </a:p>
          <a:p>
            <a:pPr algn="ctr"/>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r>
              <a:rPr lang="en-US" dirty="0" smtClean="0"/>
              <a:t>Trauma Informed Care- Best Practices and Protocols for Ohio’s Domestic Violence Programs (Ohio Domestic Violence Network)</a:t>
            </a:r>
          </a:p>
          <a:p>
            <a:r>
              <a:rPr lang="en-US" dirty="0" smtClean="0"/>
              <a:t> Excellence in Advocacy: A Victim-Centered Approach (Ohio Family Violence Prevention Center Office of Criminal Justice Services a Division of the Ohio Department of Public Safety)</a:t>
            </a:r>
          </a:p>
          <a:p>
            <a:endParaRPr lang="en-US" dirty="0" smtClean="0"/>
          </a:p>
          <a:p>
            <a:pPr>
              <a:buNone/>
            </a:pPr>
            <a:endParaRPr lang="en-US" dirty="0" smtClean="0"/>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WEBSITES</a:t>
            </a:r>
            <a:endParaRPr lang="en-US" dirty="0"/>
          </a:p>
        </p:txBody>
      </p:sp>
      <p:sp>
        <p:nvSpPr>
          <p:cNvPr id="3" name="Content Placeholder 2"/>
          <p:cNvSpPr>
            <a:spLocks noGrp="1"/>
          </p:cNvSpPr>
          <p:nvPr>
            <p:ph idx="1"/>
          </p:nvPr>
        </p:nvSpPr>
        <p:spPr/>
        <p:txBody>
          <a:bodyPr/>
          <a:lstStyle/>
          <a:p>
            <a:r>
              <a:rPr lang="en-US" dirty="0" smtClean="0">
                <a:hlinkClick r:id="rId2"/>
              </a:rPr>
              <a:t>WWW.ODVN.ORG</a:t>
            </a:r>
            <a:endParaRPr lang="en-US" dirty="0" smtClean="0"/>
          </a:p>
          <a:p>
            <a:r>
              <a:rPr lang="en-US" dirty="0" smtClean="0">
                <a:hlinkClick r:id="rId3"/>
              </a:rPr>
              <a:t>WWW.OAESV.ORG</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Trauma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Loss of a Loved One</a:t>
            </a:r>
          </a:p>
          <a:p>
            <a:r>
              <a:rPr lang="en-US" dirty="0" smtClean="0"/>
              <a:t>Accidents</a:t>
            </a:r>
          </a:p>
          <a:p>
            <a:r>
              <a:rPr lang="en-US" dirty="0" smtClean="0"/>
              <a:t>Homelessness</a:t>
            </a:r>
          </a:p>
          <a:p>
            <a:r>
              <a:rPr lang="en-US" dirty="0" smtClean="0"/>
              <a:t>Community and School violence</a:t>
            </a:r>
          </a:p>
          <a:p>
            <a:r>
              <a:rPr lang="en-US" dirty="0" smtClean="0"/>
              <a:t>Domestic Violence</a:t>
            </a:r>
          </a:p>
          <a:p>
            <a:r>
              <a:rPr lang="en-US" dirty="0" smtClean="0"/>
              <a:t>Neglect</a:t>
            </a:r>
          </a:p>
          <a:p>
            <a:r>
              <a:rPr lang="en-US" dirty="0" smtClean="0"/>
              <a:t>Physical Abuse</a:t>
            </a:r>
          </a:p>
          <a:p>
            <a:r>
              <a:rPr lang="en-US" dirty="0" smtClean="0"/>
              <a:t>Sexual Assault</a:t>
            </a:r>
          </a:p>
          <a:p>
            <a:r>
              <a:rPr lang="en-US" dirty="0" smtClean="0"/>
              <a:t>Disasters</a:t>
            </a:r>
          </a:p>
          <a:p>
            <a:r>
              <a:rPr lang="en-US" dirty="0" smtClean="0"/>
              <a:t>Terrorism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Processes During Trauma</a:t>
            </a:r>
            <a:endParaRPr lang="en-US" dirty="0"/>
          </a:p>
        </p:txBody>
      </p:sp>
      <p:sp>
        <p:nvSpPr>
          <p:cNvPr id="3" name="Content Placeholder 2"/>
          <p:cNvSpPr>
            <a:spLocks noGrp="1"/>
          </p:cNvSpPr>
          <p:nvPr>
            <p:ph idx="1"/>
          </p:nvPr>
        </p:nvSpPr>
        <p:spPr/>
        <p:txBody>
          <a:bodyPr/>
          <a:lstStyle/>
          <a:p>
            <a:r>
              <a:rPr lang="en-US" dirty="0" smtClean="0"/>
              <a:t>While brain processes are extremely complicated research has said:</a:t>
            </a:r>
          </a:p>
          <a:p>
            <a:pPr lvl="3"/>
            <a:endParaRPr lang="en-US" dirty="0" smtClean="0"/>
          </a:p>
          <a:p>
            <a:pPr lvl="3"/>
            <a:r>
              <a:rPr lang="en-US" sz="2800" dirty="0" smtClean="0"/>
              <a:t>The experience of trauma actually changes the structure and function of the brain. Pathways in the brain can be disrupted by exposure to trauma, which causes some trauma survivor’s  brains to be altered forever.</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Stress Response</a:t>
            </a:r>
            <a:endParaRPr lang="en-US" dirty="0"/>
          </a:p>
        </p:txBody>
      </p:sp>
      <p:sp>
        <p:nvSpPr>
          <p:cNvPr id="3" name="Content Placeholder 2"/>
          <p:cNvSpPr>
            <a:spLocks noGrp="1"/>
          </p:cNvSpPr>
          <p:nvPr>
            <p:ph idx="1"/>
          </p:nvPr>
        </p:nvSpPr>
        <p:spPr/>
        <p:txBody>
          <a:bodyPr/>
          <a:lstStyle/>
          <a:p>
            <a:r>
              <a:rPr lang="en-US" dirty="0" smtClean="0"/>
              <a:t>The human brain has a built in alarm system that signals us when we may be in danger.</a:t>
            </a:r>
          </a:p>
          <a:p>
            <a:pPr algn="ctr">
              <a:buNone/>
            </a:pPr>
            <a:r>
              <a:rPr lang="en-US" sz="3600" u="sng" dirty="0" smtClean="0">
                <a:solidFill>
                  <a:srgbClr val="FF0000"/>
                </a:solidFill>
              </a:rPr>
              <a:t>BRAIN</a:t>
            </a:r>
          </a:p>
          <a:p>
            <a:r>
              <a:rPr lang="en-US" u="sng" dirty="0" smtClean="0">
                <a:solidFill>
                  <a:srgbClr val="FF0000"/>
                </a:solidFill>
              </a:rPr>
              <a:t>Thinking Brain:</a:t>
            </a:r>
            <a:r>
              <a:rPr lang="en-US" dirty="0" smtClean="0">
                <a:solidFill>
                  <a:srgbClr val="FF0000"/>
                </a:solidFill>
              </a:rPr>
              <a:t> </a:t>
            </a:r>
            <a:r>
              <a:rPr lang="en-US" dirty="0" smtClean="0"/>
              <a:t>Checks out the situation</a:t>
            </a:r>
          </a:p>
          <a:p>
            <a:pPr lvl="3"/>
            <a:r>
              <a:rPr lang="en-US" dirty="0" smtClean="0"/>
              <a:t>If there is no danger, the doing brain goes back to normal functioning</a:t>
            </a:r>
          </a:p>
          <a:p>
            <a:r>
              <a:rPr lang="en-US" u="sng" dirty="0" smtClean="0">
                <a:solidFill>
                  <a:srgbClr val="FF0000"/>
                </a:solidFill>
              </a:rPr>
              <a:t>Doing Brain: </a:t>
            </a:r>
            <a:r>
              <a:rPr lang="en-US" dirty="0" smtClean="0"/>
              <a:t>Senses danger</a:t>
            </a:r>
          </a:p>
          <a:p>
            <a:pPr lvl="3"/>
            <a:r>
              <a:rPr lang="en-US" dirty="0" smtClean="0"/>
              <a:t>If there is danger, the thinking brain shuts down, allowing the doing brain to react.</a:t>
            </a:r>
          </a:p>
          <a:p>
            <a:pPr>
              <a:buNone/>
            </a:pPr>
            <a:endParaRPr lang="en-US" u="sng" dirty="0" smtClean="0"/>
          </a:p>
          <a:p>
            <a:pPr>
              <a:buNone/>
            </a:pPr>
            <a:endParaRPr lang="en-US" u="sng"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Response</a:t>
            </a:r>
            <a:endParaRPr lang="en-US" dirty="0"/>
          </a:p>
        </p:txBody>
      </p:sp>
      <p:sp>
        <p:nvSpPr>
          <p:cNvPr id="3" name="Content Placeholder 2"/>
          <p:cNvSpPr>
            <a:spLocks noGrp="1"/>
          </p:cNvSpPr>
          <p:nvPr>
            <p:ph idx="1"/>
          </p:nvPr>
        </p:nvSpPr>
        <p:spPr/>
        <p:txBody>
          <a:bodyPr/>
          <a:lstStyle/>
          <a:p>
            <a:r>
              <a:rPr lang="en-US" dirty="0" smtClean="0"/>
              <a:t>The DOING brain releases chemicals in our body to prepare the body for action when threat is detected.</a:t>
            </a:r>
          </a:p>
          <a:p>
            <a:r>
              <a:rPr lang="en-US" dirty="0" smtClean="0"/>
              <a:t>Helps the body respond to stress effectively.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FIGHT, FLIGHT, FREEZE</a:t>
            </a:r>
            <a:endParaRPr lang="en-US" dirty="0"/>
          </a:p>
        </p:txBody>
      </p:sp>
      <p:sp>
        <p:nvSpPr>
          <p:cNvPr id="3" name="Content Placeholder 2"/>
          <p:cNvSpPr>
            <a:spLocks noGrp="1"/>
          </p:cNvSpPr>
          <p:nvPr>
            <p:ph idx="1"/>
          </p:nvPr>
        </p:nvSpPr>
        <p:spPr/>
        <p:txBody>
          <a:bodyPr>
            <a:normAutofit/>
          </a:bodyPr>
          <a:lstStyle/>
          <a:p>
            <a:r>
              <a:rPr lang="en-US" dirty="0" smtClean="0"/>
              <a:t>In order to protect itself, the body uses increased energy to respond to danger in 1 of 3 ways:</a:t>
            </a:r>
          </a:p>
          <a:p>
            <a:pPr lvl="1"/>
            <a:r>
              <a:rPr lang="en-US" u="sng" dirty="0" smtClean="0"/>
              <a:t>Fight back</a:t>
            </a:r>
            <a:r>
              <a:rPr lang="en-US" dirty="0" smtClean="0"/>
              <a:t>- physical or verbal resistance.</a:t>
            </a:r>
          </a:p>
          <a:p>
            <a:pPr lvl="1"/>
            <a:r>
              <a:rPr lang="en-US" u="sng" dirty="0" smtClean="0"/>
              <a:t>Flight</a:t>
            </a:r>
            <a:r>
              <a:rPr lang="en-US" dirty="0" smtClean="0"/>
              <a:t>-in the face of trauma, the person’s reaction is to flee the situation.</a:t>
            </a:r>
          </a:p>
          <a:p>
            <a:pPr lvl="1"/>
            <a:r>
              <a:rPr lang="en-US" u="sng" dirty="0" smtClean="0"/>
              <a:t>Freeze</a:t>
            </a:r>
            <a:r>
              <a:rPr lang="en-US" dirty="0" smtClean="0"/>
              <a:t>- shutting down of physical reactions to the situation that is occurring.</a:t>
            </a:r>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3397</TotalTime>
  <Words>2162</Words>
  <Application>Microsoft Office PowerPoint</Application>
  <PresentationFormat>On-screen Show (4:3)</PresentationFormat>
  <Paragraphs>325</Paragraphs>
  <Slides>43</Slides>
  <Notes>20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CRISIS INTERVENTION  AND  THE  TRAUMA VICTIM</vt:lpstr>
      <vt:lpstr>So…What is trauma?</vt:lpstr>
      <vt:lpstr>A period of emotional upset in which: </vt:lpstr>
      <vt:lpstr>Trauma is…</vt:lpstr>
      <vt:lpstr>Sources of Trauma</vt:lpstr>
      <vt:lpstr>Brain Processes During Trauma</vt:lpstr>
      <vt:lpstr>The Stress Response</vt:lpstr>
      <vt:lpstr>Chemical Response</vt:lpstr>
      <vt:lpstr>FIGHT, FLIGHT, FREEZE</vt:lpstr>
      <vt:lpstr>PowerPoint Presentation</vt:lpstr>
      <vt:lpstr>PowerPoint Presentation</vt:lpstr>
      <vt:lpstr>Trauma Triggers</vt:lpstr>
      <vt:lpstr>Common Trigger Responses</vt:lpstr>
      <vt:lpstr>Understanding What Trauma Does</vt:lpstr>
      <vt:lpstr>Common Trauma Responses</vt:lpstr>
      <vt:lpstr>…and more</vt:lpstr>
      <vt:lpstr>More Responses</vt:lpstr>
      <vt:lpstr>…and more</vt:lpstr>
      <vt:lpstr>What about these reactions?</vt:lpstr>
      <vt:lpstr>PowerPoint Presentation</vt:lpstr>
      <vt:lpstr>The Client World  View</vt:lpstr>
      <vt:lpstr>Being Trauma Sensitive</vt:lpstr>
      <vt:lpstr>Crisis Intervention</vt:lpstr>
      <vt:lpstr>Psychological “First Aid”</vt:lpstr>
      <vt:lpstr>Differing Roles</vt:lpstr>
      <vt:lpstr>Benefits of Working Together</vt:lpstr>
      <vt:lpstr>Result of Improved Communications</vt:lpstr>
      <vt:lpstr>DO NOT!!!</vt:lpstr>
      <vt:lpstr>How we Re-victimize</vt:lpstr>
      <vt:lpstr>Instead</vt:lpstr>
      <vt:lpstr>What you can say…</vt:lpstr>
      <vt:lpstr>Things to Remember</vt:lpstr>
      <vt:lpstr>PowerPoint Presentation</vt:lpstr>
      <vt:lpstr>What is Vicarious Trauma?  </vt:lpstr>
      <vt:lpstr>Coping with Vicarious Trauma</vt:lpstr>
      <vt:lpstr>    Signs and Symptoms of  Vicarious Trauma    </vt:lpstr>
      <vt:lpstr>Physical Reactions: </vt:lpstr>
      <vt:lpstr>Psychological Reactions:</vt:lpstr>
      <vt:lpstr>Behavioral Reactions:  </vt:lpstr>
      <vt:lpstr>Coping with Vicarious Trauma </vt:lpstr>
      <vt:lpstr>Suggested Best Practices</vt:lpstr>
      <vt:lpstr>Resources</vt:lpstr>
      <vt:lpstr>WEBSITES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INTERVENTION  AND  THE  TRAUMA VICTIM</dc:title>
  <dc:creator>lbilal</dc:creator>
  <cp:lastModifiedBy>Charles S Cochran (cscchran)</cp:lastModifiedBy>
  <cp:revision>329</cp:revision>
  <dcterms:created xsi:type="dcterms:W3CDTF">2013-02-27T21:30:15Z</dcterms:created>
  <dcterms:modified xsi:type="dcterms:W3CDTF">2014-05-14T17:57:17Z</dcterms:modified>
</cp:coreProperties>
</file>