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258" r:id="rId3"/>
    <p:sldId id="259" r:id="rId4"/>
    <p:sldId id="405" r:id="rId5"/>
    <p:sldId id="406" r:id="rId6"/>
    <p:sldId id="333" r:id="rId7"/>
    <p:sldId id="334" r:id="rId8"/>
    <p:sldId id="335" r:id="rId9"/>
    <p:sldId id="336" r:id="rId10"/>
    <p:sldId id="388" r:id="rId11"/>
    <p:sldId id="351" r:id="rId12"/>
    <p:sldId id="285" r:id="rId13"/>
    <p:sldId id="287" r:id="rId14"/>
    <p:sldId id="289" r:id="rId15"/>
    <p:sldId id="352" r:id="rId16"/>
    <p:sldId id="355" r:id="rId17"/>
    <p:sldId id="291" r:id="rId18"/>
    <p:sldId id="346" r:id="rId19"/>
    <p:sldId id="341" r:id="rId20"/>
    <p:sldId id="397" r:id="rId21"/>
    <p:sldId id="398" r:id="rId22"/>
    <p:sldId id="347" r:id="rId23"/>
    <p:sldId id="343" r:id="rId24"/>
    <p:sldId id="342" r:id="rId25"/>
    <p:sldId id="356" r:id="rId26"/>
    <p:sldId id="357" r:id="rId27"/>
    <p:sldId id="358" r:id="rId28"/>
    <p:sldId id="407" r:id="rId29"/>
    <p:sldId id="408" r:id="rId30"/>
    <p:sldId id="394" r:id="rId31"/>
    <p:sldId id="410" r:id="rId32"/>
    <p:sldId id="401" r:id="rId33"/>
    <p:sldId id="400" r:id="rId34"/>
    <p:sldId id="389" r:id="rId35"/>
    <p:sldId id="348" r:id="rId36"/>
    <p:sldId id="349" r:id="rId37"/>
    <p:sldId id="350" r:id="rId38"/>
    <p:sldId id="366" r:id="rId39"/>
    <p:sldId id="367" r:id="rId40"/>
    <p:sldId id="368" r:id="rId41"/>
    <p:sldId id="391" r:id="rId42"/>
    <p:sldId id="381" r:id="rId43"/>
    <p:sldId id="382" r:id="rId44"/>
    <p:sldId id="395" r:id="rId45"/>
    <p:sldId id="383" r:id="rId46"/>
    <p:sldId id="402" r:id="rId47"/>
    <p:sldId id="403" r:id="rId48"/>
    <p:sldId id="404"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AC969EF5-07B1-4AF4-8BF0-560AC856AC75}" type="datetime1">
              <a:rPr lang="en-US"/>
              <a:pPr/>
              <a:t>5/14/2014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CEF10616-E5CA-48E6-B6AF-C62C672E2A91}" type="slidenum">
              <a:rPr lang="en-US"/>
              <a:pPr/>
              <a:t>‹#›</a:t>
            </a:fld>
            <a:endParaRPr lang="en-US"/>
          </a:p>
        </p:txBody>
      </p:sp>
    </p:spTree>
    <p:extLst>
      <p:ext uri="{BB962C8B-B14F-4D97-AF65-F5344CB8AC3E}">
        <p14:creationId xmlns:p14="http://schemas.microsoft.com/office/powerpoint/2010/main" val="3870141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DE8725C5-52DD-426B-A968-03DE7BD59E6C}" type="datetime1">
              <a:rPr lang="en-US"/>
              <a:pPr/>
              <a:t>5/14/2014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7C0CC5F5-9A58-41F5-A8FF-AB6D962FF735}" type="slidenum">
              <a:rPr lang="en-US"/>
              <a:pPr/>
              <a:t>‹#›</a:t>
            </a:fld>
            <a:endParaRPr lang="en-US"/>
          </a:p>
        </p:txBody>
      </p:sp>
    </p:spTree>
    <p:extLst>
      <p:ext uri="{BB962C8B-B14F-4D97-AF65-F5344CB8AC3E}">
        <p14:creationId xmlns:p14="http://schemas.microsoft.com/office/powerpoint/2010/main" val="8194538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9D42E6B8-A264-4070-A156-45A73CBC25E3}"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7E42104F-C6C3-41A7-848E-DC2FDDC0BC0D}" type="slidenum">
              <a:rPr lang="en-US"/>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Flashbacks often triggered by insomnia, fatigue, stress or drugs</a:t>
            </a:r>
          </a:p>
        </p:txBody>
      </p:sp>
      <p:sp>
        <p:nvSpPr>
          <p:cNvPr id="51204" name="Slide Number Placeholder 3"/>
          <p:cNvSpPr>
            <a:spLocks noGrp="1"/>
          </p:cNvSpPr>
          <p:nvPr>
            <p:ph type="sldNum" sz="quarter" idx="5"/>
          </p:nvPr>
        </p:nvSpPr>
        <p:spPr bwMode="auto">
          <a:noFill/>
          <a:ln>
            <a:miter lim="800000"/>
            <a:headEnd/>
            <a:tailEnd/>
          </a:ln>
        </p:spPr>
        <p:txBody>
          <a:bodyPr/>
          <a:lstStyle/>
          <a:p>
            <a:fld id="{D5914CD8-89FD-42AC-956B-475D5B9B1E2C}" type="slidenum">
              <a:rPr lang="en-US"/>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Trying to numb feelings: numb both painful and negative: “I don’t know how to have fun anymore.</a:t>
            </a:r>
          </a:p>
          <a:p>
            <a:pPr eaLnBrk="1" hangingPunct="1">
              <a:spcBef>
                <a:spcPct val="0"/>
              </a:spcBef>
            </a:pPr>
            <a:r>
              <a:rPr lang="en-US" smtClean="0">
                <a:ea typeface="ＭＳ Ｐゴシック" charset="-128"/>
              </a:rPr>
              <a:t>People who go through combat feel that they are different and that no one could ever relate: they fear judgement and so the secrets lead to feeling estranged from others. </a:t>
            </a:r>
          </a:p>
          <a:p>
            <a:pPr eaLnBrk="1" hangingPunct="1">
              <a:spcBef>
                <a:spcPct val="0"/>
              </a:spcBef>
            </a:pPr>
            <a:r>
              <a:rPr lang="en-US" smtClean="0">
                <a:ea typeface="ＭＳ Ｐゴシック" charset="-128"/>
              </a:rPr>
              <a:t>Doom: “No matter how good life seems, trouble is coming.”</a:t>
            </a:r>
          </a:p>
        </p:txBody>
      </p:sp>
      <p:sp>
        <p:nvSpPr>
          <p:cNvPr id="55300" name="Slide Number Placeholder 3"/>
          <p:cNvSpPr>
            <a:spLocks noGrp="1"/>
          </p:cNvSpPr>
          <p:nvPr>
            <p:ph type="sldNum" sz="quarter" idx="5"/>
          </p:nvPr>
        </p:nvSpPr>
        <p:spPr bwMode="auto">
          <a:noFill/>
          <a:ln>
            <a:miter lim="800000"/>
            <a:headEnd/>
            <a:tailEnd/>
          </a:ln>
        </p:spPr>
        <p:txBody>
          <a:bodyPr/>
          <a:lstStyle/>
          <a:p>
            <a:fld id="{1EE4536A-E9B8-4067-9428-56A56B1E68D9}" type="slidenum">
              <a:rPr lang="en-US"/>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E34E3A8C-7CEB-4210-8BD0-12CD7F6663EF}" type="slidenum">
              <a:rPr lang="en-US"/>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Van der Kolk</a:t>
            </a:r>
          </a:p>
        </p:txBody>
      </p:sp>
      <p:sp>
        <p:nvSpPr>
          <p:cNvPr id="60420" name="Slide Number Placeholder 3"/>
          <p:cNvSpPr>
            <a:spLocks noGrp="1"/>
          </p:cNvSpPr>
          <p:nvPr>
            <p:ph type="sldNum" sz="quarter" idx="5"/>
          </p:nvPr>
        </p:nvSpPr>
        <p:spPr bwMode="auto">
          <a:noFill/>
          <a:ln>
            <a:miter lim="800000"/>
            <a:headEnd/>
            <a:tailEnd/>
          </a:ln>
        </p:spPr>
        <p:txBody>
          <a:bodyPr/>
          <a:lstStyle/>
          <a:p>
            <a:fld id="{F0C67BAE-C9C6-420E-85D6-4C349D3C2556}" type="slidenum">
              <a:rPr lang="en-US"/>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People with combat related PTSD versus PTSD due to other events</a:t>
            </a:r>
          </a:p>
        </p:txBody>
      </p:sp>
      <p:sp>
        <p:nvSpPr>
          <p:cNvPr id="64516" name="Slide Number Placeholder 3"/>
          <p:cNvSpPr>
            <a:spLocks noGrp="1"/>
          </p:cNvSpPr>
          <p:nvPr>
            <p:ph type="sldNum" sz="quarter" idx="5"/>
          </p:nvPr>
        </p:nvSpPr>
        <p:spPr bwMode="auto">
          <a:noFill/>
          <a:ln>
            <a:miter lim="800000"/>
            <a:headEnd/>
            <a:tailEnd/>
          </a:ln>
        </p:spPr>
        <p:txBody>
          <a:bodyPr/>
          <a:lstStyle/>
          <a:p>
            <a:fld id="{B67E21ED-7A46-44A2-9049-9D3A43F84E23}" type="slidenum">
              <a:rPr lang="en-US"/>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F0A1A6CE-07A2-4EB0-9F79-F675820C5B5D}" type="slidenum">
              <a:rPr lang="en-US"/>
              <a:pPr/>
              <a:t>43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93188" name="Slide Number Placeholder 3"/>
          <p:cNvSpPr>
            <a:spLocks noGrp="1"/>
          </p:cNvSpPr>
          <p:nvPr>
            <p:ph type="sldNum" sz="quarter" idx="5"/>
          </p:nvPr>
        </p:nvSpPr>
        <p:spPr bwMode="auto">
          <a:noFill/>
          <a:ln>
            <a:miter lim="800000"/>
            <a:headEnd/>
            <a:tailEnd/>
          </a:ln>
        </p:spPr>
        <p:txBody>
          <a:bodyPr/>
          <a:lstStyle/>
          <a:p>
            <a:fld id="{C2ED3A2A-6B0C-4EC5-B27C-D53C83C53064}" type="slidenum">
              <a:rPr lang="en-US"/>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VetCenter rwb"/>
          <p:cNvPicPr>
            <a:picLocks noChangeAspect="1" noChangeArrowheads="1"/>
          </p:cNvPicPr>
          <p:nvPr userDrawn="1"/>
        </p:nvPicPr>
        <p:blipFill>
          <a:blip r:embed="rId2" cstate="print"/>
          <a:srcRect/>
          <a:stretch>
            <a:fillRect/>
          </a:stretch>
        </p:blipFill>
        <p:spPr bwMode="auto">
          <a:xfrm>
            <a:off x="7772400" y="6096000"/>
            <a:ext cx="1057275" cy="539750"/>
          </a:xfrm>
          <a:prstGeom prst="rect">
            <a:avLst/>
          </a:prstGeom>
          <a:noFill/>
          <a:ln w="9525">
            <a:noFill/>
            <a:miter lim="800000"/>
            <a:headEnd/>
            <a:tailEnd/>
          </a:ln>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lvl1pPr>
          </a:lstStyle>
          <a:p>
            <a:fld id="{4BB7F487-6950-4998-87A2-B9377B0BD556}" type="datetime1">
              <a:rPr lang="en-US"/>
              <a:pPr/>
              <a:t>5/14/2014</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Tree>
  </p:cSld>
  <p:clrMapOvr>
    <a:masterClrMapping/>
  </p:clrMapOvr>
  <p:transition spd="med">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B16A2BF-4210-4C74-AB86-121FE29581FB}" type="datetime1">
              <a:rPr lang="en-US"/>
              <a:pPr/>
              <a:t>5/14/2014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CF5573D-1DE1-4C35-92A8-1C1FA603CABB}" type="slidenum">
              <a:rPr lang="en-US"/>
              <a:pPr/>
              <a:t>‹#›</a:t>
            </a:fld>
            <a:endParaRPr lang="en-US"/>
          </a:p>
        </p:txBody>
      </p:sp>
    </p:spTree>
  </p:cSld>
  <p:clrMapOvr>
    <a:masterClrMapping/>
  </p:clrMapOvr>
  <p:transition spd="med">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BB6F5C8-D1B8-4A1A-AE2C-CFC6E68443BF}" type="datetime1">
              <a:rPr lang="en-US"/>
              <a:pPr/>
              <a:t>5/14/2014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12E5FBB-1B1F-41F5-8839-9A6363E4BDCF}" type="slidenum">
              <a:rPr lang="en-US"/>
              <a:pPr/>
              <a:t>‹#›</a:t>
            </a:fld>
            <a:endParaRPr lang="en-US"/>
          </a:p>
        </p:txBody>
      </p:sp>
    </p:spTree>
  </p:cSld>
  <p:clrMapOvr>
    <a:masterClrMapping/>
  </p:clrMapOvr>
  <p:transition spd="med">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103281B0-6A4D-4B61-8CCF-4A2A56A91586}" type="datetime1">
              <a:rPr lang="en-US"/>
              <a:pPr/>
              <a:t>5/14/2014</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C44A363-35D0-47B7-9F2B-BAB278035415}" type="slidenum">
              <a:rPr lang="en-US"/>
              <a:pPr/>
              <a:t>‹#›</a:t>
            </a:fld>
            <a:endParaRPr lang="en-US"/>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VetCenter rwb"/>
          <p:cNvPicPr>
            <a:picLocks noChangeAspect="1" noChangeArrowheads="1"/>
          </p:cNvPicPr>
          <p:nvPr userDrawn="1"/>
        </p:nvPicPr>
        <p:blipFill>
          <a:blip r:embed="rId2" cstate="print"/>
          <a:srcRect/>
          <a:stretch>
            <a:fillRect/>
          </a:stretch>
        </p:blipFill>
        <p:spPr bwMode="auto">
          <a:xfrm>
            <a:off x="7924800" y="6172200"/>
            <a:ext cx="1057275" cy="539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79EAAB9-94F9-4C5C-B0CC-93362D7BDA42}" type="datetime1">
              <a:rPr lang="en-US"/>
              <a:pPr/>
              <a:t>5/14/2014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transition spd="med">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fld id="{CEA6B98C-BDC4-42DA-A32B-D58736A77BAB}" type="datetime1">
              <a:rPr lang="en-US"/>
              <a:pPr/>
              <a:t>5/14/2014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8C2B199-6C24-47A4-95EC-FAE1C7AA9F8A}" type="slidenum">
              <a:rPr lang="en-US"/>
              <a:pPr/>
              <a:t>‹#›</a:t>
            </a:fld>
            <a:endParaRPr lang="en-US"/>
          </a:p>
        </p:txBody>
      </p:sp>
    </p:spTree>
  </p:cSld>
  <p:clrMapOvr>
    <a:masterClrMapping/>
  </p:clrMapOvr>
  <p:transition spd="med">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6C93DC83-C333-4D41-9386-24610482C039}" type="datetime1">
              <a:rPr lang="en-US"/>
              <a:pPr/>
              <a:t>5/14/2014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8019EDE8-AE5E-4F31-950D-6DAD53F3F077}" type="slidenum">
              <a:rPr lang="en-US"/>
              <a:pPr/>
              <a:t>‹#›</a:t>
            </a:fld>
            <a:endParaRPr lang="en-US"/>
          </a:p>
        </p:txBody>
      </p:sp>
    </p:spTree>
  </p:cSld>
  <p:clrMapOvr>
    <a:masterClrMapping/>
  </p:clrMapOvr>
  <p:transition spd="med">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4559A1A2-3C04-40BF-87E3-26011881B698}" type="datetime1">
              <a:rPr lang="en-US"/>
              <a:pPr/>
              <a:t>5/14/2014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C6D9EA3A-689F-4D99-A697-B7F6ECD1C6B0}" type="slidenum">
              <a:rPr lang="en-US"/>
              <a:pPr/>
              <a:t>‹#›</a:t>
            </a:fld>
            <a:endParaRPr lang="en-US"/>
          </a:p>
        </p:txBody>
      </p:sp>
    </p:spTree>
  </p:cSld>
  <p:clrMapOvr>
    <a:masterClrMapping/>
  </p:clrMapOvr>
  <p:transition spd="med">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DAED5E93-A419-44B4-9C8D-88609B35E077}" type="datetime1">
              <a:rPr lang="en-US"/>
              <a:pPr/>
              <a:t>5/14/2014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F163FE83-9AA1-46E0-921F-B74E5100FCB5}" type="slidenum">
              <a:rPr lang="en-US"/>
              <a:pPr/>
              <a:t>‹#›</a:t>
            </a:fld>
            <a:endParaRPr lang="en-US"/>
          </a:p>
        </p:txBody>
      </p:sp>
    </p:spTree>
  </p:cSld>
  <p:clrMapOvr>
    <a:masterClrMapping/>
  </p:clrMapOvr>
  <p:transition spd="med">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D24C7416-DCFA-4E93-A5D1-08590408A809}" type="datetime1">
              <a:rPr lang="en-US"/>
              <a:pPr/>
              <a:t>5/14/2014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A925FF80-6CAB-49DA-B719-F290F0E2C85E}" type="slidenum">
              <a:rPr lang="en-US"/>
              <a:pPr/>
              <a:t>‹#›</a:t>
            </a:fld>
            <a:endParaRPr lang="en-US"/>
          </a:p>
        </p:txBody>
      </p:sp>
    </p:spTree>
  </p:cSld>
  <p:clrMapOvr>
    <a:masterClrMapping/>
  </p:clrMapOvr>
  <p:transition spd="med">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088103DE-8A78-45AA-99AC-940008972770}" type="datetime1">
              <a:rPr lang="en-US"/>
              <a:pPr/>
              <a:t>5/14/2014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02B27F84-A0BF-4336-8E67-61504DD7D29C}" type="slidenum">
              <a:rPr lang="en-US"/>
              <a:pPr/>
              <a:t>‹#›</a:t>
            </a:fld>
            <a:endParaRPr lang="en-US"/>
          </a:p>
        </p:txBody>
      </p:sp>
    </p:spTree>
  </p:cSld>
  <p:clrMapOvr>
    <a:masterClrMapping/>
  </p:clrMapOvr>
  <p:transition spd="med">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cs typeface="ＭＳ Ｐゴシック" charset="-128"/>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25CF2F82-8DDE-4D89-B7B2-01483687D857}" type="datetime1">
              <a:rPr lang="en-US"/>
              <a:pPr/>
              <a:t>5/14/2014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77CE8E2B-6151-45DF-B8FC-7759EDA51129}" type="slidenum">
              <a:rPr lang="en-US"/>
              <a:pPr/>
              <a:t>‹#›</a:t>
            </a:fld>
            <a:endParaRPr lang="en-US"/>
          </a:p>
        </p:txBody>
      </p:sp>
    </p:spTree>
  </p:cSld>
  <p:clrMapOvr>
    <a:masterClrMapping/>
  </p:clrMapOvr>
  <p:transition spd="med">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B70000"/>
                </a:solidFill>
                <a:latin typeface="Constantia" charset="0"/>
              </a:defRPr>
            </a:lvl1pPr>
          </a:lstStyle>
          <a:p>
            <a:fld id="{2513040E-2673-4676-93B5-6D7E5FBD74AB}" type="datetime1">
              <a:rPr lang="en-US"/>
              <a:pPr/>
              <a:t>5/14/2014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B70000"/>
                </a:solidFill>
                <a:latin typeface="Constantia" charset="0"/>
              </a:defRPr>
            </a:lvl1pPr>
          </a:lstStyle>
          <a:p>
            <a:fld id="{D833BBD6-99FD-49CD-88BA-52E5987B75C0}" type="slidenum">
              <a:rPr lang="en-US"/>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dk1" tx1="lt1" bg2="dk2" tx2="lt2" accent1="accent1" accent2="accent2" accent3="accent3" accent4="accent4" accent5="accent5" accent6="accent6" hlink="hlink" folHlink="folHlink"/>
  <p:sldLayoutIdLst>
    <p:sldLayoutId id="2147483717" r:id="rId1"/>
    <p:sldLayoutId id="2147483718" r:id="rId2"/>
    <p:sldLayoutId id="2147483709" r:id="rId3"/>
    <p:sldLayoutId id="2147483710" r:id="rId4"/>
    <p:sldLayoutId id="2147483711" r:id="rId5"/>
    <p:sldLayoutId id="2147483712" r:id="rId6"/>
    <p:sldLayoutId id="2147483713" r:id="rId7"/>
    <p:sldLayoutId id="2147483714" r:id="rId8"/>
    <p:sldLayoutId id="2147483719" r:id="rId9"/>
    <p:sldLayoutId id="2147483715" r:id="rId10"/>
    <p:sldLayoutId id="2147483716" r:id="rId11"/>
    <p:sldLayoutId id="2147483720" r:id="rId12"/>
  </p:sldLayoutIdLst>
  <p:transition spd="med">
    <p:wheel spokes="3"/>
  </p:transition>
  <p:hf sldNum="0" hdr="0" ftr="0"/>
  <p:txStyles>
    <p:titleStyle>
      <a:lvl1pPr algn="l" rtl="0" eaLnBrk="0" fontAlgn="base" hangingPunct="0">
        <a:spcBef>
          <a:spcPct val="0"/>
        </a:spcBef>
        <a:spcAft>
          <a:spcPct val="0"/>
        </a:spcAft>
        <a:defRPr sz="5000" kern="1200">
          <a:solidFill>
            <a:schemeClr val="tx2"/>
          </a:solidFill>
          <a:latin typeface="+mj-lt"/>
          <a:ea typeface="ＭＳ Ｐゴシック" pitchFamily="-107" charset="-128"/>
          <a:cs typeface="ＭＳ Ｐゴシック" charset="-128"/>
        </a:defRPr>
      </a:lvl1pPr>
      <a:lvl2pPr algn="l" rtl="0" eaLnBrk="0" fontAlgn="base" hangingPunct="0">
        <a:spcBef>
          <a:spcPct val="0"/>
        </a:spcBef>
        <a:spcAft>
          <a:spcPct val="0"/>
        </a:spcAft>
        <a:defRPr sz="5000">
          <a:solidFill>
            <a:schemeClr val="tx2"/>
          </a:solidFill>
          <a:latin typeface="Calibri" pitchFamily="-107" charset="0"/>
          <a:ea typeface="ＭＳ Ｐゴシック" pitchFamily="-107" charset="-128"/>
          <a:cs typeface="ＭＳ Ｐゴシック" charset="-128"/>
        </a:defRPr>
      </a:lvl2pPr>
      <a:lvl3pPr algn="l" rtl="0" eaLnBrk="0" fontAlgn="base" hangingPunct="0">
        <a:spcBef>
          <a:spcPct val="0"/>
        </a:spcBef>
        <a:spcAft>
          <a:spcPct val="0"/>
        </a:spcAft>
        <a:defRPr sz="5000">
          <a:solidFill>
            <a:schemeClr val="tx2"/>
          </a:solidFill>
          <a:latin typeface="Calibri" pitchFamily="-107" charset="0"/>
          <a:ea typeface="ＭＳ Ｐゴシック" pitchFamily="-107" charset="-128"/>
          <a:cs typeface="ＭＳ Ｐゴシック" charset="-128"/>
        </a:defRPr>
      </a:lvl3pPr>
      <a:lvl4pPr algn="l" rtl="0" eaLnBrk="0" fontAlgn="base" hangingPunct="0">
        <a:spcBef>
          <a:spcPct val="0"/>
        </a:spcBef>
        <a:spcAft>
          <a:spcPct val="0"/>
        </a:spcAft>
        <a:defRPr sz="5000">
          <a:solidFill>
            <a:schemeClr val="tx2"/>
          </a:solidFill>
          <a:latin typeface="Calibri" pitchFamily="-107" charset="0"/>
          <a:ea typeface="ＭＳ Ｐゴシック" pitchFamily="-107" charset="-128"/>
          <a:cs typeface="ＭＳ Ｐゴシック" charset="-128"/>
        </a:defRPr>
      </a:lvl4pPr>
      <a:lvl5pPr algn="l" rtl="0" eaLnBrk="0" fontAlgn="base" hangingPunct="0">
        <a:spcBef>
          <a:spcPct val="0"/>
        </a:spcBef>
        <a:spcAft>
          <a:spcPct val="0"/>
        </a:spcAft>
        <a:defRPr sz="5000">
          <a:solidFill>
            <a:schemeClr val="tx2"/>
          </a:solidFill>
          <a:latin typeface="Calibri" pitchFamily="-107" charset="0"/>
          <a:ea typeface="ＭＳ Ｐゴシック" pitchFamily="-107" charset="-128"/>
          <a:cs typeface="ＭＳ Ｐゴシック" charset="-128"/>
        </a:defRPr>
      </a:lvl5pPr>
      <a:lvl6pPr marL="457200" algn="l" rtl="0" fontAlgn="base">
        <a:spcBef>
          <a:spcPct val="0"/>
        </a:spcBef>
        <a:spcAft>
          <a:spcPct val="0"/>
        </a:spcAft>
        <a:defRPr sz="5000">
          <a:solidFill>
            <a:schemeClr val="tx2"/>
          </a:solidFill>
          <a:latin typeface="Calibri" pitchFamily="-107" charset="0"/>
          <a:ea typeface="ＭＳ Ｐゴシック" pitchFamily="-107" charset="-128"/>
        </a:defRPr>
      </a:lvl6pPr>
      <a:lvl7pPr marL="914400" algn="l" rtl="0" fontAlgn="base">
        <a:spcBef>
          <a:spcPct val="0"/>
        </a:spcBef>
        <a:spcAft>
          <a:spcPct val="0"/>
        </a:spcAft>
        <a:defRPr sz="5000">
          <a:solidFill>
            <a:schemeClr val="tx2"/>
          </a:solidFill>
          <a:latin typeface="Calibri" pitchFamily="-107" charset="0"/>
          <a:ea typeface="ＭＳ Ｐゴシック" pitchFamily="-107" charset="-128"/>
        </a:defRPr>
      </a:lvl7pPr>
      <a:lvl8pPr marL="1371600" algn="l" rtl="0" fontAlgn="base">
        <a:spcBef>
          <a:spcPct val="0"/>
        </a:spcBef>
        <a:spcAft>
          <a:spcPct val="0"/>
        </a:spcAft>
        <a:defRPr sz="5000">
          <a:solidFill>
            <a:schemeClr val="tx2"/>
          </a:solidFill>
          <a:latin typeface="Calibri" pitchFamily="-107" charset="0"/>
          <a:ea typeface="ＭＳ Ｐゴシック" pitchFamily="-107" charset="-128"/>
        </a:defRPr>
      </a:lvl8pPr>
      <a:lvl9pPr marL="1828800" algn="l" rtl="0" fontAlgn="base">
        <a:spcBef>
          <a:spcPct val="0"/>
        </a:spcBef>
        <a:spcAft>
          <a:spcPct val="0"/>
        </a:spcAft>
        <a:defRPr sz="5000">
          <a:solidFill>
            <a:schemeClr val="tx2"/>
          </a:solidFill>
          <a:latin typeface="Calibri" pitchFamily="-107" charset="0"/>
          <a:ea typeface="ＭＳ Ｐゴシック" pitchFamily="-107" charset="-128"/>
        </a:defRPr>
      </a:lvl9pPr>
    </p:titleStyle>
    <p:bodyStyle>
      <a:lvl1pPr marL="273050" indent="-273050" algn="l" rtl="0" eaLnBrk="0" fontAlgn="base" hangingPunct="0">
        <a:spcBef>
          <a:spcPct val="20000"/>
        </a:spcBef>
        <a:spcAft>
          <a:spcPct val="0"/>
        </a:spcAft>
        <a:buClr>
          <a:srgbClr val="0C5599"/>
        </a:buClr>
        <a:buSzPct val="95000"/>
        <a:buFont typeface="Wingdings 2" charset="2"/>
        <a:buChar char=""/>
        <a:defRPr sz="2600" kern="1200">
          <a:solidFill>
            <a:schemeClr val="tx1"/>
          </a:solidFill>
          <a:latin typeface="+mn-lt"/>
          <a:ea typeface="ＭＳ Ｐゴシック" pitchFamily="-107"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charset="2"/>
        <a:buChar char=""/>
        <a:defRPr sz="2400" kern="1200">
          <a:solidFill>
            <a:schemeClr val="tx1"/>
          </a:solidFill>
          <a:latin typeface="+mn-lt"/>
          <a:ea typeface="ＭＳ Ｐゴシック" pitchFamily="-107" charset="-128"/>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100" kern="1200">
          <a:solidFill>
            <a:schemeClr val="tx1"/>
          </a:solidFill>
          <a:latin typeface="+mn-lt"/>
          <a:ea typeface="ＭＳ Ｐゴシック" pitchFamily="-107" charset="-128"/>
          <a:cs typeface="+mn-cs"/>
        </a:defRPr>
      </a:lvl3pPr>
      <a:lvl4pPr marL="1187450" indent="-209550" algn="l" rtl="0" eaLnBrk="0" fontAlgn="base" hangingPunct="0">
        <a:spcBef>
          <a:spcPct val="20000"/>
        </a:spcBef>
        <a:spcAft>
          <a:spcPct val="0"/>
        </a:spcAft>
        <a:buClr>
          <a:srgbClr val="0C5599"/>
        </a:buClr>
        <a:buSzPct val="65000"/>
        <a:buFont typeface="Wingdings 2" charset="2"/>
        <a:buChar char=""/>
        <a:defRPr sz="2000" kern="1200">
          <a:solidFill>
            <a:schemeClr val="tx1"/>
          </a:solidFill>
          <a:latin typeface="+mn-lt"/>
          <a:ea typeface="ＭＳ Ｐゴシック" pitchFamily="-107" charset="-128"/>
          <a:cs typeface="+mn-cs"/>
        </a:defRPr>
      </a:lvl4pPr>
      <a:lvl5pPr marL="1462088" indent="-209550" algn="l" rtl="0" eaLnBrk="0" fontAlgn="base" hangingPunct="0">
        <a:spcBef>
          <a:spcPct val="20000"/>
        </a:spcBef>
        <a:spcAft>
          <a:spcPct val="0"/>
        </a:spcAft>
        <a:buClr>
          <a:srgbClr val="D8D8D8"/>
        </a:buClr>
        <a:buSzPct val="65000"/>
        <a:buFont typeface="Wingdings 2" charset="2"/>
        <a:buChar char=""/>
        <a:defRPr sz="2000" kern="1200">
          <a:solidFill>
            <a:schemeClr val="tx1"/>
          </a:solidFill>
          <a:latin typeface="+mn-lt"/>
          <a:ea typeface="ＭＳ Ｐゴシック" pitchFamily="-107"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chemeClr val="tx1"/>
                </a:solidFill>
              </a:rPr>
              <a:t>Understanding &amp; Responding to PTSD and TBI</a:t>
            </a:r>
            <a:endParaRPr lang="en-US" dirty="0">
              <a:solidFill>
                <a:schemeClr val="tx1"/>
              </a:solidFill>
            </a:endParaRPr>
          </a:p>
        </p:txBody>
      </p:sp>
      <p:sp>
        <p:nvSpPr>
          <p:cNvPr id="16387" name="Subtitle 2"/>
          <p:cNvSpPr>
            <a:spLocks noGrp="1"/>
          </p:cNvSpPr>
          <p:nvPr>
            <p:ph type="subTitle" idx="1"/>
          </p:nvPr>
        </p:nvSpPr>
        <p:spPr>
          <a:xfrm>
            <a:off x="533400" y="3228975"/>
            <a:ext cx="7854950" cy="1752600"/>
          </a:xfrm>
        </p:spPr>
        <p:txBody>
          <a:bodyPr/>
          <a:lstStyle/>
          <a:p>
            <a:pPr marR="0" eaLnBrk="1" hangingPunct="1"/>
            <a:r>
              <a:rPr lang="en-US" smtClean="0">
                <a:ea typeface="ＭＳ Ｐゴシック" charset="-128"/>
              </a:rPr>
              <a:t>Espy Garcia, LMSW</a:t>
            </a:r>
          </a:p>
          <a:p>
            <a:pPr marR="0" eaLnBrk="1" hangingPunct="1"/>
            <a:endParaRPr lang="en-US" smtClean="0">
              <a:ea typeface="ＭＳ Ｐゴシック" charset="-128"/>
            </a:endParaRPr>
          </a:p>
          <a:p>
            <a:pPr marR="0" algn="ctr" eaLnBrk="1" hangingPunct="1"/>
            <a:endParaRPr lang="en-US" smtClean="0">
              <a:ea typeface="ＭＳ Ｐゴシック" charset="-128"/>
            </a:endParaRPr>
          </a:p>
        </p:txBody>
      </p:sp>
      <p:sp>
        <p:nvSpPr>
          <p:cNvPr id="16388" name="Date Placeholder 3"/>
          <p:cNvSpPr>
            <a:spLocks noGrp="1"/>
          </p:cNvSpPr>
          <p:nvPr>
            <p:ph type="dt" sz="quarter" idx="10"/>
          </p:nvPr>
        </p:nvSpPr>
        <p:spPr bwMode="auto">
          <a:noFill/>
          <a:ln>
            <a:miter lim="800000"/>
            <a:headEnd/>
            <a:tailEnd/>
          </a:ln>
        </p:spPr>
        <p:txBody>
          <a:bodyPr/>
          <a:lstStyle/>
          <a:p>
            <a:fld id="{79A95796-EDF1-4809-ABBF-42C821C424D4}" type="datetime1">
              <a:rPr lang="en-US"/>
              <a:pPr/>
              <a:t>5/14/2014</a:t>
            </a:fld>
            <a:endParaRPr lang="en-US"/>
          </a:p>
        </p:txBody>
      </p:sp>
      <p:pic>
        <p:nvPicPr>
          <p:cNvPr id="5" name="Picture 4" descr="I-Want-You-to-Care-About-PTSD1-220x300.jpg"/>
          <p:cNvPicPr>
            <a:picLocks noChangeAspect="1"/>
          </p:cNvPicPr>
          <p:nvPr/>
        </p:nvPicPr>
        <p:blipFill>
          <a:blip r:embed="rId2" cstate="print"/>
          <a:srcRect/>
          <a:stretch>
            <a:fillRect/>
          </a:stretch>
        </p:blipFill>
        <p:spPr bwMode="auto">
          <a:xfrm>
            <a:off x="1066800" y="2590800"/>
            <a:ext cx="2794000" cy="38100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7851648" cy="914400"/>
          </a:xfrm>
        </p:spPr>
        <p:txBody>
          <a:bodyPr/>
          <a:lstStyle/>
          <a:p>
            <a:pPr eaLnBrk="1" fontAlgn="auto" hangingPunct="1">
              <a:spcAft>
                <a:spcPts val="0"/>
              </a:spcAft>
              <a:defRPr/>
            </a:pPr>
            <a:r>
              <a:rPr lang="en-US" dirty="0" smtClean="0">
                <a:solidFill>
                  <a:schemeClr val="tx1"/>
                </a:solidFill>
              </a:rPr>
              <a:t>Symptoms of PTSD</a:t>
            </a:r>
            <a:endParaRPr lang="en-US" dirty="0">
              <a:solidFill>
                <a:schemeClr val="tx1"/>
              </a:solidFill>
            </a:endParaRPr>
          </a:p>
        </p:txBody>
      </p:sp>
      <p:sp>
        <p:nvSpPr>
          <p:cNvPr id="48131" name="Subtitle 4"/>
          <p:cNvSpPr>
            <a:spLocks noGrp="1"/>
          </p:cNvSpPr>
          <p:nvPr>
            <p:ph type="subTitle" idx="1"/>
          </p:nvPr>
        </p:nvSpPr>
        <p:spPr>
          <a:xfrm>
            <a:off x="533400" y="3228975"/>
            <a:ext cx="7854950" cy="1752600"/>
          </a:xfrm>
        </p:spPr>
        <p:txBody>
          <a:bodyPr/>
          <a:lstStyle/>
          <a:p>
            <a:pPr marR="0" eaLnBrk="1" hangingPunct="1"/>
            <a:endParaRPr lang="en-US" smtClean="0">
              <a:ea typeface="ＭＳ Ｐゴシック" charset="-128"/>
            </a:endParaRPr>
          </a:p>
        </p:txBody>
      </p:sp>
      <p:sp>
        <p:nvSpPr>
          <p:cNvPr id="48132" name="Date Placeholder 5"/>
          <p:cNvSpPr>
            <a:spLocks noGrp="1"/>
          </p:cNvSpPr>
          <p:nvPr>
            <p:ph type="dt" sz="quarter" idx="10"/>
          </p:nvPr>
        </p:nvSpPr>
        <p:spPr bwMode="auto">
          <a:noFill/>
          <a:ln>
            <a:miter lim="800000"/>
            <a:headEnd/>
            <a:tailEnd/>
          </a:ln>
        </p:spPr>
        <p:txBody>
          <a:bodyPr/>
          <a:lstStyle/>
          <a:p>
            <a:fld id="{40500BEB-52E0-4C9F-9448-5716899C4B35}" type="datetime1">
              <a:rPr lang="en-US"/>
              <a:pPr/>
              <a:t>5/14/2014</a:t>
            </a:fld>
            <a:endParaRPr lang="en-US"/>
          </a:p>
        </p:txBody>
      </p:sp>
      <p:pic>
        <p:nvPicPr>
          <p:cNvPr id="5" name="Picture 4" descr="PTSD.jpg"/>
          <p:cNvPicPr>
            <a:picLocks noChangeAspect="1"/>
          </p:cNvPicPr>
          <p:nvPr/>
        </p:nvPicPr>
        <p:blipFill>
          <a:blip r:embed="rId2" cstate="print"/>
          <a:srcRect/>
          <a:stretch>
            <a:fillRect/>
          </a:stretch>
        </p:blipFill>
        <p:spPr bwMode="auto">
          <a:xfrm>
            <a:off x="2819400" y="2590800"/>
            <a:ext cx="3581400" cy="375285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ea typeface="ＭＳ Ｐゴシック" charset="-128"/>
              </a:rPr>
              <a:t>3 Main Symptom Clusters</a:t>
            </a:r>
          </a:p>
        </p:txBody>
      </p:sp>
      <p:sp>
        <p:nvSpPr>
          <p:cNvPr id="33795" name="Content Placeholder 2"/>
          <p:cNvSpPr>
            <a:spLocks noGrp="1"/>
          </p:cNvSpPr>
          <p:nvPr>
            <p:ph idx="1"/>
          </p:nvPr>
        </p:nvSpPr>
        <p:spPr/>
        <p:txBody>
          <a:bodyPr/>
          <a:lstStyle/>
          <a:p>
            <a:pPr marL="514350" indent="-514350" eaLnBrk="1" hangingPunct="1">
              <a:buFont typeface="Wingdings 2" charset="2"/>
              <a:buAutoNum type="arabicPeriod"/>
            </a:pPr>
            <a:r>
              <a:rPr lang="en-US" smtClean="0">
                <a:ea typeface="ＭＳ Ｐゴシック" charset="-128"/>
              </a:rPr>
              <a:t>Reexperiencing</a:t>
            </a:r>
          </a:p>
          <a:p>
            <a:pPr marL="514350" indent="-514350" eaLnBrk="1" hangingPunct="1">
              <a:buFont typeface="Wingdings 2" charset="2"/>
              <a:buAutoNum type="arabicPeriod"/>
            </a:pPr>
            <a:r>
              <a:rPr lang="en-US" smtClean="0">
                <a:ea typeface="ＭＳ Ｐゴシック" charset="-128"/>
              </a:rPr>
              <a:t>Avoidance or numbing</a:t>
            </a:r>
          </a:p>
          <a:p>
            <a:pPr marL="514350" indent="-514350" eaLnBrk="1" hangingPunct="1">
              <a:buFont typeface="Wingdings 2" charset="2"/>
              <a:buAutoNum type="arabicPeriod"/>
            </a:pPr>
            <a:r>
              <a:rPr lang="en-US" smtClean="0">
                <a:ea typeface="ＭＳ Ｐゴシック" charset="-128"/>
              </a:rPr>
              <a:t>Arousal</a:t>
            </a:r>
          </a:p>
        </p:txBody>
      </p:sp>
      <p:sp>
        <p:nvSpPr>
          <p:cNvPr id="49156" name="Date Placeholder 3"/>
          <p:cNvSpPr>
            <a:spLocks noGrp="1"/>
          </p:cNvSpPr>
          <p:nvPr>
            <p:ph type="dt" sz="quarter" idx="10"/>
          </p:nvPr>
        </p:nvSpPr>
        <p:spPr bwMode="auto">
          <a:noFill/>
          <a:ln>
            <a:miter lim="800000"/>
            <a:headEnd/>
            <a:tailEnd/>
          </a:ln>
        </p:spPr>
        <p:txBody>
          <a:bodyPr/>
          <a:lstStyle/>
          <a:p>
            <a:fld id="{6132FFF8-ABD6-4B2F-B42A-59FCF7ACB551}" type="datetime1">
              <a:rPr lang="en-US"/>
              <a:pPr/>
              <a:t>5/14/2014</a:t>
            </a:fld>
            <a:endParaRPr lang="en-US"/>
          </a:p>
        </p:txBody>
      </p:sp>
      <p:pic>
        <p:nvPicPr>
          <p:cNvPr id="49157" name="Picture 4" descr="vet1.jpg"/>
          <p:cNvPicPr>
            <a:picLocks noChangeAspect="1"/>
          </p:cNvPicPr>
          <p:nvPr/>
        </p:nvPicPr>
        <p:blipFill>
          <a:blip r:embed="rId2" cstate="print"/>
          <a:srcRect/>
          <a:stretch>
            <a:fillRect/>
          </a:stretch>
        </p:blipFill>
        <p:spPr bwMode="auto">
          <a:xfrm>
            <a:off x="2743200" y="3429000"/>
            <a:ext cx="4000500" cy="25400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p:cTn id="13"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37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p:cTn id="19"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379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ea typeface="ＭＳ Ｐゴシック" charset="-128"/>
              </a:rPr>
              <a:t>Reexperiencing</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sz="2200" dirty="0" smtClean="0">
                <a:ea typeface="+mn-ea"/>
                <a:cs typeface="+mn-cs"/>
              </a:rPr>
              <a:t>The trauma is reexperienced in at least one of the following ways:</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Intrusive, unwanted thoughts, images or perceptions about the trauma</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Nightmares</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Acting or feeling like the trauma is recurring (flashbacks)</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Intense distress upon exposure to internal or external cues (triggers) that symbolize or resemble an aspect of the trauma</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Reacting physiologically upon exposure to such cues	</a:t>
            </a:r>
            <a:endParaRPr lang="en-US" sz="2200" dirty="0">
              <a:ea typeface="+mn-ea"/>
              <a:cs typeface="+mn-cs"/>
            </a:endParaRPr>
          </a:p>
        </p:txBody>
      </p:sp>
      <p:sp>
        <p:nvSpPr>
          <p:cNvPr id="50180" name="Date Placeholder 3"/>
          <p:cNvSpPr>
            <a:spLocks noGrp="1"/>
          </p:cNvSpPr>
          <p:nvPr>
            <p:ph type="dt" sz="quarter" idx="10"/>
          </p:nvPr>
        </p:nvSpPr>
        <p:spPr bwMode="auto">
          <a:noFill/>
          <a:ln>
            <a:miter lim="800000"/>
            <a:headEnd/>
            <a:tailEnd/>
          </a:ln>
        </p:spPr>
        <p:txBody>
          <a:bodyPr/>
          <a:lstStyle/>
          <a:p>
            <a:fld id="{3F8102F4-CB7D-45D3-9A98-FEB934CE9081}"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ea typeface="ＭＳ Ｐゴシック" charset="-128"/>
              </a:rPr>
              <a:t>Avoidance or Numbing</a:t>
            </a:r>
          </a:p>
        </p:txBody>
      </p:sp>
      <p:sp>
        <p:nvSpPr>
          <p:cNvPr id="54275" name="Content Placeholder 2"/>
          <p:cNvSpPr>
            <a:spLocks noGrp="1"/>
          </p:cNvSpPr>
          <p:nvPr>
            <p:ph idx="1"/>
          </p:nvPr>
        </p:nvSpPr>
        <p:spPr/>
        <p:txBody>
          <a:bodyPr/>
          <a:lstStyle/>
          <a:p>
            <a:pPr marL="514350" indent="-514350" eaLnBrk="1" hangingPunct="1">
              <a:buFont typeface="Wingdings 2" charset="2"/>
              <a:buAutoNum type="arabicPeriod"/>
            </a:pPr>
            <a:r>
              <a:rPr lang="en-US" sz="2200" dirty="0" smtClean="0">
                <a:ea typeface="ＭＳ Ｐゴシック" charset="-128"/>
              </a:rPr>
              <a:t>Avoid thoughts, feelings or conversations that remind one of the trauma</a:t>
            </a:r>
          </a:p>
          <a:p>
            <a:pPr marL="514350" indent="-514350" eaLnBrk="1" hangingPunct="1">
              <a:buFont typeface="Wingdings 2" charset="2"/>
              <a:buAutoNum type="arabicPeriod"/>
            </a:pPr>
            <a:r>
              <a:rPr lang="en-US" sz="2200" dirty="0" smtClean="0">
                <a:ea typeface="ＭＳ Ｐゴシック" charset="-128"/>
              </a:rPr>
              <a:t>Avoid activities, places or people that remind one of the trauma</a:t>
            </a:r>
          </a:p>
          <a:p>
            <a:pPr marL="514350" indent="-514350" eaLnBrk="1" hangingPunct="1">
              <a:buFont typeface="Wingdings 2" charset="2"/>
              <a:buAutoNum type="arabicPeriod"/>
            </a:pPr>
            <a:r>
              <a:rPr lang="en-US" sz="2200" dirty="0" smtClean="0">
                <a:ea typeface="ＭＳ Ｐゴシック" charset="-128"/>
              </a:rPr>
              <a:t>Restricted range of feelings</a:t>
            </a:r>
          </a:p>
          <a:p>
            <a:pPr marL="514350" indent="-514350" eaLnBrk="1" hangingPunct="1">
              <a:buFont typeface="Wingdings 2" charset="2"/>
              <a:buAutoNum type="arabicPeriod"/>
            </a:pPr>
            <a:r>
              <a:rPr lang="en-US" sz="2200" dirty="0" smtClean="0">
                <a:ea typeface="ＭＳ Ｐゴシック" charset="-128"/>
              </a:rPr>
              <a:t>Inability to recall part of the trauma</a:t>
            </a:r>
          </a:p>
          <a:p>
            <a:pPr marL="514350" indent="-514350" eaLnBrk="1" hangingPunct="1">
              <a:buFont typeface="Wingdings 2" charset="2"/>
              <a:buAutoNum type="arabicPeriod"/>
            </a:pPr>
            <a:r>
              <a:rPr lang="en-US" sz="2200" dirty="0" smtClean="0">
                <a:ea typeface="ＭＳ Ｐゴシック" charset="-128"/>
              </a:rPr>
              <a:t>Decreased interest in activities</a:t>
            </a:r>
          </a:p>
          <a:p>
            <a:pPr marL="514350" indent="-514350" eaLnBrk="1" hangingPunct="1">
              <a:buFont typeface="Wingdings 2" charset="2"/>
              <a:buAutoNum type="arabicPeriod"/>
            </a:pPr>
            <a:r>
              <a:rPr lang="en-US" sz="2200" dirty="0" smtClean="0">
                <a:ea typeface="ＭＳ Ｐゴシック" charset="-128"/>
              </a:rPr>
              <a:t>Estranged from others</a:t>
            </a:r>
          </a:p>
          <a:p>
            <a:pPr marL="514350" indent="-514350" eaLnBrk="1" hangingPunct="1">
              <a:buFont typeface="Wingdings 2" charset="2"/>
              <a:buAutoNum type="arabicPeriod"/>
            </a:pPr>
            <a:r>
              <a:rPr lang="en-US" sz="2200" dirty="0" smtClean="0">
                <a:ea typeface="ＭＳ Ｐゴシック" charset="-128"/>
              </a:rPr>
              <a:t>A sense of doom or shortened future</a:t>
            </a:r>
          </a:p>
        </p:txBody>
      </p:sp>
      <p:sp>
        <p:nvSpPr>
          <p:cNvPr id="54276" name="Date Placeholder 3"/>
          <p:cNvSpPr>
            <a:spLocks noGrp="1"/>
          </p:cNvSpPr>
          <p:nvPr>
            <p:ph type="dt" sz="quarter" idx="10"/>
          </p:nvPr>
        </p:nvSpPr>
        <p:spPr bwMode="auto">
          <a:noFill/>
          <a:ln>
            <a:miter lim="800000"/>
            <a:headEnd/>
            <a:tailEnd/>
          </a:ln>
        </p:spPr>
        <p:txBody>
          <a:bodyPr/>
          <a:lstStyle/>
          <a:p>
            <a:fld id="{F3F6FC60-044C-4A0C-9017-62ACA601DE4F}"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ea typeface="ＭＳ Ｐゴシック" charset="-128"/>
              </a:rPr>
              <a:t>Arousal or being “keyed up” </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None/>
              <a:defRPr/>
            </a:pPr>
            <a:r>
              <a:rPr lang="en-US" sz="2200" dirty="0" smtClean="0">
                <a:ea typeface="+mn-ea"/>
                <a:cs typeface="+mn-cs"/>
              </a:rPr>
              <a:t>Symptoms of increased arousal:</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Difficulty falling or staying asleep</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Irritability or anger outbursts</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Difficulty concentrating</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Hypervigilance</a:t>
            </a:r>
          </a:p>
          <a:p>
            <a:pPr marL="514350" indent="-514350" eaLnBrk="1" fontAlgn="auto" hangingPunct="1">
              <a:spcAft>
                <a:spcPts val="0"/>
              </a:spcAft>
              <a:buClr>
                <a:schemeClr val="accent3"/>
              </a:buClr>
              <a:buFont typeface="Wingdings 2"/>
              <a:buAutoNum type="arabicPeriod"/>
              <a:defRPr/>
            </a:pPr>
            <a:r>
              <a:rPr lang="en-US" sz="2200" dirty="0" smtClean="0">
                <a:ea typeface="+mn-ea"/>
                <a:cs typeface="+mn-cs"/>
              </a:rPr>
              <a:t>Exaggerated startle response</a:t>
            </a:r>
            <a:endParaRPr lang="en-US" sz="2200" dirty="0">
              <a:ea typeface="+mn-ea"/>
              <a:cs typeface="+mn-cs"/>
            </a:endParaRPr>
          </a:p>
        </p:txBody>
      </p:sp>
      <p:sp>
        <p:nvSpPr>
          <p:cNvPr id="56324" name="Date Placeholder 3"/>
          <p:cNvSpPr>
            <a:spLocks noGrp="1"/>
          </p:cNvSpPr>
          <p:nvPr>
            <p:ph type="dt" sz="quarter" idx="10"/>
          </p:nvPr>
        </p:nvSpPr>
        <p:spPr bwMode="auto">
          <a:noFill/>
          <a:ln>
            <a:miter lim="800000"/>
            <a:headEnd/>
            <a:tailEnd/>
          </a:ln>
        </p:spPr>
        <p:txBody>
          <a:bodyPr/>
          <a:lstStyle/>
          <a:p>
            <a:fld id="{2505DD25-956F-4821-B611-33833C4AB277}"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143000"/>
          </a:xfrm>
        </p:spPr>
        <p:txBody>
          <a:bodyPr/>
          <a:lstStyle/>
          <a:p>
            <a:pPr eaLnBrk="1" hangingPunct="1"/>
            <a:r>
              <a:rPr lang="en-US" dirty="0" smtClean="0">
                <a:ea typeface="ＭＳ Ｐゴシック" charset="-128"/>
              </a:rPr>
              <a:t>Trauma Exposure is Common!</a:t>
            </a:r>
          </a:p>
        </p:txBody>
      </p:sp>
      <p:sp>
        <p:nvSpPr>
          <p:cNvPr id="10243" name="Content Placeholder 2"/>
          <p:cNvSpPr>
            <a:spLocks noGrp="1"/>
          </p:cNvSpPr>
          <p:nvPr>
            <p:ph idx="1"/>
          </p:nvPr>
        </p:nvSpPr>
        <p:spPr>
          <a:xfrm>
            <a:off x="457200" y="1752600"/>
            <a:ext cx="8229600" cy="4389438"/>
          </a:xfrm>
        </p:spPr>
        <p:txBody>
          <a:bodyPr/>
          <a:lstStyle/>
          <a:p>
            <a:pPr eaLnBrk="1" hangingPunct="1">
              <a:lnSpc>
                <a:spcPct val="90000"/>
              </a:lnSpc>
            </a:pPr>
            <a:r>
              <a:rPr lang="en-US" sz="2400" dirty="0" smtClean="0">
                <a:ea typeface="ＭＳ Ｐゴシック" charset="-128"/>
              </a:rPr>
              <a:t>61% of men and 51% of women experience at least one traumatic event in their lifetime</a:t>
            </a:r>
          </a:p>
          <a:p>
            <a:r>
              <a:rPr lang="en-US" sz="2400" dirty="0" smtClean="0"/>
              <a:t>About 7-8% of people will have PTSD at some point in their lives.</a:t>
            </a:r>
          </a:p>
          <a:p>
            <a:pPr eaLnBrk="1" hangingPunct="1">
              <a:lnSpc>
                <a:spcPct val="90000"/>
              </a:lnSpc>
            </a:pPr>
            <a:r>
              <a:rPr lang="en-US" sz="2400" dirty="0" smtClean="0">
                <a:ea typeface="ＭＳ Ｐゴシック" charset="-128"/>
              </a:rPr>
              <a:t>Most common Exposures: witnessing severe injury or death, being involved in fire, flood or disaster, or being involved in life threatening accident</a:t>
            </a:r>
          </a:p>
          <a:p>
            <a:pPr lvl="1" eaLnBrk="1" hangingPunct="1">
              <a:lnSpc>
                <a:spcPct val="90000"/>
              </a:lnSpc>
            </a:pPr>
            <a:r>
              <a:rPr lang="en-US" sz="2200" dirty="0" smtClean="0">
                <a:ea typeface="ＭＳ Ｐゴシック" charset="-128"/>
              </a:rPr>
              <a:t>Men are more likely to experience: Physical attacks, combat or being threatened by weapon</a:t>
            </a:r>
          </a:p>
          <a:p>
            <a:pPr lvl="1" eaLnBrk="1" hangingPunct="1">
              <a:lnSpc>
                <a:spcPct val="90000"/>
              </a:lnSpc>
            </a:pPr>
            <a:r>
              <a:rPr lang="en-US" sz="2200" dirty="0" smtClean="0">
                <a:ea typeface="ＭＳ Ｐゴシック" charset="-128"/>
              </a:rPr>
              <a:t>Women are more likely to experience: rape, sexual molestation, childhood neglect and abuse</a:t>
            </a:r>
          </a:p>
          <a:p>
            <a:pPr algn="r">
              <a:buNone/>
            </a:pPr>
            <a:r>
              <a:rPr lang="en-US" sz="1100" dirty="0" smtClean="0"/>
              <a:t>(U.S. Department of Veterans Affairs, “How Common is PTSD?” www.ptsd.va.gov/public/pages/howcommon-is-ptsd.asp, reviewed/updated 6/15/2010)</a:t>
            </a:r>
            <a:endParaRPr lang="en-US" dirty="0" smtClean="0">
              <a:ea typeface="ＭＳ Ｐゴシック" charset="-128"/>
            </a:endParaRPr>
          </a:p>
        </p:txBody>
      </p:sp>
      <p:sp>
        <p:nvSpPr>
          <p:cNvPr id="21508" name="Date Placeholder 3"/>
          <p:cNvSpPr>
            <a:spLocks noGrp="1"/>
          </p:cNvSpPr>
          <p:nvPr>
            <p:ph type="dt" sz="quarter" idx="10"/>
          </p:nvPr>
        </p:nvSpPr>
        <p:spPr bwMode="auto">
          <a:noFill/>
          <a:ln>
            <a:miter lim="800000"/>
            <a:headEnd/>
            <a:tailEnd/>
          </a:ln>
        </p:spPr>
        <p:txBody>
          <a:bodyPr/>
          <a:lstStyle/>
          <a:p>
            <a:fld id="{BB889ED2-919E-4F21-AAFD-270980E67575}" type="datetime1">
              <a:rPr lang="en-US"/>
              <a:pPr/>
              <a:t>5/14/2014</a:t>
            </a:fld>
            <a:endParaRPr lang="en-US"/>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0243">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 calcmode="lin" valueType="num">
                                      <p:cBhvr>
                                        <p:cTn id="27"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024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sz="4800" dirty="0" smtClean="0">
                <a:ea typeface="ＭＳ Ｐゴシック" charset="-128"/>
              </a:rPr>
              <a:t>Prevalence of PTSD in Combat Veterans</a:t>
            </a:r>
          </a:p>
        </p:txBody>
      </p:sp>
      <p:sp>
        <p:nvSpPr>
          <p:cNvPr id="3" name="Content Placeholder 2"/>
          <p:cNvSpPr>
            <a:spLocks noGrp="1"/>
          </p:cNvSpPr>
          <p:nvPr>
            <p:ph idx="1"/>
          </p:nvPr>
        </p:nvSpPr>
        <p:spPr/>
        <p:txBody>
          <a:bodyPr/>
          <a:lstStyle/>
          <a:p>
            <a:r>
              <a:rPr lang="en-US" sz="2400" dirty="0" smtClean="0"/>
              <a:t>11-20% of Operation Enduring Freedom and Operation Iraqi Freedom Veterans</a:t>
            </a:r>
          </a:p>
          <a:p>
            <a:r>
              <a:rPr lang="en-US" sz="2400" dirty="0" smtClean="0"/>
              <a:t> 10% of Gulf War Veterans </a:t>
            </a:r>
          </a:p>
          <a:p>
            <a:r>
              <a:rPr lang="en-US" sz="2400" dirty="0" smtClean="0"/>
              <a:t>30% of Vietnam War Veterans</a:t>
            </a:r>
            <a:endParaRPr lang="en-US" sz="2400" dirty="0" smtClean="0">
              <a:ea typeface="ＭＳ Ｐゴシック" charset="-128"/>
            </a:endParaRPr>
          </a:p>
        </p:txBody>
      </p:sp>
      <p:sp>
        <p:nvSpPr>
          <p:cNvPr id="27652" name="Date Placeholder 3"/>
          <p:cNvSpPr>
            <a:spLocks noGrp="1"/>
          </p:cNvSpPr>
          <p:nvPr>
            <p:ph type="dt" sz="quarter" idx="10"/>
          </p:nvPr>
        </p:nvSpPr>
        <p:spPr bwMode="auto">
          <a:noFill/>
          <a:ln>
            <a:miter lim="800000"/>
            <a:headEnd/>
            <a:tailEnd/>
          </a:ln>
        </p:spPr>
        <p:txBody>
          <a:bodyPr/>
          <a:lstStyle/>
          <a:p>
            <a:fld id="{63927DA0-1143-46FA-93C9-8A91D38C0DFC}" type="datetime1">
              <a:rPr lang="en-US"/>
              <a:pPr/>
              <a:t>5/14/2014</a:t>
            </a:fld>
            <a:endParaRPr lang="en-US"/>
          </a:p>
        </p:txBody>
      </p:sp>
      <p:pic>
        <p:nvPicPr>
          <p:cNvPr id="5" name="Picture 4" descr="iStock_000014319111Medium-300x199.jpg"/>
          <p:cNvPicPr>
            <a:picLocks noChangeAspect="1"/>
          </p:cNvPicPr>
          <p:nvPr/>
        </p:nvPicPr>
        <p:blipFill>
          <a:blip r:embed="rId2" cstate="print"/>
          <a:srcRect/>
          <a:stretch>
            <a:fillRect/>
          </a:stretch>
        </p:blipFill>
        <p:spPr bwMode="auto">
          <a:xfrm>
            <a:off x="2590800" y="3810000"/>
            <a:ext cx="3810000" cy="25273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ea typeface="ＭＳ Ｐゴシック" charset="-128"/>
              </a:rPr>
              <a:t>Consequences of PTSD</a:t>
            </a:r>
          </a:p>
        </p:txBody>
      </p:sp>
      <p:sp>
        <p:nvSpPr>
          <p:cNvPr id="58371" name="Content Placeholder 2"/>
          <p:cNvSpPr>
            <a:spLocks noGrp="1"/>
          </p:cNvSpPr>
          <p:nvPr>
            <p:ph idx="1"/>
          </p:nvPr>
        </p:nvSpPr>
        <p:spPr/>
        <p:txBody>
          <a:bodyPr/>
          <a:lstStyle/>
          <a:p>
            <a:pPr eaLnBrk="1" hangingPunct="1"/>
            <a:r>
              <a:rPr lang="en-US" smtClean="0">
                <a:ea typeface="ＭＳ Ｐゴシック" charset="-128"/>
              </a:rPr>
              <a:t>People with PTSD may also have other problems:</a:t>
            </a:r>
          </a:p>
          <a:p>
            <a:pPr lvl="1" eaLnBrk="1" hangingPunct="1">
              <a:buFont typeface="Arial" charset="0"/>
              <a:buChar char="•"/>
            </a:pPr>
            <a:r>
              <a:rPr lang="en-US" smtClean="0">
                <a:ea typeface="ＭＳ Ｐゴシック" charset="-128"/>
              </a:rPr>
              <a:t>Mood or anxiety problems </a:t>
            </a:r>
          </a:p>
          <a:p>
            <a:pPr lvl="2" eaLnBrk="1" hangingPunct="1">
              <a:buFont typeface="Arial" charset="0"/>
              <a:buChar char="•"/>
            </a:pPr>
            <a:r>
              <a:rPr lang="en-US" smtClean="0">
                <a:ea typeface="ＭＳ Ｐゴシック" charset="-128"/>
              </a:rPr>
              <a:t>88% of men and 79% of women with PTSD had at least one other psychiatric disorder</a:t>
            </a:r>
          </a:p>
          <a:p>
            <a:pPr lvl="1" eaLnBrk="1" hangingPunct="1">
              <a:buFont typeface="Arial" charset="0"/>
              <a:buChar char="•"/>
            </a:pPr>
            <a:r>
              <a:rPr lang="en-US" smtClean="0">
                <a:ea typeface="ＭＳ Ｐゴシック" charset="-128"/>
              </a:rPr>
              <a:t>Shattered assumptions</a:t>
            </a:r>
          </a:p>
          <a:p>
            <a:pPr lvl="1" eaLnBrk="1" hangingPunct="1">
              <a:buFont typeface="Arial" charset="0"/>
              <a:buChar char="•"/>
            </a:pPr>
            <a:r>
              <a:rPr lang="en-US" smtClean="0">
                <a:ea typeface="ＭＳ Ｐゴシック" charset="-128"/>
              </a:rPr>
              <a:t>Hostility</a:t>
            </a:r>
          </a:p>
          <a:p>
            <a:pPr lvl="1" eaLnBrk="1" hangingPunct="1">
              <a:buFont typeface="Arial" charset="0"/>
              <a:buChar char="•"/>
            </a:pPr>
            <a:r>
              <a:rPr lang="en-US" smtClean="0">
                <a:ea typeface="ＭＳ Ｐゴシック" charset="-128"/>
              </a:rPr>
              <a:t>Physical symptoms</a:t>
            </a:r>
          </a:p>
          <a:p>
            <a:pPr lvl="1" eaLnBrk="1" hangingPunct="1">
              <a:buFont typeface="Wingdings 2" charset="2"/>
              <a:buNone/>
            </a:pPr>
            <a:endParaRPr lang="en-US" smtClean="0">
              <a:ea typeface="ＭＳ Ｐゴシック" charset="-128"/>
            </a:endParaRPr>
          </a:p>
        </p:txBody>
      </p:sp>
      <p:sp>
        <p:nvSpPr>
          <p:cNvPr id="58372" name="Date Placeholder 3"/>
          <p:cNvSpPr>
            <a:spLocks noGrp="1"/>
          </p:cNvSpPr>
          <p:nvPr>
            <p:ph type="dt" sz="quarter" idx="10"/>
          </p:nvPr>
        </p:nvSpPr>
        <p:spPr bwMode="auto">
          <a:noFill/>
          <a:ln>
            <a:miter lim="800000"/>
            <a:headEnd/>
            <a:tailEnd/>
          </a:ln>
        </p:spPr>
        <p:txBody>
          <a:bodyPr/>
          <a:lstStyle/>
          <a:p>
            <a:fld id="{09EC1053-AE21-4658-BDC9-4CE2A7527B5A}"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ea typeface="ＭＳ Ｐゴシック" charset="-128"/>
              </a:rPr>
              <a:t>Consequences of PTSD</a:t>
            </a:r>
          </a:p>
        </p:txBody>
      </p:sp>
      <p:sp>
        <p:nvSpPr>
          <p:cNvPr id="59395" name="Content Placeholder 2"/>
          <p:cNvSpPr>
            <a:spLocks noGrp="1"/>
          </p:cNvSpPr>
          <p:nvPr>
            <p:ph idx="1"/>
          </p:nvPr>
        </p:nvSpPr>
        <p:spPr/>
        <p:txBody>
          <a:bodyPr/>
          <a:lstStyle/>
          <a:p>
            <a:pPr eaLnBrk="1" hangingPunct="1"/>
            <a:r>
              <a:rPr lang="en-US" smtClean="0">
                <a:ea typeface="ＭＳ Ｐゴシック" charset="-128"/>
              </a:rPr>
              <a:t>Reenacting the trauma/“We hope this time to make things right”</a:t>
            </a:r>
          </a:p>
          <a:p>
            <a:pPr lvl="1" eaLnBrk="1" hangingPunct="1"/>
            <a:r>
              <a:rPr lang="en-US" smtClean="0">
                <a:ea typeface="ＭＳ Ｐゴシック" charset="-128"/>
              </a:rPr>
              <a:t>Going into high-risk or rescue oriented-professions</a:t>
            </a:r>
          </a:p>
          <a:p>
            <a:pPr lvl="1" eaLnBrk="1" hangingPunct="1"/>
            <a:r>
              <a:rPr lang="en-US" smtClean="0">
                <a:ea typeface="ＭＳ Ｐゴシック" charset="-128"/>
              </a:rPr>
              <a:t>Marrying an abuser</a:t>
            </a:r>
          </a:p>
          <a:p>
            <a:pPr lvl="1" eaLnBrk="1" hangingPunct="1"/>
            <a:r>
              <a:rPr lang="en-US" smtClean="0">
                <a:ea typeface="ＭＳ Ｐゴシック" charset="-128"/>
              </a:rPr>
              <a:t>Engaging in high-risk behaviors (rock climbing, speed racing, skydiving)</a:t>
            </a:r>
          </a:p>
          <a:p>
            <a:pPr lvl="1" eaLnBrk="1" hangingPunct="1"/>
            <a:r>
              <a:rPr lang="en-US" smtClean="0">
                <a:ea typeface="ＭＳ Ｐゴシック" charset="-128"/>
              </a:rPr>
              <a:t>Engaging in illegal behavior</a:t>
            </a:r>
          </a:p>
        </p:txBody>
      </p:sp>
      <p:sp>
        <p:nvSpPr>
          <p:cNvPr id="59396" name="Date Placeholder 3"/>
          <p:cNvSpPr>
            <a:spLocks noGrp="1"/>
          </p:cNvSpPr>
          <p:nvPr>
            <p:ph type="dt" sz="quarter" idx="10"/>
          </p:nvPr>
        </p:nvSpPr>
        <p:spPr bwMode="auto">
          <a:noFill/>
          <a:ln>
            <a:miter lim="800000"/>
            <a:headEnd/>
            <a:tailEnd/>
          </a:ln>
        </p:spPr>
        <p:txBody>
          <a:bodyPr/>
          <a:lstStyle/>
          <a:p>
            <a:fld id="{C56B77FF-088A-452C-A534-33C56ED385B6}"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457200"/>
            <a:ext cx="8229600" cy="1143000"/>
          </a:xfrm>
        </p:spPr>
        <p:txBody>
          <a:bodyPr/>
          <a:lstStyle/>
          <a:p>
            <a:pPr eaLnBrk="1" hangingPunct="1"/>
            <a:r>
              <a:rPr lang="en-US" smtClean="0">
                <a:ea typeface="ＭＳ Ｐゴシック" charset="-128"/>
              </a:rPr>
              <a:t>Consequences of PTSD</a:t>
            </a:r>
          </a:p>
        </p:txBody>
      </p:sp>
      <p:sp>
        <p:nvSpPr>
          <p:cNvPr id="43011" name="Content Placeholder 2"/>
          <p:cNvSpPr>
            <a:spLocks noGrp="1"/>
          </p:cNvSpPr>
          <p:nvPr>
            <p:ph idx="1"/>
          </p:nvPr>
        </p:nvSpPr>
        <p:spPr>
          <a:xfrm>
            <a:off x="457200" y="1752600"/>
            <a:ext cx="8229600" cy="4389438"/>
          </a:xfrm>
        </p:spPr>
        <p:txBody>
          <a:bodyPr/>
          <a:lstStyle/>
          <a:p>
            <a:pPr eaLnBrk="1" hangingPunct="1"/>
            <a:r>
              <a:rPr lang="en-US" smtClean="0">
                <a:ea typeface="ＭＳ Ｐゴシック" charset="-128"/>
              </a:rPr>
              <a:t>Substance Abuse: </a:t>
            </a:r>
          </a:p>
          <a:p>
            <a:pPr lvl="1" eaLnBrk="1" hangingPunct="1"/>
            <a:r>
              <a:rPr lang="en-US" smtClean="0">
                <a:ea typeface="ＭＳ Ｐゴシック" charset="-128"/>
              </a:rPr>
              <a:t>Among women in treatment for substance abuse, 30%-59% have current PTSD</a:t>
            </a:r>
          </a:p>
          <a:p>
            <a:pPr lvl="1" eaLnBrk="1" hangingPunct="1"/>
            <a:r>
              <a:rPr lang="en-US" smtClean="0">
                <a:ea typeface="ＭＳ Ｐゴシック" charset="-128"/>
              </a:rPr>
              <a:t>Among men in substance abuse treatment, 11-38% have current PTSD</a:t>
            </a:r>
          </a:p>
        </p:txBody>
      </p:sp>
      <p:sp>
        <p:nvSpPr>
          <p:cNvPr id="61444" name="Date Placeholder 3"/>
          <p:cNvSpPr>
            <a:spLocks noGrp="1"/>
          </p:cNvSpPr>
          <p:nvPr>
            <p:ph type="dt" sz="quarter" idx="10"/>
          </p:nvPr>
        </p:nvSpPr>
        <p:spPr bwMode="auto">
          <a:noFill/>
          <a:ln>
            <a:miter lim="800000"/>
            <a:headEnd/>
            <a:tailEnd/>
          </a:ln>
        </p:spPr>
        <p:txBody>
          <a:bodyPr/>
          <a:lstStyle/>
          <a:p>
            <a:fld id="{5355D3E0-46B0-4DA5-AB67-56CC69B882A2}" type="datetime1">
              <a:rPr lang="en-US"/>
              <a:pPr/>
              <a:t>5/14/2014</a:t>
            </a:fld>
            <a:endParaRPr lang="en-US"/>
          </a:p>
        </p:txBody>
      </p:sp>
      <p:pic>
        <p:nvPicPr>
          <p:cNvPr id="5" name="Picture 4" descr="VetsPainkillers.jpg"/>
          <p:cNvPicPr>
            <a:picLocks noChangeAspect="1"/>
          </p:cNvPicPr>
          <p:nvPr/>
        </p:nvPicPr>
        <p:blipFill>
          <a:blip r:embed="rId2" cstate="print"/>
          <a:srcRect/>
          <a:stretch>
            <a:fillRect/>
          </a:stretch>
        </p:blipFill>
        <p:spPr bwMode="auto">
          <a:xfrm>
            <a:off x="2209800" y="3962400"/>
            <a:ext cx="4354513" cy="24384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p:cTn id="12"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3011">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43011">
                                            <p:txEl>
                                              <p:pRg st="1" end="1"/>
                                            </p:txEl>
                                          </p:spTgt>
                                        </p:tgtEl>
                                        <p:attrNameLst>
                                          <p:attrName>style.visibility</p:attrName>
                                        </p:attrNameLst>
                                      </p:cBhvr>
                                      <p:to>
                                        <p:strVal val="visible"/>
                                      </p:to>
                                    </p:set>
                                    <p:anim calcmode="lin" valueType="num">
                                      <p:cBhvr>
                                        <p:cTn id="16"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3011">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43011">
                                            <p:txEl>
                                              <p:pRg st="2" end="2"/>
                                            </p:txEl>
                                          </p:spTgt>
                                        </p:tgtEl>
                                        <p:attrNameLst>
                                          <p:attrName>style.visibility</p:attrName>
                                        </p:attrNameLst>
                                      </p:cBhvr>
                                      <p:to>
                                        <p:strVal val="visible"/>
                                      </p:to>
                                    </p:set>
                                    <p:anim calcmode="lin" valueType="num">
                                      <p:cBhvr>
                                        <p:cTn id="20"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301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ea typeface="ＭＳ Ｐゴシック" charset="-128"/>
              </a:rPr>
              <a:t>Disclaimer	</a:t>
            </a:r>
          </a:p>
        </p:txBody>
      </p:sp>
      <p:sp>
        <p:nvSpPr>
          <p:cNvPr id="7171" name="Content Placeholder 2"/>
          <p:cNvSpPr>
            <a:spLocks noGrp="1"/>
          </p:cNvSpPr>
          <p:nvPr>
            <p:ph idx="1"/>
          </p:nvPr>
        </p:nvSpPr>
        <p:spPr/>
        <p:txBody>
          <a:bodyPr/>
          <a:lstStyle/>
          <a:p>
            <a:pPr eaLnBrk="1" hangingPunct="1">
              <a:buFont typeface="Wingdings 2" charset="2"/>
              <a:buNone/>
            </a:pPr>
            <a:r>
              <a:rPr lang="en-US" smtClean="0">
                <a:ea typeface="ＭＳ Ｐゴシック" charset="-128"/>
              </a:rPr>
              <a:t>	The views expressed in this presentation are strictly those of the presenter. They do not represent those of the Veteran’s Health Administration or The United States Government. </a:t>
            </a:r>
          </a:p>
        </p:txBody>
      </p:sp>
      <p:sp>
        <p:nvSpPr>
          <p:cNvPr id="17412" name="Date Placeholder 3"/>
          <p:cNvSpPr>
            <a:spLocks noGrp="1"/>
          </p:cNvSpPr>
          <p:nvPr>
            <p:ph type="dt" sz="quarter" idx="10"/>
          </p:nvPr>
        </p:nvSpPr>
        <p:spPr bwMode="auto">
          <a:noFill/>
          <a:ln>
            <a:miter lim="800000"/>
            <a:headEnd/>
            <a:tailEnd/>
          </a:ln>
        </p:spPr>
        <p:txBody>
          <a:bodyPr/>
          <a:lstStyle/>
          <a:p>
            <a:fld id="{6256022A-419A-4E6E-849C-39D5A81A42D4}" type="datetime1">
              <a:rPr lang="en-US"/>
              <a:pPr/>
              <a:t>5/14/2014</a:t>
            </a:fld>
            <a:endParaRPr lang="en-US"/>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ea typeface="ＭＳ Ｐゴシック" charset="-128"/>
              </a:rPr>
              <a:t>Consequences of PTSD</a:t>
            </a:r>
          </a:p>
        </p:txBody>
      </p:sp>
      <p:sp>
        <p:nvSpPr>
          <p:cNvPr id="44035" name="Content Placeholder 2"/>
          <p:cNvSpPr>
            <a:spLocks noGrp="1"/>
          </p:cNvSpPr>
          <p:nvPr>
            <p:ph idx="1"/>
          </p:nvPr>
        </p:nvSpPr>
        <p:spPr/>
        <p:txBody>
          <a:bodyPr/>
          <a:lstStyle/>
          <a:p>
            <a:pPr eaLnBrk="1" hangingPunct="1"/>
            <a:r>
              <a:rPr lang="en-US" smtClean="0">
                <a:ea typeface="ＭＳ Ｐゴシック" charset="-128"/>
              </a:rPr>
              <a:t>40 times more likely to have academic failure</a:t>
            </a:r>
          </a:p>
          <a:p>
            <a:pPr eaLnBrk="1" hangingPunct="1"/>
            <a:r>
              <a:rPr lang="en-US" smtClean="0">
                <a:ea typeface="ＭＳ Ｐゴシック" charset="-128"/>
              </a:rPr>
              <a:t> 30 times more likely to be a teenage parent</a:t>
            </a:r>
          </a:p>
          <a:p>
            <a:pPr eaLnBrk="1" hangingPunct="1"/>
            <a:r>
              <a:rPr lang="en-US" smtClean="0">
                <a:ea typeface="ＭＳ Ｐゴシック" charset="-128"/>
              </a:rPr>
              <a:t> 60 times more likely to experience marital problems</a:t>
            </a:r>
          </a:p>
          <a:p>
            <a:pPr eaLnBrk="1" hangingPunct="1"/>
            <a:r>
              <a:rPr lang="en-US" smtClean="0">
                <a:ea typeface="ＭＳ Ｐゴシック" charset="-128"/>
              </a:rPr>
              <a:t>150 times more likely to be currently unemployed.</a:t>
            </a:r>
          </a:p>
        </p:txBody>
      </p:sp>
      <p:sp>
        <p:nvSpPr>
          <p:cNvPr id="62468" name="Date Placeholder 3"/>
          <p:cNvSpPr>
            <a:spLocks noGrp="1"/>
          </p:cNvSpPr>
          <p:nvPr>
            <p:ph type="dt" sz="quarter" idx="10"/>
          </p:nvPr>
        </p:nvSpPr>
        <p:spPr bwMode="auto">
          <a:noFill/>
          <a:ln>
            <a:miter lim="800000"/>
            <a:headEnd/>
            <a:tailEnd/>
          </a:ln>
        </p:spPr>
        <p:txBody>
          <a:bodyPr/>
          <a:lstStyle/>
          <a:p>
            <a:fld id="{4A9FFE65-A220-4074-8D50-F904DF300D8B}" type="datetime1">
              <a:rPr lang="en-US"/>
              <a:pPr/>
              <a:t>5/14/2014</a:t>
            </a:fld>
            <a:endParaRPr lang="en-US"/>
          </a:p>
        </p:txBody>
      </p:sp>
      <p:pic>
        <p:nvPicPr>
          <p:cNvPr id="5" name="Picture 4" descr="vetunemployed.jpg"/>
          <p:cNvPicPr>
            <a:picLocks noChangeAspect="1"/>
          </p:cNvPicPr>
          <p:nvPr/>
        </p:nvPicPr>
        <p:blipFill>
          <a:blip r:embed="rId2" cstate="print"/>
          <a:srcRect/>
          <a:stretch>
            <a:fillRect/>
          </a:stretch>
        </p:blipFill>
        <p:spPr bwMode="auto">
          <a:xfrm>
            <a:off x="2438400" y="4114800"/>
            <a:ext cx="3886200" cy="224155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p:cTn id="13"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p:cTn id="19"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40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p:cTn id="25" dur="5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40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z="4500" smtClean="0">
                <a:ea typeface="ＭＳ Ｐゴシック" charset="-128"/>
              </a:rPr>
              <a:t>Consequences specific to Veterans</a:t>
            </a:r>
          </a:p>
        </p:txBody>
      </p:sp>
      <p:sp>
        <p:nvSpPr>
          <p:cNvPr id="63491" name="Content Placeholder 2"/>
          <p:cNvSpPr>
            <a:spLocks noGrp="1"/>
          </p:cNvSpPr>
          <p:nvPr>
            <p:ph idx="1"/>
          </p:nvPr>
        </p:nvSpPr>
        <p:spPr/>
        <p:txBody>
          <a:bodyPr/>
          <a:lstStyle/>
          <a:p>
            <a:pPr eaLnBrk="1" hangingPunct="1"/>
            <a:r>
              <a:rPr lang="en-US" smtClean="0">
                <a:ea typeface="ＭＳ Ｐゴシック" charset="-128"/>
              </a:rPr>
              <a:t>National Comorbidity study:</a:t>
            </a: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buFont typeface="Wingdings 2" charset="2"/>
              <a:buNone/>
            </a:pPr>
            <a:endParaRPr lang="en-US" smtClean="0">
              <a:ea typeface="ＭＳ Ｐゴシック" charset="-128"/>
            </a:endParaRPr>
          </a:p>
        </p:txBody>
      </p:sp>
      <p:sp>
        <p:nvSpPr>
          <p:cNvPr id="63492" name="Date Placeholder 3"/>
          <p:cNvSpPr>
            <a:spLocks noGrp="1"/>
          </p:cNvSpPr>
          <p:nvPr>
            <p:ph type="dt" sz="quarter" idx="10"/>
          </p:nvPr>
        </p:nvSpPr>
        <p:spPr bwMode="auto">
          <a:noFill/>
          <a:ln>
            <a:miter lim="800000"/>
            <a:headEnd/>
            <a:tailEnd/>
          </a:ln>
        </p:spPr>
        <p:txBody>
          <a:bodyPr/>
          <a:lstStyle/>
          <a:p>
            <a:fld id="{DFD8ED70-E5D0-464D-ABC2-1DD60721CCD4}" type="datetime1">
              <a:rPr lang="en-US"/>
              <a:pPr/>
              <a:t>5/14/2014</a:t>
            </a:fld>
            <a:endParaRPr lang="en-US"/>
          </a:p>
        </p:txBody>
      </p:sp>
      <p:sp>
        <p:nvSpPr>
          <p:cNvPr id="5" name="Up Arrow 4"/>
          <p:cNvSpPr/>
          <p:nvPr/>
        </p:nvSpPr>
        <p:spPr>
          <a:xfrm>
            <a:off x="838200" y="2514600"/>
            <a:ext cx="484188"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94" name="TextBox 5"/>
          <p:cNvSpPr txBox="1">
            <a:spLocks noChangeArrowheads="1"/>
          </p:cNvSpPr>
          <p:nvPr/>
        </p:nvSpPr>
        <p:spPr bwMode="auto">
          <a:xfrm>
            <a:off x="1447800" y="2438400"/>
            <a:ext cx="2590800" cy="1200150"/>
          </a:xfrm>
          <a:prstGeom prst="rect">
            <a:avLst/>
          </a:prstGeom>
          <a:noFill/>
          <a:ln w="9525">
            <a:noFill/>
            <a:miter lim="800000"/>
            <a:headEnd/>
            <a:tailEnd/>
          </a:ln>
        </p:spPr>
        <p:txBody>
          <a:bodyPr>
            <a:spAutoFit/>
          </a:bodyPr>
          <a:lstStyle/>
          <a:p>
            <a:r>
              <a:rPr lang="en-US">
                <a:latin typeface="Constantia" charset="0"/>
              </a:rPr>
              <a:t>Unemployment</a:t>
            </a:r>
          </a:p>
          <a:p>
            <a:r>
              <a:rPr lang="en-US">
                <a:latin typeface="Constantia" charset="0"/>
              </a:rPr>
              <a:t>Being fired</a:t>
            </a:r>
          </a:p>
          <a:p>
            <a:r>
              <a:rPr lang="en-US">
                <a:latin typeface="Constantia" charset="0"/>
              </a:rPr>
              <a:t>Divorce or separation</a:t>
            </a:r>
          </a:p>
          <a:p>
            <a:r>
              <a:rPr lang="en-US">
                <a:latin typeface="Constantia" charset="0"/>
              </a:rPr>
              <a:t>Spousal abuse</a:t>
            </a:r>
          </a:p>
        </p:txBody>
      </p:sp>
      <p:pic>
        <p:nvPicPr>
          <p:cNvPr id="7" name="Picture 6" descr="Domesticviolence.jpg"/>
          <p:cNvPicPr>
            <a:picLocks noChangeAspect="1"/>
          </p:cNvPicPr>
          <p:nvPr/>
        </p:nvPicPr>
        <p:blipFill>
          <a:blip r:embed="rId3" cstate="print"/>
          <a:srcRect/>
          <a:stretch>
            <a:fillRect/>
          </a:stretch>
        </p:blipFill>
        <p:spPr bwMode="auto">
          <a:xfrm>
            <a:off x="5486400" y="2057400"/>
            <a:ext cx="2371725" cy="990600"/>
          </a:xfrm>
          <a:prstGeom prst="rect">
            <a:avLst/>
          </a:prstGeom>
          <a:noFill/>
          <a:ln w="9525">
            <a:noFill/>
            <a:miter lim="800000"/>
            <a:headEnd/>
            <a:tailEnd/>
          </a:ln>
        </p:spPr>
      </p:pic>
      <p:pic>
        <p:nvPicPr>
          <p:cNvPr id="8" name="Picture 7" descr="militarydivorce.jpg"/>
          <p:cNvPicPr>
            <a:picLocks noChangeAspect="1"/>
          </p:cNvPicPr>
          <p:nvPr/>
        </p:nvPicPr>
        <p:blipFill>
          <a:blip r:embed="rId4" cstate="print"/>
          <a:srcRect/>
          <a:stretch>
            <a:fillRect/>
          </a:stretch>
        </p:blipFill>
        <p:spPr bwMode="auto">
          <a:xfrm>
            <a:off x="5181600" y="3505200"/>
            <a:ext cx="2819400" cy="2787650"/>
          </a:xfrm>
          <a:prstGeom prst="rect">
            <a:avLst/>
          </a:prstGeom>
          <a:noFill/>
          <a:ln w="9525">
            <a:noFill/>
            <a:miter lim="800000"/>
            <a:headEnd/>
            <a:tailEnd/>
          </a:ln>
        </p:spPr>
      </p:pic>
      <p:pic>
        <p:nvPicPr>
          <p:cNvPr id="9" name="Picture 8" descr="divorce.jpg"/>
          <p:cNvPicPr>
            <a:picLocks noChangeAspect="1"/>
          </p:cNvPicPr>
          <p:nvPr/>
        </p:nvPicPr>
        <p:blipFill>
          <a:blip r:embed="rId5" cstate="print"/>
          <a:srcRect/>
          <a:stretch>
            <a:fillRect/>
          </a:stretch>
        </p:blipFill>
        <p:spPr bwMode="auto">
          <a:xfrm>
            <a:off x="1219200" y="3810000"/>
            <a:ext cx="3276600" cy="2452688"/>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ea typeface="ＭＳ Ｐゴシック" charset="-128"/>
              </a:rPr>
              <a:t>Consequences of PTSD</a:t>
            </a:r>
          </a:p>
        </p:txBody>
      </p:sp>
      <p:sp>
        <p:nvSpPr>
          <p:cNvPr id="46083" name="Content Placeholder 2"/>
          <p:cNvSpPr>
            <a:spLocks noGrp="1"/>
          </p:cNvSpPr>
          <p:nvPr>
            <p:ph idx="1"/>
          </p:nvPr>
        </p:nvSpPr>
        <p:spPr/>
        <p:txBody>
          <a:bodyPr/>
          <a:lstStyle/>
          <a:p>
            <a:pPr eaLnBrk="1" hangingPunct="1"/>
            <a:r>
              <a:rPr lang="en-US" smtClean="0">
                <a:ea typeface="ＭＳ Ｐゴシック" charset="-128"/>
              </a:rPr>
              <a:t>Legal Problems</a:t>
            </a:r>
          </a:p>
          <a:p>
            <a:pPr lvl="1" eaLnBrk="1" hangingPunct="1"/>
            <a:r>
              <a:rPr lang="en-US" smtClean="0">
                <a:ea typeface="ＭＳ Ｐゴシック" charset="-128"/>
              </a:rPr>
              <a:t>Higher rates of aggressive behavior </a:t>
            </a:r>
          </a:p>
          <a:p>
            <a:pPr lvl="2" eaLnBrk="1" hangingPunct="1"/>
            <a:r>
              <a:rPr lang="en-US" smtClean="0">
                <a:ea typeface="ＭＳ Ｐゴシック" charset="-128"/>
              </a:rPr>
              <a:t>National Vietnam Veteran’s Readjustment Survey found that on average, veterans with [untreated] PTSD committed 13.3 violent acts in the prior year, compared with 3.54 acts for veterans without PTSD</a:t>
            </a:r>
          </a:p>
        </p:txBody>
      </p:sp>
      <p:sp>
        <p:nvSpPr>
          <p:cNvPr id="65540" name="Date Placeholder 3"/>
          <p:cNvSpPr>
            <a:spLocks noGrp="1"/>
          </p:cNvSpPr>
          <p:nvPr>
            <p:ph type="dt" sz="quarter" idx="10"/>
          </p:nvPr>
        </p:nvSpPr>
        <p:spPr bwMode="auto">
          <a:noFill/>
          <a:ln>
            <a:miter lim="800000"/>
            <a:headEnd/>
            <a:tailEnd/>
          </a:ln>
        </p:spPr>
        <p:txBody>
          <a:bodyPr/>
          <a:lstStyle/>
          <a:p>
            <a:fld id="{CF7918B6-CFE5-4D76-88E3-D71FC7019D67}" type="datetime1">
              <a:rPr lang="en-US"/>
              <a:pPr/>
              <a:t>5/14/2014</a:t>
            </a:fld>
            <a:endParaRPr lang="en-US"/>
          </a:p>
        </p:txBody>
      </p:sp>
      <p:pic>
        <p:nvPicPr>
          <p:cNvPr id="5" name="Picture 4" descr="veterans.in.jail.jpg"/>
          <p:cNvPicPr>
            <a:picLocks noChangeAspect="1"/>
          </p:cNvPicPr>
          <p:nvPr/>
        </p:nvPicPr>
        <p:blipFill>
          <a:blip r:embed="rId2" cstate="print"/>
          <a:srcRect/>
          <a:stretch>
            <a:fillRect/>
          </a:stretch>
        </p:blipFill>
        <p:spPr bwMode="auto">
          <a:xfrm>
            <a:off x="2514600" y="4343400"/>
            <a:ext cx="3530600" cy="211772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anim calcmode="lin" valueType="num">
                                      <p:cBhvr>
                                        <p:cTn id="15"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6083">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083">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6083">
                                            <p:txEl>
                                              <p:pRg st="2" end="2"/>
                                            </p:txEl>
                                          </p:spTgt>
                                        </p:tgtEl>
                                        <p:attrNameLst>
                                          <p:attrName>style.visibility</p:attrName>
                                        </p:attrNameLst>
                                      </p:cBhvr>
                                      <p:to>
                                        <p:strVal val="visible"/>
                                      </p:to>
                                    </p:set>
                                    <p:anim calcmode="lin" valueType="num">
                                      <p:cBhvr>
                                        <p:cTn id="23" dur="5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608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ea typeface="ＭＳ Ｐゴシック" charset="-128"/>
              </a:rPr>
              <a:t>Triggers</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ea typeface="+mn-ea"/>
                <a:cs typeface="+mn-cs"/>
              </a:rPr>
              <a:t>Sight (seeing black garbage bags reminds a veteran of body bags)</a:t>
            </a:r>
          </a:p>
          <a:p>
            <a:pPr marL="274320" indent="-274320" eaLnBrk="1" fontAlgn="auto" hangingPunct="1">
              <a:spcAft>
                <a:spcPts val="0"/>
              </a:spcAft>
              <a:buClr>
                <a:schemeClr val="accent3"/>
              </a:buClr>
              <a:buFont typeface="Wingdings 2"/>
              <a:buChar char=""/>
              <a:defRPr/>
            </a:pPr>
            <a:r>
              <a:rPr lang="en-US" dirty="0" smtClean="0">
                <a:ea typeface="+mn-ea"/>
                <a:cs typeface="+mn-cs"/>
              </a:rPr>
              <a:t>Sound (backfiring car sounds like gunshot)</a:t>
            </a:r>
          </a:p>
          <a:p>
            <a:pPr marL="274320" indent="-274320" eaLnBrk="1" fontAlgn="auto" hangingPunct="1">
              <a:spcAft>
                <a:spcPts val="0"/>
              </a:spcAft>
              <a:buClr>
                <a:schemeClr val="accent3"/>
              </a:buClr>
              <a:buFont typeface="Wingdings 2"/>
              <a:buChar char=""/>
              <a:defRPr/>
            </a:pPr>
            <a:r>
              <a:rPr lang="en-US" dirty="0" smtClean="0">
                <a:ea typeface="+mn-ea"/>
                <a:cs typeface="+mn-cs"/>
              </a:rPr>
              <a:t>Smell (smell of aftershave reminds of sexual assault)</a:t>
            </a:r>
          </a:p>
          <a:p>
            <a:pPr marL="274320" indent="-274320" eaLnBrk="1" fontAlgn="auto" hangingPunct="1">
              <a:spcAft>
                <a:spcPts val="0"/>
              </a:spcAft>
              <a:buClr>
                <a:schemeClr val="accent3"/>
              </a:buClr>
              <a:buFont typeface="Wingdings 2"/>
              <a:buChar char=""/>
              <a:defRPr/>
            </a:pPr>
            <a:r>
              <a:rPr lang="en-US" dirty="0" smtClean="0">
                <a:ea typeface="+mn-ea"/>
                <a:cs typeface="+mn-cs"/>
              </a:rPr>
              <a:t>Taste </a:t>
            </a:r>
          </a:p>
          <a:p>
            <a:pPr marL="274320" indent="-274320" eaLnBrk="1" fontAlgn="auto" hangingPunct="1">
              <a:spcAft>
                <a:spcPts val="0"/>
              </a:spcAft>
              <a:buClr>
                <a:schemeClr val="accent3"/>
              </a:buClr>
              <a:buFont typeface="Wingdings 2"/>
              <a:buChar char=""/>
              <a:defRPr/>
            </a:pPr>
            <a:r>
              <a:rPr lang="en-US" dirty="0" smtClean="0">
                <a:ea typeface="+mn-ea"/>
                <a:cs typeface="+mn-cs"/>
              </a:rPr>
              <a:t>Body sensations (touch, pain)</a:t>
            </a:r>
          </a:p>
          <a:p>
            <a:pPr marL="274320" indent="-274320" eaLnBrk="1" fontAlgn="auto" hangingPunct="1">
              <a:spcAft>
                <a:spcPts val="0"/>
              </a:spcAft>
              <a:buClr>
                <a:schemeClr val="accent3"/>
              </a:buClr>
              <a:buFont typeface="Wingdings 2"/>
              <a:buChar char=""/>
              <a:defRPr/>
            </a:pPr>
            <a:r>
              <a:rPr lang="en-US" dirty="0" smtClean="0">
                <a:ea typeface="+mn-ea"/>
                <a:cs typeface="+mn-cs"/>
              </a:rPr>
              <a:t>Significant dates or seasons</a:t>
            </a:r>
          </a:p>
          <a:p>
            <a:pPr marL="274320" indent="-274320" eaLnBrk="1" fontAlgn="auto" hangingPunct="1">
              <a:spcAft>
                <a:spcPts val="0"/>
              </a:spcAft>
              <a:buClr>
                <a:schemeClr val="accent3"/>
              </a:buClr>
              <a:buFont typeface="Wingdings 2"/>
              <a:buChar char=""/>
              <a:defRPr/>
            </a:pPr>
            <a:r>
              <a:rPr lang="en-US" dirty="0" smtClean="0">
                <a:ea typeface="+mn-ea"/>
                <a:cs typeface="+mn-cs"/>
              </a:rPr>
              <a:t>Stressful events (argument with spouse triggers memories of parents arguing violently)</a:t>
            </a:r>
          </a:p>
          <a:p>
            <a:pPr marL="274320" indent="-274320" eaLnBrk="1" fontAlgn="auto" hangingPunct="1">
              <a:spcAft>
                <a:spcPts val="0"/>
              </a:spcAft>
              <a:buClr>
                <a:schemeClr val="accent3"/>
              </a:buClr>
              <a:buFont typeface="Wingdings 2"/>
              <a:buChar char=""/>
              <a:defRPr/>
            </a:pPr>
            <a:r>
              <a:rPr lang="en-US" dirty="0" smtClean="0">
                <a:ea typeface="+mn-ea"/>
                <a:cs typeface="+mn-cs"/>
              </a:rPr>
              <a:t>Out of the blue</a:t>
            </a:r>
          </a:p>
          <a:p>
            <a:pPr marL="274320" indent="-274320" eaLnBrk="1" fontAlgn="auto" hangingPunct="1">
              <a:spcAft>
                <a:spcPts val="0"/>
              </a:spcAft>
              <a:buClr>
                <a:schemeClr val="accent3"/>
              </a:buClr>
              <a:buFont typeface="Wingdings 2"/>
              <a:buChar char=""/>
              <a:defRPr/>
            </a:pPr>
            <a:r>
              <a:rPr lang="en-US" dirty="0" smtClean="0">
                <a:ea typeface="+mn-ea"/>
                <a:cs typeface="+mn-cs"/>
              </a:rPr>
              <a:t>Combinations</a:t>
            </a:r>
          </a:p>
        </p:txBody>
      </p:sp>
      <p:sp>
        <p:nvSpPr>
          <p:cNvPr id="52228" name="Date Placeholder 3"/>
          <p:cNvSpPr>
            <a:spLocks noGrp="1"/>
          </p:cNvSpPr>
          <p:nvPr>
            <p:ph type="dt" sz="quarter" idx="10"/>
          </p:nvPr>
        </p:nvSpPr>
        <p:spPr bwMode="auto">
          <a:noFill/>
          <a:ln>
            <a:miter lim="800000"/>
            <a:headEnd/>
            <a:tailEnd/>
          </a:ln>
        </p:spPr>
        <p:txBody>
          <a:bodyPr/>
          <a:lstStyle/>
          <a:p>
            <a:fld id="{AD375A45-952E-4C9F-81DE-5F9A7AFE0D53}"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ea typeface="ＭＳ Ｐゴシック" charset="-128"/>
              </a:rPr>
              <a:t>Triggers</a:t>
            </a:r>
          </a:p>
        </p:txBody>
      </p:sp>
      <p:sp>
        <p:nvSpPr>
          <p:cNvPr id="53251" name="Content Placeholder 2"/>
          <p:cNvSpPr>
            <a:spLocks noGrp="1"/>
          </p:cNvSpPr>
          <p:nvPr>
            <p:ph idx="1"/>
          </p:nvPr>
        </p:nvSpPr>
        <p:spPr/>
        <p:txBody>
          <a:bodyPr/>
          <a:lstStyle/>
          <a:p>
            <a:pPr eaLnBrk="1" hangingPunct="1">
              <a:lnSpc>
                <a:spcPct val="80000"/>
              </a:lnSpc>
            </a:pPr>
            <a:r>
              <a:rPr lang="en-US" sz="2200" smtClean="0">
                <a:ea typeface="ＭＳ Ｐゴシック" charset="-128"/>
              </a:rPr>
              <a:t>Warm, damp day or strong rain</a:t>
            </a:r>
          </a:p>
          <a:p>
            <a:pPr lvl="1" eaLnBrk="1" hangingPunct="1">
              <a:lnSpc>
                <a:spcPct val="80000"/>
              </a:lnSpc>
            </a:pPr>
            <a:r>
              <a:rPr lang="en-US" sz="2000" smtClean="0">
                <a:ea typeface="ＭＳ Ｐゴシック" charset="-128"/>
              </a:rPr>
              <a:t>Vietnam</a:t>
            </a:r>
          </a:p>
          <a:p>
            <a:pPr eaLnBrk="1" hangingPunct="1">
              <a:lnSpc>
                <a:spcPct val="80000"/>
              </a:lnSpc>
            </a:pPr>
            <a:r>
              <a:rPr lang="en-US" sz="2200" smtClean="0">
                <a:ea typeface="ＭＳ Ｐゴシック" charset="-128"/>
              </a:rPr>
              <a:t>Throat swab during medical exam</a:t>
            </a:r>
          </a:p>
          <a:p>
            <a:pPr lvl="1" eaLnBrk="1" hangingPunct="1">
              <a:lnSpc>
                <a:spcPct val="80000"/>
              </a:lnSpc>
            </a:pPr>
            <a:r>
              <a:rPr lang="en-US" sz="2000" smtClean="0">
                <a:ea typeface="ＭＳ Ｐゴシック" charset="-128"/>
              </a:rPr>
              <a:t>Oral rape</a:t>
            </a:r>
          </a:p>
          <a:p>
            <a:pPr eaLnBrk="1" hangingPunct="1">
              <a:lnSpc>
                <a:spcPct val="80000"/>
              </a:lnSpc>
            </a:pPr>
            <a:r>
              <a:rPr lang="en-US" sz="2200" smtClean="0">
                <a:ea typeface="ＭＳ Ｐゴシック" charset="-128"/>
              </a:rPr>
              <a:t>Lasagna &amp; milk cartons</a:t>
            </a:r>
          </a:p>
          <a:p>
            <a:pPr lvl="1" eaLnBrk="1" hangingPunct="1">
              <a:lnSpc>
                <a:spcPct val="80000"/>
              </a:lnSpc>
            </a:pPr>
            <a:r>
              <a:rPr lang="en-US" sz="2000" smtClean="0">
                <a:ea typeface="ＭＳ Ｐゴシック" charset="-128"/>
              </a:rPr>
              <a:t>Firemen recovering bodies of children buried in a cafeteria by an earthquake </a:t>
            </a:r>
          </a:p>
          <a:p>
            <a:pPr eaLnBrk="1" hangingPunct="1">
              <a:lnSpc>
                <a:spcPct val="80000"/>
              </a:lnSpc>
            </a:pPr>
            <a:r>
              <a:rPr lang="en-US" sz="2200" smtClean="0">
                <a:ea typeface="ＭＳ Ｐゴシック" charset="-128"/>
              </a:rPr>
              <a:t>Firecrackers</a:t>
            </a:r>
          </a:p>
          <a:p>
            <a:pPr lvl="1" eaLnBrk="1" hangingPunct="1">
              <a:lnSpc>
                <a:spcPct val="80000"/>
              </a:lnSpc>
            </a:pPr>
            <a:r>
              <a:rPr lang="en-US" sz="2000" smtClean="0">
                <a:ea typeface="ＭＳ Ｐゴシック" charset="-128"/>
              </a:rPr>
              <a:t>Gunshots, combat</a:t>
            </a:r>
          </a:p>
          <a:p>
            <a:pPr eaLnBrk="1" hangingPunct="1">
              <a:lnSpc>
                <a:spcPct val="80000"/>
              </a:lnSpc>
            </a:pPr>
            <a:r>
              <a:rPr lang="en-US" sz="2200" smtClean="0">
                <a:ea typeface="ＭＳ Ｐゴシック" charset="-128"/>
              </a:rPr>
              <a:t>Dark clouds, strong winds</a:t>
            </a:r>
          </a:p>
          <a:p>
            <a:pPr lvl="1" eaLnBrk="1" hangingPunct="1">
              <a:lnSpc>
                <a:spcPct val="80000"/>
              </a:lnSpc>
            </a:pPr>
            <a:r>
              <a:rPr lang="en-US" sz="2000" smtClean="0">
                <a:ea typeface="ＭＳ Ｐゴシック" charset="-128"/>
              </a:rPr>
              <a:t>Tornado</a:t>
            </a:r>
          </a:p>
          <a:p>
            <a:pPr eaLnBrk="1" hangingPunct="1">
              <a:lnSpc>
                <a:spcPct val="80000"/>
              </a:lnSpc>
            </a:pPr>
            <a:r>
              <a:rPr lang="en-US" sz="2200" smtClean="0">
                <a:ea typeface="ＭＳ Ｐゴシック" charset="-128"/>
              </a:rPr>
              <a:t>Peace sign</a:t>
            </a:r>
          </a:p>
          <a:p>
            <a:pPr lvl="1" eaLnBrk="1" hangingPunct="1">
              <a:lnSpc>
                <a:spcPct val="80000"/>
              </a:lnSpc>
            </a:pPr>
            <a:r>
              <a:rPr lang="en-US" sz="2000" smtClean="0">
                <a:ea typeface="ＭＳ Ｐゴシック" charset="-128"/>
              </a:rPr>
              <a:t>War Protestors	</a:t>
            </a:r>
          </a:p>
          <a:p>
            <a:pPr eaLnBrk="1" hangingPunct="1">
              <a:lnSpc>
                <a:spcPct val="80000"/>
              </a:lnSpc>
              <a:buFont typeface="Wingdings 2" charset="2"/>
              <a:buNone/>
            </a:pPr>
            <a:endParaRPr lang="en-US" sz="2200" smtClean="0">
              <a:ea typeface="ＭＳ Ｐゴシック" charset="-128"/>
            </a:endParaRPr>
          </a:p>
          <a:p>
            <a:pPr eaLnBrk="1" hangingPunct="1">
              <a:lnSpc>
                <a:spcPct val="80000"/>
              </a:lnSpc>
            </a:pPr>
            <a:endParaRPr lang="en-US" sz="2200" smtClean="0">
              <a:ea typeface="ＭＳ Ｐゴシック" charset="-128"/>
            </a:endParaRPr>
          </a:p>
          <a:p>
            <a:pPr eaLnBrk="1" hangingPunct="1">
              <a:lnSpc>
                <a:spcPct val="80000"/>
              </a:lnSpc>
            </a:pPr>
            <a:endParaRPr lang="en-US" sz="2200" smtClean="0">
              <a:ea typeface="ＭＳ Ｐゴシック" charset="-128"/>
            </a:endParaRPr>
          </a:p>
        </p:txBody>
      </p:sp>
      <p:sp>
        <p:nvSpPr>
          <p:cNvPr id="53252" name="Date Placeholder 3"/>
          <p:cNvSpPr>
            <a:spLocks noGrp="1"/>
          </p:cNvSpPr>
          <p:nvPr>
            <p:ph type="dt" sz="quarter" idx="10"/>
          </p:nvPr>
        </p:nvSpPr>
        <p:spPr bwMode="auto">
          <a:noFill/>
          <a:ln>
            <a:miter lim="800000"/>
            <a:headEnd/>
            <a:tailEnd/>
          </a:ln>
        </p:spPr>
        <p:txBody>
          <a:bodyPr/>
          <a:lstStyle/>
          <a:p>
            <a:fld id="{3919EBB6-E97B-4477-94B1-BBFDBD7AD27B}"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eaLnBrk="1" fontAlgn="auto" hangingPunct="1">
              <a:spcAft>
                <a:spcPts val="0"/>
              </a:spcAft>
              <a:defRPr/>
            </a:pPr>
            <a:r>
              <a:rPr lang="en-US" dirty="0" smtClean="0">
                <a:solidFill>
                  <a:schemeClr val="tx1"/>
                </a:solidFill>
              </a:rPr>
              <a:t>What is Traumatic Brain Injury (TBI)? </a:t>
            </a:r>
            <a:endParaRPr lang="en-US" dirty="0">
              <a:solidFill>
                <a:schemeClr val="tx1"/>
              </a:solidFill>
            </a:endParaRPr>
          </a:p>
        </p:txBody>
      </p:sp>
      <p:sp>
        <p:nvSpPr>
          <p:cNvPr id="66563" name="Date Placeholder 3"/>
          <p:cNvSpPr>
            <a:spLocks noGrp="1"/>
          </p:cNvSpPr>
          <p:nvPr>
            <p:ph type="dt" sz="quarter" idx="10"/>
          </p:nvPr>
        </p:nvSpPr>
        <p:spPr bwMode="auto">
          <a:noFill/>
          <a:ln>
            <a:miter lim="800000"/>
            <a:headEnd/>
            <a:tailEnd/>
          </a:ln>
        </p:spPr>
        <p:txBody>
          <a:bodyPr/>
          <a:lstStyle/>
          <a:p>
            <a:fld id="{9DADBF06-330D-491B-B9BE-6B6BC96FD1C8}" type="datetime1">
              <a:rPr lang="en-US"/>
              <a:pPr/>
              <a:t>5/14/2014</a:t>
            </a:fld>
            <a:endParaRPr lang="en-US"/>
          </a:p>
        </p:txBody>
      </p:sp>
      <p:pic>
        <p:nvPicPr>
          <p:cNvPr id="66564" name="Picture 3" descr="VetTBI.jpg"/>
          <p:cNvPicPr>
            <a:picLocks noChangeAspect="1"/>
          </p:cNvPicPr>
          <p:nvPr/>
        </p:nvPicPr>
        <p:blipFill>
          <a:blip r:embed="rId2" cstate="print"/>
          <a:srcRect/>
          <a:stretch>
            <a:fillRect/>
          </a:stretch>
        </p:blipFill>
        <p:spPr bwMode="auto">
          <a:xfrm>
            <a:off x="838200" y="3124200"/>
            <a:ext cx="3749675" cy="2908300"/>
          </a:xfrm>
          <a:prstGeom prst="rect">
            <a:avLst/>
          </a:prstGeom>
          <a:noFill/>
          <a:ln w="9525">
            <a:noFill/>
            <a:miter lim="800000"/>
            <a:headEnd/>
            <a:tailEnd/>
          </a:ln>
        </p:spPr>
      </p:pic>
      <p:pic>
        <p:nvPicPr>
          <p:cNvPr id="66565" name="Picture 4" descr="TBI.jpg"/>
          <p:cNvPicPr>
            <a:picLocks noChangeAspect="1"/>
          </p:cNvPicPr>
          <p:nvPr/>
        </p:nvPicPr>
        <p:blipFill>
          <a:blip r:embed="rId3" cstate="print"/>
          <a:srcRect/>
          <a:stretch>
            <a:fillRect/>
          </a:stretch>
        </p:blipFill>
        <p:spPr bwMode="auto">
          <a:xfrm>
            <a:off x="5029200" y="3429000"/>
            <a:ext cx="3606800" cy="25908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ea typeface="ＭＳ Ｐゴシック" charset="-128"/>
              </a:rPr>
              <a:t>Traumatic Brain Injury</a:t>
            </a:r>
          </a:p>
        </p:txBody>
      </p:sp>
      <p:sp>
        <p:nvSpPr>
          <p:cNvPr id="67587" name="Content Placeholder 6"/>
          <p:cNvSpPr>
            <a:spLocks noGrp="1"/>
          </p:cNvSpPr>
          <p:nvPr>
            <p:ph idx="1"/>
          </p:nvPr>
        </p:nvSpPr>
        <p:spPr/>
        <p:txBody>
          <a:bodyPr/>
          <a:lstStyle/>
          <a:p>
            <a:pPr eaLnBrk="1" hangingPunct="1"/>
            <a:r>
              <a:rPr lang="en-US" smtClean="0">
                <a:ea typeface="ＭＳ Ｐゴシック" charset="-128"/>
              </a:rPr>
              <a:t>A blow or jolt to the head or a penetrating injury that disrupts the functioning of the brain.  Not all blows or jolts to the head result in TBI.</a:t>
            </a:r>
          </a:p>
          <a:p>
            <a:pPr eaLnBrk="1" hangingPunct="1"/>
            <a:r>
              <a:rPr lang="en-US" smtClean="0">
                <a:ea typeface="ＭＳ Ｐゴシック" charset="-128"/>
              </a:rPr>
              <a:t>The severity of such an injury may range from mild to severe (mild-moderate-severe TBI)</a:t>
            </a:r>
          </a:p>
          <a:p>
            <a:pPr eaLnBrk="1" hangingPunct="1"/>
            <a:r>
              <a:rPr lang="en-US" smtClean="0">
                <a:ea typeface="ＭＳ Ｐゴシック" charset="-128"/>
              </a:rPr>
              <a:t>A TBI can result in short or long term problems with independent function.</a:t>
            </a:r>
          </a:p>
        </p:txBody>
      </p:sp>
      <p:sp>
        <p:nvSpPr>
          <p:cNvPr id="67588" name="Date Placeholder 3"/>
          <p:cNvSpPr>
            <a:spLocks noGrp="1"/>
          </p:cNvSpPr>
          <p:nvPr>
            <p:ph type="dt" sz="quarter" idx="10"/>
          </p:nvPr>
        </p:nvSpPr>
        <p:spPr bwMode="auto">
          <a:noFill/>
          <a:ln>
            <a:miter lim="800000"/>
            <a:headEnd/>
            <a:tailEnd/>
          </a:ln>
        </p:spPr>
        <p:txBody>
          <a:bodyPr/>
          <a:lstStyle/>
          <a:p>
            <a:fld id="{D028591C-9639-44BC-AFB9-CB3D8C2F4410}"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5"/>
          <p:cNvSpPr>
            <a:spLocks noGrp="1"/>
          </p:cNvSpPr>
          <p:nvPr>
            <p:ph type="title"/>
          </p:nvPr>
        </p:nvSpPr>
        <p:spPr/>
        <p:txBody>
          <a:bodyPr/>
          <a:lstStyle/>
          <a:p>
            <a:pPr eaLnBrk="1" hangingPunct="1"/>
            <a:r>
              <a:rPr lang="en-US" smtClean="0">
                <a:ea typeface="ＭＳ Ｐゴシック" charset="-128"/>
              </a:rPr>
              <a:t>Traumatic Brain Injury	</a:t>
            </a:r>
          </a:p>
        </p:txBody>
      </p:sp>
      <p:sp>
        <p:nvSpPr>
          <p:cNvPr id="68611" name="Content Placeholder 6"/>
          <p:cNvSpPr>
            <a:spLocks noGrp="1"/>
          </p:cNvSpPr>
          <p:nvPr>
            <p:ph idx="1"/>
          </p:nvPr>
        </p:nvSpPr>
        <p:spPr/>
        <p:txBody>
          <a:bodyPr/>
          <a:lstStyle/>
          <a:p>
            <a:pPr eaLnBrk="1" hangingPunct="1"/>
            <a:r>
              <a:rPr lang="en-US" dirty="0" smtClean="0">
                <a:ea typeface="ＭＳ Ｐゴシック" charset="-128"/>
              </a:rPr>
              <a:t>Blast injuries are primary causes of injury or death in OEF/OIF</a:t>
            </a:r>
          </a:p>
          <a:p>
            <a:pPr lvl="1" eaLnBrk="1" hangingPunct="1">
              <a:buFont typeface="Arial" charset="0"/>
              <a:buChar char="•"/>
            </a:pPr>
            <a:r>
              <a:rPr lang="en-US" dirty="0" smtClean="0">
                <a:ea typeface="ＭＳ Ｐゴシック" charset="-128"/>
              </a:rPr>
              <a:t>69.4% of Wounded in Action caused by blast or explosion</a:t>
            </a:r>
          </a:p>
          <a:p>
            <a:pPr lvl="1" eaLnBrk="1" hangingPunct="1">
              <a:buFont typeface="Arial" charset="0"/>
              <a:buChar char="•"/>
            </a:pPr>
            <a:r>
              <a:rPr lang="en-US" dirty="0" smtClean="0">
                <a:ea typeface="ＭＳ Ｐゴシック" charset="-128"/>
              </a:rPr>
              <a:t>62% of blast injuries result in Traumatic Brain Injury (TBI)</a:t>
            </a:r>
          </a:p>
          <a:p>
            <a:pPr lvl="1" eaLnBrk="1" hangingPunct="1">
              <a:buFont typeface="Arial" charset="0"/>
              <a:buChar char="•"/>
            </a:pPr>
            <a:r>
              <a:rPr lang="en-US" dirty="0" smtClean="0">
                <a:ea typeface="ＭＳ Ｐゴシック" charset="-128"/>
              </a:rPr>
              <a:t>85% of TBIs are closed head injuries which means that only 15% have visible wounds</a:t>
            </a:r>
          </a:p>
        </p:txBody>
      </p:sp>
      <p:sp>
        <p:nvSpPr>
          <p:cNvPr id="68612" name="Date Placeholder 3"/>
          <p:cNvSpPr>
            <a:spLocks noGrp="1"/>
          </p:cNvSpPr>
          <p:nvPr>
            <p:ph type="dt" sz="quarter" idx="10"/>
          </p:nvPr>
        </p:nvSpPr>
        <p:spPr bwMode="auto">
          <a:noFill/>
          <a:ln>
            <a:miter lim="800000"/>
            <a:headEnd/>
            <a:tailEnd/>
          </a:ln>
        </p:spPr>
        <p:txBody>
          <a:bodyPr/>
          <a:lstStyle/>
          <a:p>
            <a:fld id="{24A78C17-64A5-4818-8470-019B29E6429C}"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Prevalence of TBI</a:t>
            </a:r>
            <a:endParaRPr lang="en-US" dirty="0"/>
          </a:p>
        </p:txBody>
      </p:sp>
      <p:sp>
        <p:nvSpPr>
          <p:cNvPr id="3" name="Content Placeholder 2"/>
          <p:cNvSpPr>
            <a:spLocks noGrp="1"/>
          </p:cNvSpPr>
          <p:nvPr>
            <p:ph idx="1"/>
          </p:nvPr>
        </p:nvSpPr>
        <p:spPr/>
        <p:txBody>
          <a:bodyPr/>
          <a:lstStyle/>
          <a:p>
            <a:r>
              <a:rPr lang="en-US" dirty="0" smtClean="0"/>
              <a:t>45,000 to 360,000 Operation Enduring Freedom and Operation Iraqi Freedom service members suffer from TBI</a:t>
            </a:r>
          </a:p>
          <a:p>
            <a:r>
              <a:rPr lang="en-US" dirty="0" smtClean="0"/>
              <a:t>Most TBI in OEF/OIF service members is classified as mild, with 163,181 cases of mild TBI recorded through May 15, 2011</a:t>
            </a:r>
          </a:p>
          <a:p>
            <a:pPr>
              <a:buNone/>
            </a:pPr>
            <a:endParaRPr lang="en-US" dirty="0" smtClean="0"/>
          </a:p>
          <a:p>
            <a:pPr algn="r">
              <a:buNone/>
            </a:pPr>
            <a:r>
              <a:rPr lang="en-US" sz="1100" dirty="0" smtClean="0"/>
              <a:t>(Defense and Veterans Brain Injury Center, “TBI Numbers,” http://dvbic.org/TBINumbers.aspx)</a:t>
            </a:r>
          </a:p>
        </p:txBody>
      </p:sp>
      <p:sp>
        <p:nvSpPr>
          <p:cNvPr id="4" name="Date Placeholder 3"/>
          <p:cNvSpPr>
            <a:spLocks noGrp="1"/>
          </p:cNvSpPr>
          <p:nvPr>
            <p:ph type="dt" sz="half" idx="10"/>
          </p:nvPr>
        </p:nvSpPr>
        <p:spPr/>
        <p:txBody>
          <a:bodyPr/>
          <a:lstStyle/>
          <a:p>
            <a:fld id="{079EAAB9-94F9-4C5C-B0CC-93362D7BDA42}" type="datetime1">
              <a:rPr lang="en-US" smtClean="0"/>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dirty="0" smtClean="0"/>
              <a:t>Symptoms of TBI</a:t>
            </a:r>
            <a:endParaRPr lang="en-US" dirty="0"/>
          </a:p>
        </p:txBody>
      </p:sp>
      <p:sp>
        <p:nvSpPr>
          <p:cNvPr id="3" name="Content Placeholder 2"/>
          <p:cNvSpPr>
            <a:spLocks noGrp="1"/>
          </p:cNvSpPr>
          <p:nvPr>
            <p:ph idx="1"/>
          </p:nvPr>
        </p:nvSpPr>
        <p:spPr>
          <a:xfrm>
            <a:off x="457200" y="1447801"/>
            <a:ext cx="8229600" cy="4876800"/>
          </a:xfrm>
        </p:spPr>
        <p:txBody>
          <a:bodyPr/>
          <a:lstStyle/>
          <a:p>
            <a:r>
              <a:rPr lang="en-US" sz="1800" b="1" i="1" dirty="0" smtClean="0"/>
              <a:t>Physical symptoms</a:t>
            </a:r>
          </a:p>
          <a:p>
            <a:pPr lvl="1"/>
            <a:r>
              <a:rPr lang="en-US" sz="1800" dirty="0" smtClean="0"/>
              <a:t>Visual problems such as blurry vision or eyes tiring easily, headaches, lightheadedness or dizziness, increased sensitivity to sounds or lights, balance problems, ringing in ears, and/or excessive fatigue</a:t>
            </a:r>
          </a:p>
          <a:p>
            <a:r>
              <a:rPr lang="en-US" sz="1800" b="1" i="1" dirty="0" smtClean="0"/>
              <a:t>Cognitive symptoms</a:t>
            </a:r>
          </a:p>
          <a:p>
            <a:pPr lvl="1"/>
            <a:r>
              <a:rPr lang="en-US" sz="1800" dirty="0" smtClean="0"/>
              <a:t>Memory problems, decreased concentration, being more easily distracted, difficulty being organized, slowed thinking, trouble putting thoughts into words, and/or impairment in judgment, decision-making, or problem-solving</a:t>
            </a:r>
          </a:p>
          <a:p>
            <a:r>
              <a:rPr lang="en-US" sz="1800" b="1" i="1" dirty="0" smtClean="0"/>
              <a:t>Emotional/behavioral symptoms</a:t>
            </a:r>
          </a:p>
          <a:p>
            <a:pPr lvl="1"/>
            <a:r>
              <a:rPr lang="en-US" sz="1800" dirty="0" smtClean="0"/>
              <a:t>Sadness or anxiety, irritability and angering more easily, listlessness, feeling more overwhelmed, a change in usual interests or behavior, being more impulsive or having difficulty appropriately restraining certain behaviors, and/or sleep problems.</a:t>
            </a:r>
          </a:p>
          <a:p>
            <a:pPr algn="r">
              <a:buNone/>
            </a:pPr>
            <a:r>
              <a:rPr lang="en-US" sz="1100" dirty="0" smtClean="0"/>
              <a:t>(U.S. Department of Veterans Affairs, “Traumatic Brain Injury and PTSD,” www.ptsd/va/gov/public/pages/traumatic_brain_injury_and_ptsd.asp, reviewed/updated 6/15/2010; U.S. Department of Defense and Force Health Protection and Readiness, “TBI and PTSD Quick Facts,” http://www.nashia.org/docs/quick_white.pdf)</a:t>
            </a:r>
            <a:endParaRPr lang="en-US" sz="1100" dirty="0"/>
          </a:p>
        </p:txBody>
      </p:sp>
      <p:sp>
        <p:nvSpPr>
          <p:cNvPr id="4" name="Date Placeholder 3"/>
          <p:cNvSpPr>
            <a:spLocks noGrp="1"/>
          </p:cNvSpPr>
          <p:nvPr>
            <p:ph type="dt" sz="half" idx="10"/>
          </p:nvPr>
        </p:nvSpPr>
        <p:spPr/>
        <p:txBody>
          <a:bodyPr/>
          <a:lstStyle/>
          <a:p>
            <a:fld id="{079EAAB9-94F9-4C5C-B0CC-93362D7BDA42}" type="datetime1">
              <a:rPr lang="en-US" smtClean="0"/>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ＭＳ Ｐゴシック" charset="-128"/>
              </a:rPr>
              <a:t>Objectives</a:t>
            </a:r>
          </a:p>
        </p:txBody>
      </p:sp>
      <p:sp>
        <p:nvSpPr>
          <p:cNvPr id="8195" name="Content Placeholder 2"/>
          <p:cNvSpPr>
            <a:spLocks noGrp="1"/>
          </p:cNvSpPr>
          <p:nvPr>
            <p:ph idx="1"/>
          </p:nvPr>
        </p:nvSpPr>
        <p:spPr/>
        <p:txBody>
          <a:bodyPr/>
          <a:lstStyle/>
          <a:p>
            <a:pPr eaLnBrk="1" hangingPunct="1"/>
            <a:r>
              <a:rPr lang="en-US" dirty="0" smtClean="0">
                <a:ea typeface="ＭＳ Ｐゴシック" charset="-128"/>
              </a:rPr>
              <a:t>What is PTSD?</a:t>
            </a:r>
          </a:p>
          <a:p>
            <a:pPr eaLnBrk="1" hangingPunct="1"/>
            <a:r>
              <a:rPr lang="en-US" dirty="0" smtClean="0">
                <a:ea typeface="ＭＳ Ｐゴシック" charset="-128"/>
              </a:rPr>
              <a:t>What is TBI?</a:t>
            </a:r>
          </a:p>
          <a:p>
            <a:pPr eaLnBrk="1" hangingPunct="1"/>
            <a:r>
              <a:rPr lang="en-US" dirty="0" smtClean="0">
                <a:ea typeface="ＭＳ Ｐゴシック" charset="-128"/>
              </a:rPr>
              <a:t>Recognizing Signs of PTSD and TBI</a:t>
            </a:r>
          </a:p>
          <a:p>
            <a:pPr eaLnBrk="1" hangingPunct="1"/>
            <a:r>
              <a:rPr lang="en-US" dirty="0" smtClean="0">
                <a:ea typeface="ＭＳ Ｐゴシック" charset="-128"/>
              </a:rPr>
              <a:t>Post Traumatic Stress Disorder (PTSD) and Traumatic Brain Injury (TBI): Importance for Law Enforcement</a:t>
            </a:r>
          </a:p>
          <a:p>
            <a:pPr eaLnBrk="1" hangingPunct="1"/>
            <a:r>
              <a:rPr lang="en-US" dirty="0" smtClean="0">
                <a:ea typeface="ＭＳ Ｐゴシック" charset="-128"/>
              </a:rPr>
              <a:t>PTSD and TBI:  Effective Law Enforcement Response</a:t>
            </a:r>
          </a:p>
          <a:p>
            <a:pPr eaLnBrk="1" hangingPunct="1"/>
            <a:r>
              <a:rPr lang="en-US" dirty="0" smtClean="0">
                <a:ea typeface="ＭＳ Ｐゴシック" charset="-128"/>
              </a:rPr>
              <a:t>PTSD and TBI:  Resources for Help</a:t>
            </a:r>
          </a:p>
          <a:p>
            <a:pPr eaLnBrk="1" hangingPunct="1"/>
            <a:r>
              <a:rPr lang="en-US" dirty="0" smtClean="0">
                <a:ea typeface="ＭＳ Ｐゴシック" charset="-128"/>
              </a:rPr>
              <a:t>An Iraq Veteran’s Personal Account</a:t>
            </a:r>
          </a:p>
          <a:p>
            <a:pPr eaLnBrk="1" hangingPunct="1">
              <a:buNone/>
            </a:pPr>
            <a:endParaRPr lang="en-US" dirty="0" smtClean="0">
              <a:ea typeface="ＭＳ Ｐゴシック" charset="-128"/>
            </a:endParaRPr>
          </a:p>
        </p:txBody>
      </p:sp>
      <p:sp>
        <p:nvSpPr>
          <p:cNvPr id="18436" name="Date Placeholder 3"/>
          <p:cNvSpPr>
            <a:spLocks noGrp="1"/>
          </p:cNvSpPr>
          <p:nvPr>
            <p:ph type="dt" sz="quarter" idx="10"/>
          </p:nvPr>
        </p:nvSpPr>
        <p:spPr bwMode="auto">
          <a:noFill/>
          <a:ln>
            <a:miter lim="800000"/>
            <a:headEnd/>
            <a:tailEnd/>
          </a:ln>
        </p:spPr>
        <p:txBody>
          <a:bodyPr/>
          <a:lstStyle/>
          <a:p>
            <a:fld id="{21232F8B-25AA-4DB5-85F8-C16BA554145F}" type="datetime1">
              <a:rPr lang="en-US"/>
              <a:pPr/>
              <a:t>5/14/2014</a:t>
            </a:fld>
            <a:endParaRPr lang="en-US"/>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p:cTn id="13"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p:cTn id="19"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p:cTn id="25"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19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p:cTn id="31" dur="5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19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p:cTn id="37" dur="500" fill="hold"/>
                                        <p:tgtEl>
                                          <p:spTgt spid="819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19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p:cTn id="43" dur="500" fill="hold"/>
                                        <p:tgtEl>
                                          <p:spTgt spid="819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819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1066800"/>
          </a:xfrm>
        </p:spPr>
        <p:txBody>
          <a:bodyPr/>
          <a:lstStyle/>
          <a:p>
            <a:pPr eaLnBrk="1" fontAlgn="auto" hangingPunct="1">
              <a:spcAft>
                <a:spcPts val="0"/>
              </a:spcAft>
              <a:defRPr/>
            </a:pPr>
            <a:r>
              <a:rPr lang="en-US" dirty="0" smtClean="0">
                <a:solidFill>
                  <a:schemeClr val="tx1"/>
                </a:solidFill>
              </a:rPr>
              <a:t>Recognizing PTSD &amp; TBI</a:t>
            </a:r>
            <a:endParaRPr lang="en-US" dirty="0">
              <a:solidFill>
                <a:schemeClr val="tx1"/>
              </a:solidFill>
            </a:endParaRPr>
          </a:p>
        </p:txBody>
      </p:sp>
      <p:sp>
        <p:nvSpPr>
          <p:cNvPr id="71683" name="Subtitle 4"/>
          <p:cNvSpPr>
            <a:spLocks noGrp="1"/>
          </p:cNvSpPr>
          <p:nvPr>
            <p:ph type="subTitle" idx="1"/>
          </p:nvPr>
        </p:nvSpPr>
        <p:spPr>
          <a:xfrm>
            <a:off x="533400" y="3228975"/>
            <a:ext cx="7854950" cy="1752600"/>
          </a:xfrm>
        </p:spPr>
        <p:txBody>
          <a:bodyPr/>
          <a:lstStyle/>
          <a:p>
            <a:pPr marR="0" eaLnBrk="1" hangingPunct="1"/>
            <a:endParaRPr lang="en-US" smtClean="0">
              <a:ea typeface="ＭＳ Ｐゴシック" charset="-128"/>
            </a:endParaRPr>
          </a:p>
        </p:txBody>
      </p:sp>
      <p:sp>
        <p:nvSpPr>
          <p:cNvPr id="71684" name="Date Placeholder 5"/>
          <p:cNvSpPr>
            <a:spLocks noGrp="1"/>
          </p:cNvSpPr>
          <p:nvPr>
            <p:ph type="dt" sz="quarter" idx="10"/>
          </p:nvPr>
        </p:nvSpPr>
        <p:spPr bwMode="auto">
          <a:noFill/>
          <a:ln>
            <a:miter lim="800000"/>
            <a:headEnd/>
            <a:tailEnd/>
          </a:ln>
        </p:spPr>
        <p:txBody>
          <a:bodyPr/>
          <a:lstStyle/>
          <a:p>
            <a:fld id="{B232E5D8-A849-40DA-A618-D2F04930E6AD}" type="datetime1">
              <a:rPr lang="en-US"/>
              <a:pPr/>
              <a:t>5/14/2014</a:t>
            </a:fld>
            <a:endParaRPr lang="en-US"/>
          </a:p>
        </p:txBody>
      </p:sp>
      <p:pic>
        <p:nvPicPr>
          <p:cNvPr id="71685" name="Picture 4" descr="PTSDPic.jpg"/>
          <p:cNvPicPr>
            <a:picLocks noChangeAspect="1"/>
          </p:cNvPicPr>
          <p:nvPr/>
        </p:nvPicPr>
        <p:blipFill>
          <a:blip r:embed="rId2" cstate="print"/>
          <a:srcRect/>
          <a:stretch>
            <a:fillRect/>
          </a:stretch>
        </p:blipFill>
        <p:spPr bwMode="auto">
          <a:xfrm>
            <a:off x="2286000" y="2743200"/>
            <a:ext cx="4191000" cy="38100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PTSD and mild TBI symptoms</a:t>
            </a:r>
          </a:p>
        </p:txBody>
      </p:sp>
      <p:sp>
        <p:nvSpPr>
          <p:cNvPr id="27651" name="Content Placeholder 2"/>
          <p:cNvSpPr>
            <a:spLocks noGrp="1"/>
          </p:cNvSpPr>
          <p:nvPr>
            <p:ph idx="1"/>
          </p:nvPr>
        </p:nvSpPr>
        <p:spPr/>
        <p:txBody>
          <a:bodyPr>
            <a:normAutofit lnSpcReduction="10000"/>
          </a:bodyPr>
          <a:lstStyle/>
          <a:p>
            <a:pPr marL="274320" indent="-274320" eaLnBrk="1" fontAlgn="auto" hangingPunct="1">
              <a:lnSpc>
                <a:spcPct val="90000"/>
              </a:lnSpc>
              <a:spcAft>
                <a:spcPts val="0"/>
              </a:spcAft>
              <a:buClr>
                <a:schemeClr val="accent3"/>
              </a:buClr>
              <a:buFont typeface="Wingdings 2"/>
              <a:buNone/>
              <a:defRPr/>
            </a:pPr>
            <a:r>
              <a:rPr lang="en-US" dirty="0" smtClean="0">
                <a:ea typeface="+mn-ea"/>
              </a:rPr>
              <a:t>	 </a:t>
            </a:r>
            <a:r>
              <a:rPr lang="en-US" b="1" dirty="0" smtClean="0">
                <a:ea typeface="+mn-ea"/>
              </a:rPr>
              <a:t>TBI</a:t>
            </a:r>
          </a:p>
          <a:p>
            <a:pPr marL="640080" lvl="1" indent="-246888" eaLnBrk="1" fontAlgn="auto" hangingPunct="1">
              <a:lnSpc>
                <a:spcPct val="90000"/>
              </a:lnSpc>
              <a:spcAft>
                <a:spcPts val="0"/>
              </a:spcAft>
              <a:buFontTx/>
              <a:buNone/>
              <a:defRPr/>
            </a:pPr>
            <a:r>
              <a:rPr lang="en-US" dirty="0" smtClean="0">
                <a:solidFill>
                  <a:srgbClr val="CC3300"/>
                </a:solidFill>
                <a:ea typeface="+mn-ea"/>
              </a:rPr>
              <a:t>Insomnia</a:t>
            </a:r>
          </a:p>
          <a:p>
            <a:pPr marL="640080" lvl="1" indent="-246888" eaLnBrk="1" fontAlgn="auto" hangingPunct="1">
              <a:lnSpc>
                <a:spcPct val="90000"/>
              </a:lnSpc>
              <a:spcAft>
                <a:spcPts val="0"/>
              </a:spcAft>
              <a:buFontTx/>
              <a:buNone/>
              <a:defRPr/>
            </a:pPr>
            <a:r>
              <a:rPr lang="en-US" dirty="0" smtClean="0">
                <a:solidFill>
                  <a:srgbClr val="CC3300"/>
                </a:solidFill>
                <a:ea typeface="+mn-ea"/>
              </a:rPr>
              <a:t>Memory Problems</a:t>
            </a:r>
          </a:p>
          <a:p>
            <a:pPr marL="640080" lvl="1" indent="-246888" eaLnBrk="1" fontAlgn="auto" hangingPunct="1">
              <a:lnSpc>
                <a:spcPct val="90000"/>
              </a:lnSpc>
              <a:spcAft>
                <a:spcPts val="0"/>
              </a:spcAft>
              <a:buFontTx/>
              <a:buNone/>
              <a:defRPr/>
            </a:pPr>
            <a:r>
              <a:rPr lang="en-US" dirty="0" smtClean="0">
                <a:solidFill>
                  <a:srgbClr val="CC3300"/>
                </a:solidFill>
                <a:ea typeface="+mn-ea"/>
              </a:rPr>
              <a:t>Poor concentration</a:t>
            </a:r>
          </a:p>
          <a:p>
            <a:pPr marL="640080" lvl="1" indent="-246888" eaLnBrk="1" fontAlgn="auto" hangingPunct="1">
              <a:lnSpc>
                <a:spcPct val="90000"/>
              </a:lnSpc>
              <a:spcAft>
                <a:spcPts val="0"/>
              </a:spcAft>
              <a:buFontTx/>
              <a:buNone/>
              <a:defRPr/>
            </a:pPr>
            <a:r>
              <a:rPr lang="en-US" dirty="0" smtClean="0">
                <a:solidFill>
                  <a:srgbClr val="CC3300"/>
                </a:solidFill>
                <a:ea typeface="+mn-ea"/>
              </a:rPr>
              <a:t>Depression</a:t>
            </a:r>
          </a:p>
          <a:p>
            <a:pPr marL="640080" lvl="1" indent="-246888" eaLnBrk="1" fontAlgn="auto" hangingPunct="1">
              <a:lnSpc>
                <a:spcPct val="90000"/>
              </a:lnSpc>
              <a:spcAft>
                <a:spcPts val="0"/>
              </a:spcAft>
              <a:buFontTx/>
              <a:buNone/>
              <a:defRPr/>
            </a:pPr>
            <a:r>
              <a:rPr lang="en-US" dirty="0" smtClean="0">
                <a:solidFill>
                  <a:srgbClr val="CC3300"/>
                </a:solidFill>
                <a:ea typeface="+mn-ea"/>
              </a:rPr>
              <a:t>Anxiety</a:t>
            </a:r>
          </a:p>
          <a:p>
            <a:pPr marL="640080" lvl="1" indent="-246888" eaLnBrk="1" fontAlgn="auto" hangingPunct="1">
              <a:lnSpc>
                <a:spcPct val="90000"/>
              </a:lnSpc>
              <a:spcAft>
                <a:spcPts val="0"/>
              </a:spcAft>
              <a:buFontTx/>
              <a:buNone/>
              <a:defRPr/>
            </a:pPr>
            <a:r>
              <a:rPr lang="en-US" dirty="0" smtClean="0">
                <a:solidFill>
                  <a:srgbClr val="CC3300"/>
                </a:solidFill>
                <a:ea typeface="+mn-ea"/>
              </a:rPr>
              <a:t>Irritability</a:t>
            </a:r>
          </a:p>
          <a:p>
            <a:pPr marL="640080" lvl="1" indent="-246888" eaLnBrk="1" fontAlgn="auto" hangingPunct="1">
              <a:lnSpc>
                <a:spcPct val="90000"/>
              </a:lnSpc>
              <a:spcAft>
                <a:spcPts val="0"/>
              </a:spcAft>
              <a:buFontTx/>
              <a:buNone/>
              <a:defRPr/>
            </a:pPr>
            <a:r>
              <a:rPr lang="en-US" dirty="0" smtClean="0">
                <a:ea typeface="+mn-ea"/>
              </a:rPr>
              <a:t>Headache</a:t>
            </a:r>
          </a:p>
          <a:p>
            <a:pPr marL="640080" lvl="1" indent="-246888" eaLnBrk="1" fontAlgn="auto" hangingPunct="1">
              <a:lnSpc>
                <a:spcPct val="90000"/>
              </a:lnSpc>
              <a:spcAft>
                <a:spcPts val="0"/>
              </a:spcAft>
              <a:buFontTx/>
              <a:buNone/>
              <a:defRPr/>
            </a:pPr>
            <a:r>
              <a:rPr lang="en-US" dirty="0" smtClean="0">
                <a:ea typeface="+mn-ea"/>
              </a:rPr>
              <a:t>Dizziness</a:t>
            </a:r>
          </a:p>
          <a:p>
            <a:pPr marL="640080" lvl="1" indent="-246888" eaLnBrk="1" fontAlgn="auto" hangingPunct="1">
              <a:lnSpc>
                <a:spcPct val="90000"/>
              </a:lnSpc>
              <a:spcAft>
                <a:spcPts val="0"/>
              </a:spcAft>
              <a:buFontTx/>
              <a:buNone/>
              <a:defRPr/>
            </a:pPr>
            <a:r>
              <a:rPr lang="en-US" dirty="0" smtClean="0">
                <a:ea typeface="+mn-ea"/>
              </a:rPr>
              <a:t>Fatigue</a:t>
            </a:r>
          </a:p>
          <a:p>
            <a:pPr marL="640080" lvl="1" indent="-246888" eaLnBrk="1" fontAlgn="auto" hangingPunct="1">
              <a:lnSpc>
                <a:spcPct val="90000"/>
              </a:lnSpc>
              <a:spcAft>
                <a:spcPts val="0"/>
              </a:spcAft>
              <a:buFontTx/>
              <a:buNone/>
              <a:defRPr/>
            </a:pPr>
            <a:r>
              <a:rPr lang="en-US" dirty="0" smtClean="0">
                <a:ea typeface="+mn-ea"/>
              </a:rPr>
              <a:t>Noise/Light intolerance</a:t>
            </a:r>
          </a:p>
        </p:txBody>
      </p:sp>
      <p:sp>
        <p:nvSpPr>
          <p:cNvPr id="50180" name="Date Placeholder 3"/>
          <p:cNvSpPr>
            <a:spLocks noGrp="1"/>
          </p:cNvSpPr>
          <p:nvPr>
            <p:ph type="dt" sz="quarter" idx="10"/>
          </p:nvPr>
        </p:nvSpPr>
        <p:spPr bwMode="auto">
          <a:noFill/>
          <a:ln>
            <a:miter lim="800000"/>
            <a:headEnd/>
            <a:tailEnd/>
          </a:ln>
        </p:spPr>
        <p:txBody>
          <a:bodyPr/>
          <a:lstStyle/>
          <a:p>
            <a:fld id="{692CAD84-C392-4CA9-A3B7-0300BAD1B245}" type="datetime1">
              <a:rPr lang="en-US"/>
              <a:pPr/>
              <a:t>5/14/2014</a:t>
            </a:fld>
            <a:endParaRPr lang="en-US"/>
          </a:p>
        </p:txBody>
      </p:sp>
      <p:sp>
        <p:nvSpPr>
          <p:cNvPr id="50181" name="TextBox 5"/>
          <p:cNvSpPr txBox="1">
            <a:spLocks noChangeArrowheads="1"/>
          </p:cNvSpPr>
          <p:nvPr/>
        </p:nvSpPr>
        <p:spPr bwMode="auto">
          <a:xfrm>
            <a:off x="3733800" y="1905000"/>
            <a:ext cx="5105400" cy="3694113"/>
          </a:xfrm>
          <a:prstGeom prst="rect">
            <a:avLst/>
          </a:prstGeom>
          <a:noFill/>
          <a:ln w="9525">
            <a:noFill/>
            <a:miter lim="800000"/>
            <a:headEnd/>
            <a:tailEnd/>
          </a:ln>
        </p:spPr>
        <p:txBody>
          <a:bodyPr>
            <a:spAutoFit/>
          </a:bodyPr>
          <a:lstStyle/>
          <a:p>
            <a:pPr lvl="1">
              <a:lnSpc>
                <a:spcPct val="90000"/>
              </a:lnSpc>
            </a:pPr>
            <a:r>
              <a:rPr lang="en-US" sz="2600" b="1">
                <a:latin typeface="Constantia" pitchFamily="-107" charset="0"/>
              </a:rPr>
              <a:t>PTSD</a:t>
            </a:r>
          </a:p>
          <a:p>
            <a:pPr lvl="1">
              <a:lnSpc>
                <a:spcPct val="90000"/>
              </a:lnSpc>
            </a:pPr>
            <a:r>
              <a:rPr lang="en-US" sz="2600">
                <a:solidFill>
                  <a:srgbClr val="CC3300"/>
                </a:solidFill>
                <a:latin typeface="Constantia" pitchFamily="-107" charset="0"/>
              </a:rPr>
              <a:t>Insomnia</a:t>
            </a:r>
          </a:p>
          <a:p>
            <a:pPr lvl="1">
              <a:lnSpc>
                <a:spcPct val="90000"/>
              </a:lnSpc>
            </a:pPr>
            <a:r>
              <a:rPr lang="en-US" sz="2600">
                <a:solidFill>
                  <a:srgbClr val="CC3300"/>
                </a:solidFill>
                <a:latin typeface="Constantia" pitchFamily="-107" charset="0"/>
              </a:rPr>
              <a:t>Memory Problems</a:t>
            </a:r>
          </a:p>
          <a:p>
            <a:pPr lvl="1">
              <a:lnSpc>
                <a:spcPct val="90000"/>
              </a:lnSpc>
            </a:pPr>
            <a:r>
              <a:rPr lang="en-US" sz="2600">
                <a:solidFill>
                  <a:srgbClr val="CC3300"/>
                </a:solidFill>
                <a:latin typeface="Constantia" pitchFamily="-107" charset="0"/>
              </a:rPr>
              <a:t>Poor concentration</a:t>
            </a:r>
          </a:p>
          <a:p>
            <a:pPr lvl="1">
              <a:lnSpc>
                <a:spcPct val="90000"/>
              </a:lnSpc>
            </a:pPr>
            <a:r>
              <a:rPr lang="en-US" sz="2600">
                <a:solidFill>
                  <a:srgbClr val="CC3300"/>
                </a:solidFill>
                <a:latin typeface="Constantia" pitchFamily="-107" charset="0"/>
              </a:rPr>
              <a:t>Depression</a:t>
            </a:r>
          </a:p>
          <a:p>
            <a:pPr lvl="1">
              <a:lnSpc>
                <a:spcPct val="90000"/>
              </a:lnSpc>
            </a:pPr>
            <a:r>
              <a:rPr lang="en-US" sz="2600">
                <a:solidFill>
                  <a:srgbClr val="CC3300"/>
                </a:solidFill>
                <a:latin typeface="Constantia" pitchFamily="-107" charset="0"/>
              </a:rPr>
              <a:t>Anxiety</a:t>
            </a:r>
          </a:p>
          <a:p>
            <a:pPr lvl="1">
              <a:lnSpc>
                <a:spcPct val="90000"/>
              </a:lnSpc>
            </a:pPr>
            <a:r>
              <a:rPr lang="en-US" sz="2600">
                <a:solidFill>
                  <a:srgbClr val="CC3300"/>
                </a:solidFill>
                <a:latin typeface="Constantia" pitchFamily="-107" charset="0"/>
              </a:rPr>
              <a:t>Irritability</a:t>
            </a:r>
            <a:endParaRPr lang="en-US" sz="2600">
              <a:latin typeface="Constantia" pitchFamily="-107" charset="0"/>
            </a:endParaRPr>
          </a:p>
          <a:p>
            <a:pPr lvl="1">
              <a:lnSpc>
                <a:spcPct val="90000"/>
              </a:lnSpc>
            </a:pPr>
            <a:r>
              <a:rPr lang="en-US" sz="2600">
                <a:latin typeface="Constantia" pitchFamily="-107" charset="0"/>
              </a:rPr>
              <a:t>Emotional numbing </a:t>
            </a:r>
          </a:p>
          <a:p>
            <a:pPr lvl="1">
              <a:lnSpc>
                <a:spcPct val="90000"/>
              </a:lnSpc>
            </a:pPr>
            <a:r>
              <a:rPr lang="en-US" sz="2600">
                <a:latin typeface="Constantia" pitchFamily="-107" charset="0"/>
              </a:rPr>
              <a:t>Avoidance</a:t>
            </a:r>
          </a:p>
          <a:p>
            <a:pPr lvl="1">
              <a:lnSpc>
                <a:spcPct val="90000"/>
              </a:lnSpc>
            </a:pPr>
            <a:r>
              <a:rPr lang="en-US" sz="2600">
                <a:latin typeface="Constantia" pitchFamily="-107" charset="0"/>
              </a:rPr>
              <a:t>Intrusive symptoms</a:t>
            </a:r>
          </a:p>
        </p:txBody>
      </p:sp>
    </p:spTree>
  </p:cSld>
  <p:clrMapOvr>
    <a:masterClrMapping/>
  </p:clrMapOvr>
  <p:transition spd="med">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05800" cy="1905000"/>
          </a:xfrm>
        </p:spPr>
        <p:txBody>
          <a:bodyPr/>
          <a:lstStyle/>
          <a:p>
            <a:pPr algn="ctr" eaLnBrk="1" hangingPunct="1">
              <a:defRPr/>
            </a:pPr>
            <a:r>
              <a:rPr lang="en-US" sz="5400" b="1" dirty="0" smtClean="0">
                <a:solidFill>
                  <a:schemeClr val="tx1"/>
                </a:solidFill>
                <a:effectLst>
                  <a:outerShdw blurRad="38100" dist="38100" dir="2700000" algn="tl">
                    <a:srgbClr val="000000">
                      <a:alpha val="43137"/>
                    </a:srgbClr>
                  </a:outerShdw>
                </a:effectLst>
              </a:rPr>
              <a:t>Police Contacts with Returning Veterans </a:t>
            </a:r>
            <a:endParaRPr lang="en-US" b="1" dirty="0">
              <a:solidFill>
                <a:schemeClr val="tx1"/>
              </a:solidFill>
              <a:effectLst>
                <a:outerShdw blurRad="38100" dist="38100" dir="2700000" algn="tl">
                  <a:srgbClr val="000000">
                    <a:alpha val="43137"/>
                  </a:srgbClr>
                </a:outerShdw>
              </a:effectLst>
            </a:endParaRPr>
          </a:p>
        </p:txBody>
      </p:sp>
      <p:sp>
        <p:nvSpPr>
          <p:cNvPr id="77827" name="Date Placeholder 3"/>
          <p:cNvSpPr>
            <a:spLocks noGrp="1"/>
          </p:cNvSpPr>
          <p:nvPr>
            <p:ph type="dt" sz="quarter" idx="10"/>
          </p:nvPr>
        </p:nvSpPr>
        <p:spPr bwMode="auto">
          <a:noFill/>
          <a:ln>
            <a:miter lim="800000"/>
            <a:headEnd/>
            <a:tailEnd/>
          </a:ln>
        </p:spPr>
        <p:txBody>
          <a:bodyPr/>
          <a:lstStyle/>
          <a:p>
            <a:fld id="{7D014A0B-7302-48CF-BC2B-7D74E1269178}" type="datetime1">
              <a:rPr lang="en-US"/>
              <a:pPr/>
              <a:t>5/14/2014</a:t>
            </a:fld>
            <a:endParaRPr lang="en-US"/>
          </a:p>
        </p:txBody>
      </p:sp>
      <p:pic>
        <p:nvPicPr>
          <p:cNvPr id="77828" name="Picture 3" descr="police.jpg"/>
          <p:cNvPicPr>
            <a:picLocks noChangeAspect="1"/>
          </p:cNvPicPr>
          <p:nvPr/>
        </p:nvPicPr>
        <p:blipFill>
          <a:blip r:embed="rId2" cstate="print"/>
          <a:srcRect/>
          <a:stretch>
            <a:fillRect/>
          </a:stretch>
        </p:blipFill>
        <p:spPr bwMode="auto">
          <a:xfrm>
            <a:off x="2590800" y="3733800"/>
            <a:ext cx="3581400" cy="241935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81000" y="838200"/>
            <a:ext cx="8305800" cy="1600200"/>
          </a:xfrm>
        </p:spPr>
        <p:txBody>
          <a:bodyPr/>
          <a:lstStyle/>
          <a:p>
            <a:pPr algn="ctr" eaLnBrk="1" hangingPunct="1"/>
            <a:r>
              <a:rPr lang="en-US" sz="4400" dirty="0" smtClean="0">
                <a:ea typeface="ＭＳ Ｐゴシック" charset="-128"/>
              </a:rPr>
              <a:t/>
            </a:r>
            <a:br>
              <a:rPr lang="en-US" sz="4400" dirty="0" smtClean="0">
                <a:ea typeface="ＭＳ Ｐゴシック" charset="-128"/>
              </a:rPr>
            </a:br>
            <a:r>
              <a:rPr lang="en-US" sz="3600" dirty="0" smtClean="0">
                <a:ea typeface="ＭＳ Ｐゴシック" charset="-128"/>
              </a:rPr>
              <a:t> The most frequent acts that may bring some veterans in contact with police may include the following:</a:t>
            </a:r>
          </a:p>
        </p:txBody>
      </p:sp>
      <p:sp>
        <p:nvSpPr>
          <p:cNvPr id="78851" name="Content Placeholder 2"/>
          <p:cNvSpPr>
            <a:spLocks noGrp="1"/>
          </p:cNvSpPr>
          <p:nvPr>
            <p:ph idx="1"/>
          </p:nvPr>
        </p:nvSpPr>
        <p:spPr>
          <a:xfrm>
            <a:off x="304800" y="2438400"/>
            <a:ext cx="8382000" cy="3505200"/>
          </a:xfrm>
        </p:spPr>
        <p:txBody>
          <a:bodyPr/>
          <a:lstStyle/>
          <a:p>
            <a:pPr eaLnBrk="1" hangingPunct="1">
              <a:lnSpc>
                <a:spcPct val="90000"/>
              </a:lnSpc>
            </a:pPr>
            <a:r>
              <a:rPr lang="en-US" sz="2400" dirty="0" smtClean="0">
                <a:ea typeface="ＭＳ Ｐゴシック" charset="-128"/>
              </a:rPr>
              <a:t>Domestic disputes or complaints of family abuse – due to stress within the household/failure to adjust to being home.</a:t>
            </a:r>
          </a:p>
          <a:p>
            <a:pPr eaLnBrk="1" hangingPunct="1">
              <a:lnSpc>
                <a:spcPct val="90000"/>
              </a:lnSpc>
            </a:pPr>
            <a:r>
              <a:rPr lang="en-US" sz="2400" dirty="0" smtClean="0">
                <a:ea typeface="ＭＳ Ｐゴシック" charset="-128"/>
              </a:rPr>
              <a:t>Disputes with others</a:t>
            </a:r>
          </a:p>
          <a:p>
            <a:pPr eaLnBrk="1" hangingPunct="1">
              <a:lnSpc>
                <a:spcPct val="90000"/>
              </a:lnSpc>
            </a:pPr>
            <a:r>
              <a:rPr lang="en-US" sz="2400" dirty="0" smtClean="0">
                <a:ea typeface="ＭＳ Ｐゴシック" charset="-128"/>
              </a:rPr>
              <a:t>Traffic stops as a result of aggressive/reckless driving: Some veterans who drove in convoys may find themselves inadvertently speeding, down the middle of the road, and failing to stop at stop signs and traffic signals.</a:t>
            </a:r>
          </a:p>
          <a:p>
            <a:pPr eaLnBrk="1" hangingPunct="1">
              <a:lnSpc>
                <a:spcPct val="90000"/>
              </a:lnSpc>
            </a:pPr>
            <a:r>
              <a:rPr lang="en-US" sz="2400" dirty="0" smtClean="0">
                <a:ea typeface="ＭＳ Ｐゴシック" charset="-128"/>
              </a:rPr>
              <a:t>Suicidal or other types of mental health crisis: </a:t>
            </a:r>
            <a:r>
              <a:rPr lang="en-US" sz="2400" dirty="0" err="1" smtClean="0">
                <a:ea typeface="ＭＳ Ｐゴシック" charset="-128"/>
              </a:rPr>
              <a:t>i.e</a:t>
            </a:r>
            <a:r>
              <a:rPr lang="en-US" sz="2400" dirty="0" smtClean="0">
                <a:ea typeface="ＭＳ Ｐゴシック" charset="-128"/>
              </a:rPr>
              <a:t>: barricaded subject</a:t>
            </a:r>
          </a:p>
        </p:txBody>
      </p:sp>
      <p:sp>
        <p:nvSpPr>
          <p:cNvPr id="78852" name="Date Placeholder 3"/>
          <p:cNvSpPr>
            <a:spLocks noGrp="1"/>
          </p:cNvSpPr>
          <p:nvPr>
            <p:ph type="dt" sz="quarter" idx="10"/>
          </p:nvPr>
        </p:nvSpPr>
        <p:spPr bwMode="auto">
          <a:noFill/>
          <a:ln>
            <a:miter lim="800000"/>
            <a:headEnd/>
            <a:tailEnd/>
          </a:ln>
        </p:spPr>
        <p:txBody>
          <a:bodyPr/>
          <a:lstStyle/>
          <a:p>
            <a:fld id="{2F4A3AA0-D716-4EB9-9137-DA39E95CB8A8}"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solidFill>
                  <a:schemeClr val="tx1"/>
                </a:solidFill>
              </a:rPr>
              <a:t>Legal Problems: </a:t>
            </a:r>
            <a:br>
              <a:rPr lang="en-US" dirty="0" smtClean="0">
                <a:solidFill>
                  <a:schemeClr val="tx1"/>
                </a:solidFill>
              </a:rPr>
            </a:br>
            <a:r>
              <a:rPr lang="en-US" dirty="0" smtClean="0">
                <a:solidFill>
                  <a:schemeClr val="tx1"/>
                </a:solidFill>
              </a:rPr>
              <a:t>Specific Causal Factors</a:t>
            </a:r>
            <a:endParaRPr lang="en-US" dirty="0">
              <a:solidFill>
                <a:schemeClr val="tx1"/>
              </a:solidFill>
            </a:endParaRPr>
          </a:p>
        </p:txBody>
      </p:sp>
      <p:sp>
        <p:nvSpPr>
          <p:cNvPr id="79875" name="Subtitle 4"/>
          <p:cNvSpPr>
            <a:spLocks noGrp="1"/>
          </p:cNvSpPr>
          <p:nvPr>
            <p:ph type="subTitle" idx="1"/>
          </p:nvPr>
        </p:nvSpPr>
        <p:spPr>
          <a:xfrm>
            <a:off x="533400" y="3228975"/>
            <a:ext cx="7854950" cy="1752600"/>
          </a:xfrm>
        </p:spPr>
        <p:txBody>
          <a:bodyPr/>
          <a:lstStyle/>
          <a:p>
            <a:pPr marR="0" eaLnBrk="1" hangingPunct="1"/>
            <a:endParaRPr lang="en-US" smtClean="0">
              <a:ea typeface="ＭＳ Ｐゴシック" charset="-128"/>
            </a:endParaRPr>
          </a:p>
        </p:txBody>
      </p:sp>
      <p:sp>
        <p:nvSpPr>
          <p:cNvPr id="79876" name="Date Placeholder 5"/>
          <p:cNvSpPr>
            <a:spLocks noGrp="1"/>
          </p:cNvSpPr>
          <p:nvPr>
            <p:ph type="dt" sz="quarter" idx="10"/>
          </p:nvPr>
        </p:nvSpPr>
        <p:spPr bwMode="auto">
          <a:noFill/>
          <a:ln>
            <a:miter lim="800000"/>
            <a:headEnd/>
            <a:tailEnd/>
          </a:ln>
        </p:spPr>
        <p:txBody>
          <a:bodyPr/>
          <a:lstStyle/>
          <a:p>
            <a:fld id="{735F3AD0-9B17-463B-845E-4ED5012C2B9B}" type="datetime1">
              <a:rPr lang="en-US"/>
              <a:pPr/>
              <a:t>5/14/2014</a:t>
            </a:fld>
            <a:endParaRPr lang="en-US"/>
          </a:p>
        </p:txBody>
      </p:sp>
      <p:pic>
        <p:nvPicPr>
          <p:cNvPr id="5" name="Picture 4" descr="vetsandlegal.jpg"/>
          <p:cNvPicPr>
            <a:picLocks noChangeAspect="1"/>
          </p:cNvPicPr>
          <p:nvPr/>
        </p:nvPicPr>
        <p:blipFill>
          <a:blip r:embed="rId2" cstate="print"/>
          <a:srcRect/>
          <a:stretch>
            <a:fillRect/>
          </a:stretch>
        </p:blipFill>
        <p:spPr bwMode="auto">
          <a:xfrm>
            <a:off x="1676400" y="3505200"/>
            <a:ext cx="5638800" cy="1858963"/>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z="4500" smtClean="0">
                <a:ea typeface="ＭＳ Ｐゴシック" charset="-128"/>
              </a:rPr>
              <a:t>Changes in Cognition</a:t>
            </a:r>
          </a:p>
        </p:txBody>
      </p:sp>
      <p:sp>
        <p:nvSpPr>
          <p:cNvPr id="80899" name="Content Placeholder 2"/>
          <p:cNvSpPr>
            <a:spLocks noGrp="1"/>
          </p:cNvSpPr>
          <p:nvPr>
            <p:ph idx="1"/>
          </p:nvPr>
        </p:nvSpPr>
        <p:spPr/>
        <p:txBody>
          <a:bodyPr/>
          <a:lstStyle/>
          <a:p>
            <a:pPr eaLnBrk="1" hangingPunct="1">
              <a:lnSpc>
                <a:spcPct val="90000"/>
              </a:lnSpc>
            </a:pPr>
            <a:r>
              <a:rPr lang="en-US" smtClean="0">
                <a:ea typeface="ＭＳ Ｐゴシック" charset="-128"/>
              </a:rPr>
              <a:t>Flashbacks: survivors might commit an aggressive or criminal act believing they are in danger</a:t>
            </a:r>
          </a:p>
          <a:p>
            <a:pPr eaLnBrk="1" hangingPunct="1">
              <a:lnSpc>
                <a:spcPct val="90000"/>
              </a:lnSpc>
            </a:pPr>
            <a:r>
              <a:rPr lang="en-US" smtClean="0">
                <a:ea typeface="ＭＳ Ｐゴシック" charset="-128"/>
              </a:rPr>
              <a:t>Perceived threat: Worldview and belief marked by themes of danger and mistrust may increase likelihood of aggression</a:t>
            </a:r>
          </a:p>
          <a:p>
            <a:pPr eaLnBrk="1" hangingPunct="1">
              <a:lnSpc>
                <a:spcPct val="90000"/>
              </a:lnSpc>
            </a:pPr>
            <a:r>
              <a:rPr lang="en-US" smtClean="0">
                <a:ea typeface="ＭＳ Ｐゴシック" charset="-128"/>
              </a:rPr>
              <a:t>Beliefs about justice:</a:t>
            </a:r>
          </a:p>
          <a:p>
            <a:pPr lvl="1" eaLnBrk="1" hangingPunct="1">
              <a:lnSpc>
                <a:spcPct val="90000"/>
              </a:lnSpc>
            </a:pPr>
            <a:r>
              <a:rPr lang="en-US" smtClean="0">
                <a:ea typeface="ＭＳ Ｐゴシック" charset="-128"/>
              </a:rPr>
              <a:t>Belief in need for vigilantism in order to remedy perceived wrongdoing</a:t>
            </a:r>
          </a:p>
          <a:p>
            <a:pPr lvl="1" eaLnBrk="1" hangingPunct="1">
              <a:lnSpc>
                <a:spcPct val="90000"/>
              </a:lnSpc>
            </a:pPr>
            <a:r>
              <a:rPr lang="en-US" smtClean="0">
                <a:ea typeface="ＭＳ Ｐゴシック" charset="-128"/>
              </a:rPr>
              <a:t>Disregard for authority or indifference to the law because of prior perceived and/or actual abuse by authority figures</a:t>
            </a:r>
          </a:p>
          <a:p>
            <a:pPr eaLnBrk="1" hangingPunct="1">
              <a:lnSpc>
                <a:spcPct val="90000"/>
              </a:lnSpc>
            </a:pPr>
            <a:endParaRPr lang="en-US" smtClean="0">
              <a:ea typeface="ＭＳ Ｐゴシック" charset="-128"/>
            </a:endParaRPr>
          </a:p>
        </p:txBody>
      </p:sp>
      <p:sp>
        <p:nvSpPr>
          <p:cNvPr id="80900" name="Date Placeholder 3"/>
          <p:cNvSpPr>
            <a:spLocks noGrp="1"/>
          </p:cNvSpPr>
          <p:nvPr>
            <p:ph type="dt" sz="quarter" idx="10"/>
          </p:nvPr>
        </p:nvSpPr>
        <p:spPr bwMode="auto">
          <a:noFill/>
          <a:ln>
            <a:miter lim="800000"/>
            <a:headEnd/>
            <a:tailEnd/>
          </a:ln>
        </p:spPr>
        <p:txBody>
          <a:bodyPr/>
          <a:lstStyle/>
          <a:p>
            <a:fld id="{AD46AFC1-C99E-45AE-A07B-1914A98DDB65}"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z="3800" smtClean="0">
                <a:ea typeface="ＭＳ Ｐゴシック" charset="-128"/>
              </a:rPr>
              <a:t> </a:t>
            </a:r>
            <a:br>
              <a:rPr lang="en-US" sz="3800" smtClean="0">
                <a:ea typeface="ＭＳ Ｐゴシック" charset="-128"/>
              </a:rPr>
            </a:br>
            <a:r>
              <a:rPr lang="en-US" sz="4500" smtClean="0">
                <a:ea typeface="ＭＳ Ｐゴシック" charset="-128"/>
              </a:rPr>
              <a:t>Heightened Arousal</a:t>
            </a:r>
          </a:p>
        </p:txBody>
      </p:sp>
      <p:sp>
        <p:nvSpPr>
          <p:cNvPr id="81923" name="Content Placeholder 2"/>
          <p:cNvSpPr>
            <a:spLocks noGrp="1"/>
          </p:cNvSpPr>
          <p:nvPr>
            <p:ph idx="1"/>
          </p:nvPr>
        </p:nvSpPr>
        <p:spPr/>
        <p:txBody>
          <a:bodyPr/>
          <a:lstStyle/>
          <a:p>
            <a:pPr eaLnBrk="1" hangingPunct="1"/>
            <a:r>
              <a:rPr lang="en-US" dirty="0" smtClean="0">
                <a:ea typeface="ＭＳ Ｐゴシック" charset="-128"/>
              </a:rPr>
              <a:t>Triggering of the “fight” instinct may lead to violence</a:t>
            </a:r>
          </a:p>
          <a:p>
            <a:pPr eaLnBrk="1" hangingPunct="1"/>
            <a:r>
              <a:rPr lang="en-US" dirty="0" smtClean="0">
                <a:ea typeface="ＭＳ Ｐゴシック" charset="-128"/>
              </a:rPr>
              <a:t>Hyper vigilance may be severe enough to represent paranoia, prompting a person to take defensive actions</a:t>
            </a:r>
          </a:p>
          <a:p>
            <a:pPr eaLnBrk="1" hangingPunct="1"/>
            <a:r>
              <a:rPr lang="en-US" dirty="0" smtClean="0">
                <a:ea typeface="ＭＳ Ｐゴシック" charset="-128"/>
              </a:rPr>
              <a:t>Exaggerated startled response may prompt instinctive or impulsive actions when a person feels threatened</a:t>
            </a:r>
          </a:p>
          <a:p>
            <a:pPr eaLnBrk="1" hangingPunct="1"/>
            <a:endParaRPr lang="en-US" dirty="0" smtClean="0">
              <a:ea typeface="ＭＳ Ｐゴシック" charset="-128"/>
            </a:endParaRPr>
          </a:p>
        </p:txBody>
      </p:sp>
      <p:sp>
        <p:nvSpPr>
          <p:cNvPr id="81924" name="Date Placeholder 3"/>
          <p:cNvSpPr>
            <a:spLocks noGrp="1"/>
          </p:cNvSpPr>
          <p:nvPr>
            <p:ph type="dt" sz="quarter" idx="10"/>
          </p:nvPr>
        </p:nvSpPr>
        <p:spPr bwMode="auto">
          <a:noFill/>
          <a:ln>
            <a:miter lim="800000"/>
            <a:headEnd/>
            <a:tailEnd/>
          </a:ln>
        </p:spPr>
        <p:txBody>
          <a:bodyPr/>
          <a:lstStyle/>
          <a:p>
            <a:fld id="{FA8F140E-F249-4262-AB35-7E23B92A4587}"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z="4500" smtClean="0">
                <a:ea typeface="ＭＳ Ｐゴシック" charset="-128"/>
              </a:rPr>
              <a:t/>
            </a:r>
            <a:br>
              <a:rPr lang="en-US" sz="4500" smtClean="0">
                <a:ea typeface="ＭＳ Ｐゴシック" charset="-128"/>
              </a:rPr>
            </a:br>
            <a:r>
              <a:rPr lang="en-US" sz="4500" smtClean="0">
                <a:ea typeface="ＭＳ Ｐゴシック" charset="-128"/>
              </a:rPr>
              <a:t>Emotional Reactivity</a:t>
            </a:r>
          </a:p>
        </p:txBody>
      </p:sp>
      <p:sp>
        <p:nvSpPr>
          <p:cNvPr id="82947" name="Content Placeholder 2"/>
          <p:cNvSpPr>
            <a:spLocks noGrp="1"/>
          </p:cNvSpPr>
          <p:nvPr>
            <p:ph idx="1"/>
          </p:nvPr>
        </p:nvSpPr>
        <p:spPr/>
        <p:txBody>
          <a:bodyPr/>
          <a:lstStyle/>
          <a:p>
            <a:pPr eaLnBrk="1" hangingPunct="1">
              <a:lnSpc>
                <a:spcPct val="90000"/>
              </a:lnSpc>
            </a:pPr>
            <a:r>
              <a:rPr lang="en-US" smtClean="0">
                <a:ea typeface="ＭＳ Ｐゴシック" charset="-128"/>
              </a:rPr>
              <a:t>Heightened distress may interfere with ability to make well-reasoned responses</a:t>
            </a:r>
          </a:p>
          <a:p>
            <a:pPr eaLnBrk="1" hangingPunct="1">
              <a:lnSpc>
                <a:spcPct val="90000"/>
              </a:lnSpc>
            </a:pPr>
            <a:r>
              <a:rPr lang="en-US" smtClean="0">
                <a:ea typeface="ＭＳ Ｐゴシック" charset="-128"/>
              </a:rPr>
              <a:t>Guilt may lead survivors to commit acts likely to result in punishment or death</a:t>
            </a:r>
          </a:p>
          <a:p>
            <a:pPr eaLnBrk="1" hangingPunct="1">
              <a:lnSpc>
                <a:spcPct val="90000"/>
              </a:lnSpc>
            </a:pPr>
            <a:r>
              <a:rPr lang="en-US" smtClean="0">
                <a:ea typeface="ＭＳ Ｐゴシック" charset="-128"/>
              </a:rPr>
              <a:t>Numbing may prompt criminal behavior because the individual has:</a:t>
            </a:r>
          </a:p>
          <a:p>
            <a:pPr lvl="1" eaLnBrk="1" hangingPunct="1">
              <a:lnSpc>
                <a:spcPct val="90000"/>
              </a:lnSpc>
            </a:pPr>
            <a:r>
              <a:rPr lang="en-US" smtClean="0">
                <a:ea typeface="ＭＳ Ｐゴシック" charset="-128"/>
              </a:rPr>
              <a:t>Diminished empathy for the victim</a:t>
            </a:r>
          </a:p>
          <a:p>
            <a:pPr lvl="1" eaLnBrk="1" hangingPunct="1">
              <a:lnSpc>
                <a:spcPct val="90000"/>
              </a:lnSpc>
            </a:pPr>
            <a:r>
              <a:rPr lang="en-US" smtClean="0">
                <a:ea typeface="ＭＳ Ｐゴシック" charset="-128"/>
              </a:rPr>
              <a:t>Difficulty feeling remorse</a:t>
            </a:r>
          </a:p>
          <a:p>
            <a:pPr lvl="1" eaLnBrk="1" hangingPunct="1">
              <a:lnSpc>
                <a:spcPct val="90000"/>
              </a:lnSpc>
            </a:pPr>
            <a:r>
              <a:rPr lang="en-US" smtClean="0">
                <a:ea typeface="ＭＳ Ｐゴシック" charset="-128"/>
              </a:rPr>
              <a:t>Difficulty appreciating the severity of consequences of behavior</a:t>
            </a:r>
          </a:p>
          <a:p>
            <a:pPr lvl="1" eaLnBrk="1" hangingPunct="1">
              <a:lnSpc>
                <a:spcPct val="90000"/>
              </a:lnSpc>
            </a:pPr>
            <a:r>
              <a:rPr lang="en-US" smtClean="0">
                <a:ea typeface="ＭＳ Ｐゴシック" charset="-128"/>
              </a:rPr>
              <a:t>Numbing can also prompt sensation-seeking behavior</a:t>
            </a:r>
          </a:p>
        </p:txBody>
      </p:sp>
      <p:sp>
        <p:nvSpPr>
          <p:cNvPr id="82948" name="Date Placeholder 3"/>
          <p:cNvSpPr>
            <a:spLocks noGrp="1"/>
          </p:cNvSpPr>
          <p:nvPr>
            <p:ph type="dt" sz="quarter" idx="10"/>
          </p:nvPr>
        </p:nvSpPr>
        <p:spPr bwMode="auto">
          <a:noFill/>
          <a:ln>
            <a:miter lim="800000"/>
            <a:headEnd/>
            <a:tailEnd/>
          </a:ln>
        </p:spPr>
        <p:txBody>
          <a:bodyPr/>
          <a:lstStyle/>
          <a:p>
            <a:fld id="{A59EE79A-CCA2-4890-9BE6-C44B1FA4C597}"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chemeClr val="tx1"/>
                </a:solidFill>
              </a:rPr>
              <a:t>Law Enforcement:  Effective  Responses to PTSD and TBI</a:t>
            </a:r>
            <a:endParaRPr lang="en-US" dirty="0">
              <a:solidFill>
                <a:schemeClr val="tx1"/>
              </a:solidFill>
            </a:endParaRPr>
          </a:p>
        </p:txBody>
      </p:sp>
      <p:sp>
        <p:nvSpPr>
          <p:cNvPr id="83971" name="Subtitle 5"/>
          <p:cNvSpPr>
            <a:spLocks noGrp="1"/>
          </p:cNvSpPr>
          <p:nvPr>
            <p:ph type="subTitle" idx="1"/>
          </p:nvPr>
        </p:nvSpPr>
        <p:spPr>
          <a:xfrm>
            <a:off x="533400" y="3228975"/>
            <a:ext cx="7854950" cy="1752600"/>
          </a:xfrm>
        </p:spPr>
        <p:txBody>
          <a:bodyPr/>
          <a:lstStyle/>
          <a:p>
            <a:pPr marR="0" eaLnBrk="1" hangingPunct="1"/>
            <a:endParaRPr lang="en-US" smtClean="0">
              <a:ea typeface="ＭＳ Ｐゴシック" charset="-128"/>
            </a:endParaRPr>
          </a:p>
        </p:txBody>
      </p:sp>
      <p:sp>
        <p:nvSpPr>
          <p:cNvPr id="83972" name="Date Placeholder 3"/>
          <p:cNvSpPr>
            <a:spLocks noGrp="1"/>
          </p:cNvSpPr>
          <p:nvPr>
            <p:ph type="dt" sz="quarter" idx="10"/>
          </p:nvPr>
        </p:nvSpPr>
        <p:spPr bwMode="auto">
          <a:noFill/>
          <a:ln>
            <a:miter lim="800000"/>
            <a:headEnd/>
            <a:tailEnd/>
          </a:ln>
        </p:spPr>
        <p:txBody>
          <a:bodyPr/>
          <a:lstStyle/>
          <a:p>
            <a:fld id="{E9D1E1FD-BF22-4EE4-A3CC-83D73236113A}" type="datetime1">
              <a:rPr lang="en-US"/>
              <a:pPr/>
              <a:t>5/14/2014</a:t>
            </a:fld>
            <a:endParaRPr lang="en-US"/>
          </a:p>
        </p:txBody>
      </p:sp>
      <p:pic>
        <p:nvPicPr>
          <p:cNvPr id="83973" name="Picture 4" descr="Vets-to-COPS.jpg"/>
          <p:cNvPicPr>
            <a:picLocks noChangeAspect="1"/>
          </p:cNvPicPr>
          <p:nvPr/>
        </p:nvPicPr>
        <p:blipFill>
          <a:blip r:embed="rId2" cstate="print"/>
          <a:srcRect/>
          <a:stretch>
            <a:fillRect/>
          </a:stretch>
        </p:blipFill>
        <p:spPr bwMode="auto">
          <a:xfrm>
            <a:off x="2057400" y="3352800"/>
            <a:ext cx="4648200" cy="293687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5"/>
          <p:cNvSpPr>
            <a:spLocks noGrp="1"/>
          </p:cNvSpPr>
          <p:nvPr>
            <p:ph type="title"/>
          </p:nvPr>
        </p:nvSpPr>
        <p:spPr/>
        <p:txBody>
          <a:bodyPr/>
          <a:lstStyle/>
          <a:p>
            <a:pPr eaLnBrk="1" hangingPunct="1"/>
            <a:r>
              <a:rPr lang="en-US" smtClean="0">
                <a:ea typeface="ＭＳ Ｐゴシック" charset="-128"/>
              </a:rPr>
              <a:t>Gather Information</a:t>
            </a:r>
          </a:p>
        </p:txBody>
      </p:sp>
      <p:sp>
        <p:nvSpPr>
          <p:cNvPr id="84995" name="Content Placeholder 6"/>
          <p:cNvSpPr>
            <a:spLocks noGrp="1"/>
          </p:cNvSpPr>
          <p:nvPr>
            <p:ph idx="1"/>
          </p:nvPr>
        </p:nvSpPr>
        <p:spPr/>
        <p:txBody>
          <a:bodyPr/>
          <a:lstStyle/>
          <a:p>
            <a:pPr eaLnBrk="1" hangingPunct="1"/>
            <a:r>
              <a:rPr lang="en-US" smtClean="0">
                <a:ea typeface="ＭＳ Ｐゴシック" charset="-128"/>
              </a:rPr>
              <a:t>Notice possible signs of PTSD and TBI</a:t>
            </a:r>
          </a:p>
          <a:p>
            <a:pPr eaLnBrk="1" hangingPunct="1"/>
            <a:r>
              <a:rPr lang="en-US" smtClean="0">
                <a:ea typeface="ＭＳ Ｐゴシック" charset="-128"/>
              </a:rPr>
              <a:t>IF SAFE, ask if person is a veteran or in the military</a:t>
            </a:r>
          </a:p>
          <a:p>
            <a:pPr lvl="1" eaLnBrk="1" hangingPunct="1">
              <a:buFont typeface="Arial" charset="0"/>
              <a:buChar char="•"/>
            </a:pPr>
            <a:r>
              <a:rPr lang="en-US" smtClean="0">
                <a:ea typeface="ＭＳ Ｐゴシック" charset="-128"/>
              </a:rPr>
              <a:t>Follow-up questions: branch of military, where they did basic training, if/where they deployed</a:t>
            </a:r>
          </a:p>
          <a:p>
            <a:pPr eaLnBrk="1" hangingPunct="1"/>
            <a:r>
              <a:rPr lang="en-US" smtClean="0">
                <a:ea typeface="ＭＳ Ｐゴシック" charset="-128"/>
              </a:rPr>
              <a:t>Minimize distractions</a:t>
            </a:r>
          </a:p>
          <a:p>
            <a:pPr lvl="1" eaLnBrk="1" hangingPunct="1">
              <a:buFont typeface="Arial" charset="0"/>
              <a:buChar char="•"/>
            </a:pPr>
            <a:r>
              <a:rPr lang="en-US" smtClean="0">
                <a:ea typeface="ＭＳ Ｐゴシック" charset="-128"/>
              </a:rPr>
              <a:t>Go to quiet protected area if possible to minimize hyper vigilance</a:t>
            </a:r>
          </a:p>
          <a:p>
            <a:pPr eaLnBrk="1" hangingPunct="1"/>
            <a:r>
              <a:rPr lang="en-US" smtClean="0">
                <a:ea typeface="ＭＳ Ｐゴシック" charset="-128"/>
              </a:rPr>
              <a:t>Undivided attention</a:t>
            </a:r>
          </a:p>
          <a:p>
            <a:pPr lvl="1" eaLnBrk="1" hangingPunct="1">
              <a:buFont typeface="Arial" charset="0"/>
              <a:buChar char="•"/>
            </a:pPr>
            <a:r>
              <a:rPr lang="en-US" smtClean="0">
                <a:ea typeface="ＭＳ Ｐゴシック" charset="-128"/>
              </a:rPr>
              <a:t>To counter problems with concentration</a:t>
            </a:r>
          </a:p>
          <a:p>
            <a:pPr eaLnBrk="1" hangingPunct="1">
              <a:buFontTx/>
              <a:buNone/>
            </a:pPr>
            <a:endParaRPr lang="en-US" smtClean="0">
              <a:ea typeface="ＭＳ Ｐゴシック" charset="-128"/>
            </a:endParaRPr>
          </a:p>
        </p:txBody>
      </p:sp>
      <p:sp>
        <p:nvSpPr>
          <p:cNvPr id="84996" name="Date Placeholder 3"/>
          <p:cNvSpPr>
            <a:spLocks noGrp="1"/>
          </p:cNvSpPr>
          <p:nvPr>
            <p:ph type="dt" sz="quarter" idx="10"/>
          </p:nvPr>
        </p:nvSpPr>
        <p:spPr bwMode="auto">
          <a:noFill/>
          <a:ln>
            <a:miter lim="800000"/>
            <a:headEnd/>
            <a:tailEnd/>
          </a:ln>
        </p:spPr>
        <p:txBody>
          <a:bodyPr/>
          <a:lstStyle/>
          <a:p>
            <a:fld id="{D3520590-3919-4D93-8580-29D14A030E5A}"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What is Post Traumatic Stress Disorder (PTSD)?</a:t>
            </a:r>
            <a:endParaRPr lang="en-US" dirty="0">
              <a:solidFill>
                <a:schemeClr val="tx1"/>
              </a:solidFill>
            </a:endParaRPr>
          </a:p>
        </p:txBody>
      </p:sp>
      <p:pic>
        <p:nvPicPr>
          <p:cNvPr id="6" name="Content Placeholder 5" descr="Picture5.jpg"/>
          <p:cNvPicPr>
            <a:picLocks noGrp="1" noChangeAspect="1"/>
          </p:cNvPicPr>
          <p:nvPr>
            <p:ph idx="1"/>
          </p:nvPr>
        </p:nvPicPr>
        <p:blipFill>
          <a:blip r:embed="rId2" cstate="print"/>
          <a:stretch>
            <a:fillRect/>
          </a:stretch>
        </p:blipFill>
        <p:spPr>
          <a:xfrm>
            <a:off x="2087880" y="2011521"/>
            <a:ext cx="4968240" cy="4236720"/>
          </a:xfrm>
        </p:spPr>
      </p:pic>
      <p:sp>
        <p:nvSpPr>
          <p:cNvPr id="4" name="Date Placeholder 3"/>
          <p:cNvSpPr>
            <a:spLocks noGrp="1"/>
          </p:cNvSpPr>
          <p:nvPr>
            <p:ph type="dt" sz="half" idx="10"/>
          </p:nvPr>
        </p:nvSpPr>
        <p:spPr/>
        <p:txBody>
          <a:bodyPr/>
          <a:lstStyle/>
          <a:p>
            <a:fld id="{079EAAB9-94F9-4C5C-B0CC-93362D7BDA42}" type="datetime1">
              <a:rPr lang="en-US" smtClean="0"/>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5"/>
          <p:cNvSpPr>
            <a:spLocks noGrp="1"/>
          </p:cNvSpPr>
          <p:nvPr>
            <p:ph type="title"/>
          </p:nvPr>
        </p:nvSpPr>
        <p:spPr>
          <a:xfrm>
            <a:off x="457200" y="704850"/>
            <a:ext cx="8229600" cy="895350"/>
          </a:xfrm>
        </p:spPr>
        <p:txBody>
          <a:bodyPr/>
          <a:lstStyle/>
          <a:p>
            <a:pPr eaLnBrk="1" hangingPunct="1"/>
            <a:r>
              <a:rPr lang="en-US" smtClean="0">
                <a:ea typeface="ＭＳ Ｐゴシック" charset="-128"/>
              </a:rPr>
              <a:t>Communicate Effectively </a:t>
            </a:r>
          </a:p>
        </p:txBody>
      </p:sp>
      <p:sp>
        <p:nvSpPr>
          <p:cNvPr id="86019" name="Content Placeholder 6"/>
          <p:cNvSpPr>
            <a:spLocks noGrp="1"/>
          </p:cNvSpPr>
          <p:nvPr>
            <p:ph idx="1"/>
          </p:nvPr>
        </p:nvSpPr>
        <p:spPr>
          <a:xfrm>
            <a:off x="457200" y="1524000"/>
            <a:ext cx="8229600" cy="4800600"/>
          </a:xfrm>
        </p:spPr>
        <p:txBody>
          <a:bodyPr/>
          <a:lstStyle/>
          <a:p>
            <a:pPr eaLnBrk="1" hangingPunct="1"/>
            <a:r>
              <a:rPr lang="en-US" sz="2100" smtClean="0">
                <a:ea typeface="ＭＳ Ｐゴシック" charset="-128"/>
              </a:rPr>
              <a:t>Speak in a calm, matter of fact voice(word, voice, and body)</a:t>
            </a:r>
          </a:p>
          <a:p>
            <a:pPr lvl="1" eaLnBrk="1" hangingPunct="1">
              <a:buFont typeface="Arial" charset="0"/>
              <a:buChar char="•"/>
            </a:pPr>
            <a:r>
              <a:rPr lang="en-US" sz="2100" smtClean="0">
                <a:ea typeface="ＭＳ Ｐゴシック" charset="-128"/>
              </a:rPr>
              <a:t>Loud voices can be a trigger</a:t>
            </a:r>
          </a:p>
          <a:p>
            <a:pPr eaLnBrk="1" hangingPunct="1"/>
            <a:r>
              <a:rPr lang="en-US" sz="2100" smtClean="0">
                <a:ea typeface="ＭＳ Ｐゴシック" charset="-128"/>
              </a:rPr>
              <a:t>May need to repeat questions or requests </a:t>
            </a:r>
          </a:p>
          <a:p>
            <a:pPr lvl="1" eaLnBrk="1" hangingPunct="1">
              <a:buFont typeface="Arial" charset="0"/>
              <a:buChar char="•"/>
            </a:pPr>
            <a:r>
              <a:rPr lang="en-US" sz="2100" smtClean="0">
                <a:ea typeface="ＭＳ Ｐゴシック" charset="-128"/>
              </a:rPr>
              <a:t>Veteran may be having trouble processing due to flashback, trigger, etc. </a:t>
            </a:r>
          </a:p>
          <a:p>
            <a:pPr eaLnBrk="1" hangingPunct="1"/>
            <a:r>
              <a:rPr lang="en-US" sz="2100" smtClean="0">
                <a:ea typeface="ＭＳ Ｐゴシック" charset="-128"/>
              </a:rPr>
              <a:t>Allow for silence (if appropriate) </a:t>
            </a:r>
          </a:p>
          <a:p>
            <a:pPr eaLnBrk="1" hangingPunct="1"/>
            <a:r>
              <a:rPr lang="en-US" sz="2100" smtClean="0">
                <a:ea typeface="ＭＳ Ｐゴシック" charset="-128"/>
              </a:rPr>
              <a:t>Use active listening skills</a:t>
            </a:r>
          </a:p>
          <a:p>
            <a:pPr eaLnBrk="1" hangingPunct="1"/>
            <a:r>
              <a:rPr lang="en-US" sz="2100" smtClean="0">
                <a:ea typeface="ＭＳ Ｐゴシック" charset="-128"/>
              </a:rPr>
              <a:t>Reassure the person that everything is okay and that they are safe</a:t>
            </a:r>
          </a:p>
          <a:p>
            <a:pPr eaLnBrk="1" hangingPunct="1"/>
            <a:r>
              <a:rPr lang="en-US" sz="2100" smtClean="0">
                <a:ea typeface="ＭＳ Ｐゴシック" charset="-128"/>
              </a:rPr>
              <a:t>Explain any police procedures you may have to make, prior to making them and make sure the person understands what you are about to do.</a:t>
            </a:r>
          </a:p>
          <a:p>
            <a:pPr eaLnBrk="1" hangingPunct="1"/>
            <a:r>
              <a:rPr lang="en-US" sz="2100" smtClean="0">
                <a:ea typeface="ＭＳ Ｐゴシック" charset="-128"/>
              </a:rPr>
              <a:t>Remind the person of his or her current location and situation. </a:t>
            </a:r>
          </a:p>
          <a:p>
            <a:pPr eaLnBrk="1" hangingPunct="1"/>
            <a:endParaRPr lang="en-US" sz="2400" b="1" smtClean="0">
              <a:solidFill>
                <a:srgbClr val="FF0000"/>
              </a:solidFill>
              <a:ea typeface="ＭＳ Ｐゴシック" charset="-128"/>
            </a:endParaRPr>
          </a:p>
          <a:p>
            <a:pPr eaLnBrk="1" hangingPunct="1"/>
            <a:endParaRPr lang="en-US" smtClean="0">
              <a:ea typeface="ＭＳ Ｐゴシック" charset="-128"/>
            </a:endParaRPr>
          </a:p>
        </p:txBody>
      </p:sp>
      <p:sp>
        <p:nvSpPr>
          <p:cNvPr id="86020" name="Date Placeholder 3"/>
          <p:cNvSpPr>
            <a:spLocks noGrp="1"/>
          </p:cNvSpPr>
          <p:nvPr>
            <p:ph type="dt" sz="quarter" idx="10"/>
          </p:nvPr>
        </p:nvSpPr>
        <p:spPr bwMode="auto">
          <a:noFill/>
          <a:ln>
            <a:miter lim="800000"/>
            <a:headEnd/>
            <a:tailEnd/>
          </a:ln>
        </p:spPr>
        <p:txBody>
          <a:bodyPr/>
          <a:lstStyle/>
          <a:p>
            <a:fld id="{0B482B9D-A3A0-4CCE-85D3-F329AE08E984}"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ea typeface="ＭＳ Ｐゴシック" charset="-128"/>
              </a:rPr>
              <a:t>Remember…</a:t>
            </a:r>
          </a:p>
        </p:txBody>
      </p:sp>
      <p:sp>
        <p:nvSpPr>
          <p:cNvPr id="87043" name="Content Placeholder 2"/>
          <p:cNvSpPr>
            <a:spLocks noGrp="1"/>
          </p:cNvSpPr>
          <p:nvPr>
            <p:ph idx="1"/>
          </p:nvPr>
        </p:nvSpPr>
        <p:spPr/>
        <p:txBody>
          <a:bodyPr/>
          <a:lstStyle/>
          <a:p>
            <a:pPr eaLnBrk="1" hangingPunct="1"/>
            <a:r>
              <a:rPr lang="en-US" sz="2400" dirty="0" smtClean="0">
                <a:ea typeface="ＭＳ Ｐゴシック" charset="-128"/>
              </a:rPr>
              <a:t>PTSD and TBI is not a “get out of jail free card”</a:t>
            </a:r>
          </a:p>
          <a:p>
            <a:pPr eaLnBrk="1" hangingPunct="1"/>
            <a:r>
              <a:rPr lang="en-US" sz="2400" dirty="0" smtClean="0">
                <a:ea typeface="ＭＳ Ｐゴシック" charset="-128"/>
              </a:rPr>
              <a:t>The key lies in opening the lines of communication with soldiers in crisis and expressing a willingness to listen to their stories.</a:t>
            </a:r>
          </a:p>
          <a:p>
            <a:pPr eaLnBrk="1" hangingPunct="1"/>
            <a:r>
              <a:rPr lang="en-US" sz="2400" dirty="0" smtClean="0">
                <a:ea typeface="ＭＳ Ｐゴシック" charset="-128"/>
              </a:rPr>
              <a:t>War changes people in ways still not fully comprehended</a:t>
            </a:r>
          </a:p>
          <a:p>
            <a:pPr eaLnBrk="1" hangingPunct="1"/>
            <a:r>
              <a:rPr lang="en-US" sz="2400" dirty="0" smtClean="0">
                <a:ea typeface="ＭＳ Ｐゴシック" charset="-128"/>
              </a:rPr>
              <a:t>Warriors want to be treated with respect, and they have little tolerance for half-truths or disingenuous talk</a:t>
            </a:r>
          </a:p>
          <a:p>
            <a:pPr eaLnBrk="1" hangingPunct="1"/>
            <a:r>
              <a:rPr lang="en-US" sz="2400" dirty="0" smtClean="0">
                <a:ea typeface="ＭＳ Ｐゴシック" charset="-128"/>
              </a:rPr>
              <a:t>Thank the Veteran for his or her service</a:t>
            </a:r>
          </a:p>
        </p:txBody>
      </p:sp>
      <p:sp>
        <p:nvSpPr>
          <p:cNvPr id="87044" name="Date Placeholder 3"/>
          <p:cNvSpPr>
            <a:spLocks noGrp="1"/>
          </p:cNvSpPr>
          <p:nvPr>
            <p:ph type="dt" sz="quarter" idx="10"/>
          </p:nvPr>
        </p:nvSpPr>
        <p:spPr bwMode="auto">
          <a:noFill/>
          <a:ln>
            <a:miter lim="800000"/>
            <a:headEnd/>
            <a:tailEnd/>
          </a:ln>
        </p:spPr>
        <p:txBody>
          <a:bodyPr/>
          <a:lstStyle/>
          <a:p>
            <a:fld id="{A3B0777A-DC6F-4370-92E5-2E4FFA01082F}"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447800"/>
          </a:xfrm>
        </p:spPr>
        <p:txBody>
          <a:bodyPr>
            <a:normAutofit fontScale="90000"/>
          </a:bodyPr>
          <a:lstStyle/>
          <a:p>
            <a:pPr eaLnBrk="1" fontAlgn="auto" hangingPunct="1">
              <a:spcAft>
                <a:spcPts val="0"/>
              </a:spcAft>
              <a:defRPr/>
            </a:pPr>
            <a:r>
              <a:rPr lang="en-US" dirty="0" smtClean="0">
                <a:solidFill>
                  <a:schemeClr val="tx1"/>
                </a:solidFill>
              </a:rPr>
              <a:t>PTSD and TBI: </a:t>
            </a:r>
            <a:br>
              <a:rPr lang="en-US" dirty="0" smtClean="0">
                <a:solidFill>
                  <a:schemeClr val="tx1"/>
                </a:solidFill>
              </a:rPr>
            </a:br>
            <a:r>
              <a:rPr lang="en-US" dirty="0" smtClean="0">
                <a:solidFill>
                  <a:schemeClr val="tx1"/>
                </a:solidFill>
              </a:rPr>
              <a:t>Resources for Help</a:t>
            </a:r>
            <a:endParaRPr lang="en-US" dirty="0">
              <a:solidFill>
                <a:schemeClr val="tx1"/>
              </a:solidFill>
            </a:endParaRPr>
          </a:p>
        </p:txBody>
      </p:sp>
      <p:sp>
        <p:nvSpPr>
          <p:cNvPr id="88067" name="Subtitle 5"/>
          <p:cNvSpPr>
            <a:spLocks noGrp="1"/>
          </p:cNvSpPr>
          <p:nvPr>
            <p:ph type="subTitle" idx="1"/>
          </p:nvPr>
        </p:nvSpPr>
        <p:spPr>
          <a:xfrm>
            <a:off x="533400" y="3228975"/>
            <a:ext cx="7854950" cy="1752600"/>
          </a:xfrm>
        </p:spPr>
        <p:txBody>
          <a:bodyPr/>
          <a:lstStyle/>
          <a:p>
            <a:pPr marR="0" eaLnBrk="1" hangingPunct="1"/>
            <a:endParaRPr lang="en-US" smtClean="0">
              <a:ea typeface="ＭＳ Ｐゴシック" charset="-128"/>
            </a:endParaRPr>
          </a:p>
        </p:txBody>
      </p:sp>
      <p:sp>
        <p:nvSpPr>
          <p:cNvPr id="88068" name="Date Placeholder 3"/>
          <p:cNvSpPr>
            <a:spLocks noGrp="1"/>
          </p:cNvSpPr>
          <p:nvPr>
            <p:ph type="dt" sz="quarter" idx="10"/>
          </p:nvPr>
        </p:nvSpPr>
        <p:spPr bwMode="auto">
          <a:noFill/>
          <a:ln>
            <a:miter lim="800000"/>
            <a:headEnd/>
            <a:tailEnd/>
          </a:ln>
        </p:spPr>
        <p:txBody>
          <a:bodyPr/>
          <a:lstStyle/>
          <a:p>
            <a:fld id="{04FD0592-A989-4A8C-8B88-192CF6F03B28}" type="datetime1">
              <a:rPr lang="en-US"/>
              <a:pPr/>
              <a:t>5/14/2014</a:t>
            </a:fld>
            <a:endParaRPr lang="en-US"/>
          </a:p>
        </p:txBody>
      </p:sp>
      <p:pic>
        <p:nvPicPr>
          <p:cNvPr id="5" name="Picture 4" descr="fighting-ptsd-2.jpg"/>
          <p:cNvPicPr>
            <a:picLocks noChangeAspect="1"/>
          </p:cNvPicPr>
          <p:nvPr/>
        </p:nvPicPr>
        <p:blipFill>
          <a:blip r:embed="rId2" cstate="print"/>
          <a:srcRect/>
          <a:stretch>
            <a:fillRect/>
          </a:stretch>
        </p:blipFill>
        <p:spPr bwMode="auto">
          <a:xfrm>
            <a:off x="2133600" y="3200400"/>
            <a:ext cx="5029200" cy="3151188"/>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p:txBody>
          <a:bodyPr/>
          <a:lstStyle/>
          <a:p>
            <a:pPr eaLnBrk="1" hangingPunct="1"/>
            <a:r>
              <a:rPr lang="en-US" smtClean="0">
                <a:ea typeface="ＭＳ Ｐゴシック" charset="-128"/>
              </a:rPr>
              <a:t>Treatment for PTSD and TBI	</a:t>
            </a:r>
          </a:p>
        </p:txBody>
      </p:sp>
      <p:sp>
        <p:nvSpPr>
          <p:cNvPr id="89091" name="Content Placeholder 6"/>
          <p:cNvSpPr>
            <a:spLocks noGrp="1"/>
          </p:cNvSpPr>
          <p:nvPr>
            <p:ph idx="1"/>
          </p:nvPr>
        </p:nvSpPr>
        <p:spPr/>
        <p:txBody>
          <a:bodyPr/>
          <a:lstStyle/>
          <a:p>
            <a:pPr eaLnBrk="1" hangingPunct="1"/>
            <a:r>
              <a:rPr lang="en-US" smtClean="0">
                <a:ea typeface="ＭＳ Ｐゴシック" charset="-128"/>
              </a:rPr>
              <a:t>Good treatments are available: Please recommend help when veterans need it! </a:t>
            </a:r>
          </a:p>
          <a:p>
            <a:pPr eaLnBrk="1" hangingPunct="1"/>
            <a:r>
              <a:rPr lang="en-US" smtClean="0">
                <a:ea typeface="ＭＳ Ｐゴシック" charset="-128"/>
              </a:rPr>
              <a:t>PTSD:  Vet Centers (DC &amp; Alexandria) &amp; DC VA Medical Center are experienced in treating combat-related PTSD</a:t>
            </a:r>
          </a:p>
          <a:p>
            <a:pPr eaLnBrk="1" hangingPunct="1"/>
            <a:r>
              <a:rPr lang="en-US" smtClean="0">
                <a:ea typeface="ＭＳ Ｐゴシック" charset="-128"/>
              </a:rPr>
              <a:t>TBI:  Polytrauma Services at DC VA Hospital provides neuropsychology, physical therapy, occupational therapy, speech therapy and various other therapies to help veterans recover</a:t>
            </a:r>
          </a:p>
        </p:txBody>
      </p:sp>
      <p:sp>
        <p:nvSpPr>
          <p:cNvPr id="89092" name="Date Placeholder 3"/>
          <p:cNvSpPr>
            <a:spLocks noGrp="1"/>
          </p:cNvSpPr>
          <p:nvPr>
            <p:ph type="dt" sz="quarter" idx="10"/>
          </p:nvPr>
        </p:nvSpPr>
        <p:spPr bwMode="auto">
          <a:noFill/>
          <a:ln>
            <a:miter lim="800000"/>
            <a:headEnd/>
            <a:tailEnd/>
          </a:ln>
        </p:spPr>
        <p:txBody>
          <a:bodyPr/>
          <a:lstStyle/>
          <a:p>
            <a:fld id="{47A8DA63-650D-4302-B386-F414C71BB424}"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704850"/>
            <a:ext cx="8229600" cy="895350"/>
          </a:xfrm>
        </p:spPr>
        <p:txBody>
          <a:bodyPr/>
          <a:lstStyle/>
          <a:p>
            <a:pPr algn="ctr" eaLnBrk="1" hangingPunct="1"/>
            <a:r>
              <a:rPr lang="en-US" dirty="0" smtClean="0">
                <a:ea typeface="ＭＳ Ｐゴシック" charset="-128"/>
              </a:rPr>
              <a:t>Vet Center Information	</a:t>
            </a:r>
          </a:p>
        </p:txBody>
      </p:sp>
      <p:sp>
        <p:nvSpPr>
          <p:cNvPr id="91139" name="Content Placeholder 2"/>
          <p:cNvSpPr>
            <a:spLocks noGrp="1"/>
          </p:cNvSpPr>
          <p:nvPr>
            <p:ph idx="1"/>
          </p:nvPr>
        </p:nvSpPr>
        <p:spPr>
          <a:xfrm>
            <a:off x="457200" y="1600201"/>
            <a:ext cx="8229600" cy="4724400"/>
          </a:xfrm>
        </p:spPr>
        <p:txBody>
          <a:bodyPr/>
          <a:lstStyle/>
          <a:p>
            <a:pPr eaLnBrk="1" hangingPunct="1"/>
            <a:r>
              <a:rPr lang="en-US" dirty="0" smtClean="0">
                <a:ea typeface="ＭＳ Ｐゴシック" charset="-128"/>
              </a:rPr>
              <a:t>FREE: No co-pay for services</a:t>
            </a:r>
          </a:p>
          <a:p>
            <a:pPr eaLnBrk="1" hangingPunct="1"/>
            <a:r>
              <a:rPr lang="en-US" dirty="0" smtClean="0">
                <a:ea typeface="ＭＳ Ｐゴシック" charset="-128"/>
              </a:rPr>
              <a:t>Walk-ins are welcome</a:t>
            </a:r>
          </a:p>
          <a:p>
            <a:pPr eaLnBrk="1" hangingPunct="1"/>
            <a:r>
              <a:rPr lang="en-US" dirty="0" smtClean="0">
                <a:ea typeface="ＭＳ Ｐゴシック" charset="-128"/>
              </a:rPr>
              <a:t>Confidential</a:t>
            </a:r>
          </a:p>
          <a:p>
            <a:pPr eaLnBrk="1" hangingPunct="1"/>
            <a:r>
              <a:rPr lang="en-US" dirty="0" smtClean="0">
                <a:ea typeface="ＭＳ Ｐゴシック" charset="-128"/>
              </a:rPr>
              <a:t>Two male counselors (Veterans),  two female counselors (1 Veteran and 1 Civilian) &amp; one Outreach Worker</a:t>
            </a:r>
          </a:p>
          <a:p>
            <a:pPr eaLnBrk="1" hangingPunct="1"/>
            <a:r>
              <a:rPr lang="en-US" sz="2400" dirty="0" smtClean="0">
                <a:ea typeface="ＭＳ Ｐゴシック" charset="-128"/>
              </a:rPr>
              <a:t>Location: 6940 S. Kings HWY, Suite 204</a:t>
            </a:r>
          </a:p>
          <a:p>
            <a:pPr lvl="5">
              <a:buNone/>
            </a:pPr>
            <a:r>
              <a:rPr lang="en-US" sz="2400" dirty="0" smtClean="0">
                <a:ea typeface="ＭＳ Ｐゴシック" charset="-128"/>
              </a:rPr>
              <a:t> Alexandria, VA 22310</a:t>
            </a:r>
          </a:p>
          <a:p>
            <a:pPr lvl="5">
              <a:buNone/>
            </a:pPr>
            <a:r>
              <a:rPr lang="en-US" sz="2400" dirty="0" smtClean="0">
                <a:ea typeface="ＭＳ Ｐゴシック" charset="-128"/>
              </a:rPr>
              <a:t> Phone:  703-360-8633</a:t>
            </a:r>
          </a:p>
          <a:p>
            <a:pPr lvl="5">
              <a:buNone/>
            </a:pPr>
            <a:r>
              <a:rPr lang="en-US" sz="2000" dirty="0" smtClean="0">
                <a:ea typeface="ＭＳ Ｐゴシック" charset="-128"/>
              </a:rPr>
              <a:t>http://www.vetcenter.va.gov/</a:t>
            </a:r>
          </a:p>
          <a:p>
            <a:pPr eaLnBrk="1" hangingPunct="1">
              <a:buFont typeface="Wingdings 2" charset="2"/>
              <a:buNone/>
            </a:pPr>
            <a:endParaRPr lang="en-US" dirty="0" smtClean="0">
              <a:ea typeface="ＭＳ Ｐゴシック" charset="-128"/>
            </a:endParaRPr>
          </a:p>
          <a:p>
            <a:pPr eaLnBrk="1" hangingPunct="1"/>
            <a:endParaRPr lang="en-US" dirty="0" smtClean="0">
              <a:ea typeface="ＭＳ Ｐゴシック" charset="-128"/>
            </a:endParaRPr>
          </a:p>
          <a:p>
            <a:pPr eaLnBrk="1" hangingPunct="1">
              <a:buFont typeface="Wingdings 2" charset="2"/>
              <a:buNone/>
            </a:pPr>
            <a:endParaRPr lang="en-US" dirty="0" smtClean="0">
              <a:ea typeface="ＭＳ Ｐゴシック" charset="-128"/>
            </a:endParaRPr>
          </a:p>
        </p:txBody>
      </p:sp>
    </p:spTree>
  </p:cSld>
  <p:clrMapOvr>
    <a:masterClrMapping/>
  </p:clrMapOvr>
  <p:transition spd="med">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ea typeface="ＭＳ Ｐゴシック" charset="-128"/>
              </a:rPr>
              <a:t>Veterans Justice Outreach </a:t>
            </a:r>
          </a:p>
        </p:txBody>
      </p:sp>
      <p:sp>
        <p:nvSpPr>
          <p:cNvPr id="92163" name="Content Placeholder 2"/>
          <p:cNvSpPr>
            <a:spLocks noGrp="1"/>
          </p:cNvSpPr>
          <p:nvPr>
            <p:ph idx="1"/>
          </p:nvPr>
        </p:nvSpPr>
        <p:spPr/>
        <p:txBody>
          <a:bodyPr/>
          <a:lstStyle/>
          <a:p>
            <a:pPr eaLnBrk="1" hangingPunct="1"/>
            <a:r>
              <a:rPr lang="en-US" dirty="0" smtClean="0">
                <a:ea typeface="ＭＳ Ｐゴシック" charset="-128"/>
              </a:rPr>
              <a:t>Purpose of program</a:t>
            </a:r>
          </a:p>
          <a:p>
            <a:pPr lvl="1" eaLnBrk="1" hangingPunct="1">
              <a:buFont typeface="Arial" charset="0"/>
              <a:buChar char="•"/>
            </a:pPr>
            <a:r>
              <a:rPr lang="en-US" dirty="0" smtClean="0">
                <a:ea typeface="ＭＳ Ｐゴシック" charset="-128"/>
              </a:rPr>
              <a:t>Avoid unnecessary criminalization of mental illness and extended incarceration among Veterans by ensuring that eligible Veterans in contact with the criminal justice system have access to Veterans Health Administration mental health and substance abuse services.</a:t>
            </a:r>
          </a:p>
          <a:p>
            <a:pPr lvl="1" algn="ctr" eaLnBrk="1" hangingPunct="1">
              <a:buNone/>
            </a:pPr>
            <a:r>
              <a:rPr lang="en-US" dirty="0" smtClean="0">
                <a:ea typeface="ＭＳ Ｐゴシック" charset="-128"/>
              </a:rPr>
              <a:t>POC:</a:t>
            </a:r>
          </a:p>
          <a:p>
            <a:pPr lvl="1" algn="ctr" eaLnBrk="1" hangingPunct="1">
              <a:buNone/>
            </a:pPr>
            <a:r>
              <a:rPr lang="en-US" dirty="0" smtClean="0">
                <a:ea typeface="ＭＳ Ｐゴシック" charset="-128"/>
              </a:rPr>
              <a:t>Washington DC VA Medical Center</a:t>
            </a:r>
          </a:p>
          <a:p>
            <a:pPr lvl="1" algn="ctr" eaLnBrk="1" hangingPunct="1">
              <a:buNone/>
            </a:pPr>
            <a:r>
              <a:rPr lang="en-US" dirty="0" smtClean="0">
                <a:ea typeface="ＭＳ Ｐゴシック" charset="-128"/>
              </a:rPr>
              <a:t>Karen Carrington</a:t>
            </a:r>
          </a:p>
          <a:p>
            <a:pPr lvl="1" algn="ctr" eaLnBrk="1" hangingPunct="1">
              <a:buNone/>
            </a:pPr>
            <a:r>
              <a:rPr lang="en-US" dirty="0" smtClean="0">
                <a:ea typeface="ＭＳ Ｐゴシック" charset="-128"/>
              </a:rPr>
              <a:t>http://www.justiceforvets.org/</a:t>
            </a:r>
          </a:p>
          <a:p>
            <a:pPr lvl="1" algn="ctr" eaLnBrk="1" hangingPunct="1">
              <a:buNone/>
            </a:pPr>
            <a:endParaRPr lang="en-US" dirty="0" smtClean="0">
              <a:ea typeface="ＭＳ Ｐゴシック" charset="-128"/>
            </a:endParaRPr>
          </a:p>
          <a:p>
            <a:pPr eaLnBrk="1" hangingPunct="1">
              <a:buFont typeface="Wingdings 2" charset="2"/>
              <a:buNone/>
            </a:pPr>
            <a:endParaRPr lang="en-US" dirty="0" smtClean="0">
              <a:ea typeface="ＭＳ Ｐゴシック" charset="-128"/>
            </a:endParaRPr>
          </a:p>
        </p:txBody>
      </p:sp>
      <p:sp>
        <p:nvSpPr>
          <p:cNvPr id="92164" name="Date Placeholder 3"/>
          <p:cNvSpPr>
            <a:spLocks noGrp="1"/>
          </p:cNvSpPr>
          <p:nvPr>
            <p:ph type="dt" sz="quarter" idx="10"/>
          </p:nvPr>
        </p:nvSpPr>
        <p:spPr bwMode="auto">
          <a:noFill/>
          <a:ln>
            <a:miter lim="800000"/>
            <a:headEnd/>
            <a:tailEnd/>
          </a:ln>
        </p:spPr>
        <p:txBody>
          <a:bodyPr/>
          <a:lstStyle/>
          <a:p>
            <a:fld id="{298C86AF-70E9-4FC4-939E-2006185E0FE4}"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657600"/>
            <a:ext cx="8305800" cy="2362200"/>
          </a:xfrm>
        </p:spPr>
        <p:txBody>
          <a:bodyPr>
            <a:normAutofit fontScale="90000"/>
          </a:bodyPr>
          <a:lstStyle/>
          <a:p>
            <a:pPr algn="ctr" eaLnBrk="1" hangingPunct="1">
              <a:defRPr/>
            </a:pPr>
            <a:r>
              <a:rPr lang="en-US" sz="20000" dirty="0" smtClean="0">
                <a:latin typeface="+mn-lt"/>
              </a:rPr>
              <a:t/>
            </a:r>
            <a:br>
              <a:rPr lang="en-US" sz="20000" dirty="0" smtClean="0">
                <a:latin typeface="+mn-lt"/>
              </a:rPr>
            </a:br>
            <a:r>
              <a:rPr lang="en-US" sz="20000" dirty="0" smtClean="0">
                <a:latin typeface="+mn-lt"/>
              </a:rPr>
              <a:t/>
            </a:r>
            <a:br>
              <a:rPr lang="en-US" sz="20000" dirty="0" smtClean="0">
                <a:latin typeface="+mn-lt"/>
              </a:rPr>
            </a:br>
            <a:r>
              <a:rPr lang="en-US" sz="20000" dirty="0" smtClean="0">
                <a:latin typeface="+mn-lt"/>
              </a:rPr>
              <a:t/>
            </a:r>
            <a:br>
              <a:rPr lang="en-US" sz="20000" dirty="0" smtClean="0">
                <a:latin typeface="+mn-lt"/>
              </a:rPr>
            </a:br>
            <a:r>
              <a:rPr lang="en-US" sz="20000" dirty="0" smtClean="0">
                <a:latin typeface="+mn-lt"/>
              </a:rPr>
              <a:t/>
            </a:r>
            <a:br>
              <a:rPr lang="en-US" sz="20000" dirty="0" smtClean="0">
                <a:latin typeface="+mn-lt"/>
              </a:rPr>
            </a:br>
            <a:r>
              <a:rPr lang="en-US" sz="20000" dirty="0" smtClean="0">
                <a:latin typeface="+mn-lt"/>
              </a:rPr>
              <a:t/>
            </a:r>
            <a:br>
              <a:rPr lang="en-US" sz="20000" dirty="0" smtClean="0">
                <a:latin typeface="+mn-lt"/>
              </a:rPr>
            </a:br>
            <a:r>
              <a:rPr lang="en-US" sz="20000" dirty="0" smtClean="0">
                <a:latin typeface="+mn-lt"/>
              </a:rPr>
              <a:t/>
            </a:r>
            <a:br>
              <a:rPr lang="en-US" sz="20000" dirty="0" smtClean="0">
                <a:latin typeface="+mn-lt"/>
              </a:rPr>
            </a:br>
            <a:r>
              <a:rPr lang="en-US" sz="20000" dirty="0" smtClean="0">
                <a:latin typeface="+mn-lt"/>
              </a:rPr>
              <a:t>?</a:t>
            </a:r>
            <a:endParaRPr lang="en-US" sz="20000" dirty="0">
              <a:latin typeface="+mn-lt"/>
            </a:endParaRPr>
          </a:p>
        </p:txBody>
      </p:sp>
      <p:sp>
        <p:nvSpPr>
          <p:cNvPr id="96259" name="Date Placeholder 3"/>
          <p:cNvSpPr>
            <a:spLocks noGrp="1"/>
          </p:cNvSpPr>
          <p:nvPr>
            <p:ph type="dt" sz="quarter" idx="10"/>
          </p:nvPr>
        </p:nvSpPr>
        <p:spPr bwMode="auto">
          <a:noFill/>
          <a:ln>
            <a:miter lim="800000"/>
            <a:headEnd/>
            <a:tailEnd/>
          </a:ln>
        </p:spPr>
        <p:txBody>
          <a:bodyPr/>
          <a:lstStyle/>
          <a:p>
            <a:fld id="{848D4ADB-AB75-4E9C-BB2D-59365FC978B3}" type="datetime1">
              <a:rPr lang="en-US"/>
              <a:pPr/>
              <a:t>5/14/2014</a:t>
            </a:fld>
            <a:endParaRPr lang="en-US"/>
          </a:p>
        </p:txBody>
      </p:sp>
      <p:pic>
        <p:nvPicPr>
          <p:cNvPr id="96260" name="Picture 3" descr="ptsdhelp.jpg"/>
          <p:cNvPicPr>
            <a:picLocks noChangeAspect="1"/>
          </p:cNvPicPr>
          <p:nvPr/>
        </p:nvPicPr>
        <p:blipFill>
          <a:blip r:embed="rId2" cstate="print"/>
          <a:srcRect/>
          <a:stretch>
            <a:fillRect/>
          </a:stretch>
        </p:blipFill>
        <p:spPr bwMode="auto">
          <a:xfrm>
            <a:off x="2667000" y="1143000"/>
            <a:ext cx="3797300" cy="25908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2"/>
          <p:cNvSpPr>
            <a:spLocks noGrp="1"/>
          </p:cNvSpPr>
          <p:nvPr>
            <p:ph type="dt" sz="quarter" idx="10"/>
          </p:nvPr>
        </p:nvSpPr>
        <p:spPr bwMode="auto">
          <a:noFill/>
          <a:ln>
            <a:miter lim="800000"/>
            <a:headEnd/>
            <a:tailEnd/>
          </a:ln>
        </p:spPr>
        <p:txBody>
          <a:bodyPr/>
          <a:lstStyle/>
          <a:p>
            <a:fld id="{F4EAF60D-0766-4003-9886-44B90B6B0763}" type="datetime1">
              <a:rPr lang="en-US"/>
              <a:pPr/>
              <a:t>5/14/2014</a:t>
            </a:fld>
            <a:endParaRPr lang="en-US"/>
          </a:p>
        </p:txBody>
      </p:sp>
      <p:pic>
        <p:nvPicPr>
          <p:cNvPr id="4" name="Picture 3" descr="Thank YOu.jpg"/>
          <p:cNvPicPr>
            <a:picLocks noChangeAspect="1"/>
          </p:cNvPicPr>
          <p:nvPr/>
        </p:nvPicPr>
        <p:blipFill>
          <a:blip r:embed="rId2" cstate="print"/>
          <a:srcRect/>
          <a:stretch>
            <a:fillRect/>
          </a:stretch>
        </p:blipFill>
        <p:spPr bwMode="auto">
          <a:xfrm>
            <a:off x="1079500" y="1397000"/>
            <a:ext cx="6985000" cy="40640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0"/>
            <a:ext cx="8305800" cy="2057400"/>
          </a:xfrm>
        </p:spPr>
        <p:txBody>
          <a:bodyPr>
            <a:normAutofit fontScale="90000"/>
          </a:bodyPr>
          <a:lstStyle/>
          <a:p>
            <a:r>
              <a:rPr lang="en-US" dirty="0" smtClean="0"/>
              <a:t>An Iraq Veteran’s Personal Account</a:t>
            </a:r>
            <a:br>
              <a:rPr lang="en-US" dirty="0" smtClean="0"/>
            </a:br>
            <a:r>
              <a:rPr lang="en-US" dirty="0" smtClean="0"/>
              <a:t>			</a:t>
            </a:r>
            <a:r>
              <a:rPr lang="en-US" dirty="0" smtClean="0">
                <a:solidFill>
                  <a:schemeClr val="tx1"/>
                </a:solidFill>
              </a:rPr>
              <a:t>Michael Hemingway</a:t>
            </a:r>
            <a:endParaRPr lang="en-US" dirty="0">
              <a:solidFill>
                <a:schemeClr val="tx1"/>
              </a:solidFill>
            </a:endParaRPr>
          </a:p>
        </p:txBody>
      </p:sp>
      <p:sp>
        <p:nvSpPr>
          <p:cNvPr id="2" name="Date Placeholder 1"/>
          <p:cNvSpPr>
            <a:spLocks noGrp="1"/>
          </p:cNvSpPr>
          <p:nvPr>
            <p:ph type="dt" sz="half" idx="10"/>
          </p:nvPr>
        </p:nvSpPr>
        <p:spPr/>
        <p:txBody>
          <a:bodyPr/>
          <a:lstStyle/>
          <a:p>
            <a:fld id="{D24C7416-DCFA-4E93-A5D1-08590408A809}" type="datetime1">
              <a:rPr lang="en-US" smtClean="0"/>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p:nvPr>
        </p:nvSpPr>
        <p:spPr/>
        <p:txBody>
          <a:bodyPr/>
          <a:lstStyle/>
          <a:p>
            <a:endParaRPr lang="en-US" sz="2400" dirty="0" smtClean="0"/>
          </a:p>
          <a:p>
            <a:endParaRPr lang="en-US" sz="2400" dirty="0" smtClean="0"/>
          </a:p>
          <a:p>
            <a:pPr eaLnBrk="1" hangingPunct="1"/>
            <a:r>
              <a:rPr lang="en-US" dirty="0" smtClean="0"/>
              <a:t>An </a:t>
            </a:r>
            <a:r>
              <a:rPr lang="en-US" i="1" dirty="0" smtClean="0"/>
              <a:t>anxiety disorder that can occur </a:t>
            </a:r>
            <a:r>
              <a:rPr lang="en-US" dirty="0" smtClean="0"/>
              <a:t>after a person </a:t>
            </a:r>
            <a:r>
              <a:rPr lang="en-US" dirty="0" smtClean="0">
                <a:ea typeface="ＭＳ Ｐゴシック" charset="-128"/>
              </a:rPr>
              <a:t>experiences, witnesses or learns of  an event or events that involve actual or threatened death, serious injury or violation of body of self or others  and responds to this event with intense fear, helplessness or horror. </a:t>
            </a:r>
          </a:p>
          <a:p>
            <a:pPr lvl="1" eaLnBrk="1" hangingPunct="1"/>
            <a:r>
              <a:rPr lang="en-US" sz="2600" dirty="0" smtClean="0"/>
              <a:t>The anxiety is diagnosed as PTSD when it lasts for at least one month and makes it difficult for the person to function normally in everyday life. </a:t>
            </a:r>
          </a:p>
          <a:p>
            <a:pPr algn="r">
              <a:buNone/>
            </a:pPr>
            <a:endParaRPr lang="en-US" sz="1000" dirty="0" smtClean="0"/>
          </a:p>
          <a:p>
            <a:pPr algn="r">
              <a:buNone/>
            </a:pPr>
            <a:endParaRPr lang="en-US" sz="1000" dirty="0" smtClean="0"/>
          </a:p>
          <a:p>
            <a:pPr algn="r">
              <a:buNone/>
            </a:pPr>
            <a:endParaRPr lang="en-US" sz="1000" dirty="0" smtClean="0"/>
          </a:p>
          <a:p>
            <a:pPr algn="r">
              <a:buNone/>
            </a:pPr>
            <a:endParaRPr lang="en-US" sz="1000" dirty="0" smtClean="0"/>
          </a:p>
          <a:p>
            <a:pPr algn="r">
              <a:buNone/>
            </a:pPr>
            <a:endParaRPr lang="en-US" sz="1000" dirty="0" smtClean="0"/>
          </a:p>
          <a:p>
            <a:pPr algn="r">
              <a:buNone/>
            </a:pPr>
            <a:endParaRPr lang="en-US" sz="1000" dirty="0" smtClean="0"/>
          </a:p>
          <a:p>
            <a:pPr algn="r">
              <a:buNone/>
            </a:pPr>
            <a:endParaRPr lang="en-US" sz="1000" dirty="0" smtClean="0"/>
          </a:p>
          <a:p>
            <a:pPr algn="r">
              <a:buNone/>
            </a:pPr>
            <a:r>
              <a:rPr lang="en-US" sz="1000" dirty="0" smtClean="0"/>
              <a:t>(U.S. Department of Veterans Affairs, “Understanding PTSD,” www.ptsd.va.gov; American Psychiatric Association, Diagnostic and Statistical Manual of Mental Disorders IV-TR, pages 463-468, 2000)</a:t>
            </a:r>
          </a:p>
          <a:p>
            <a:pPr algn="r"/>
            <a:endParaRPr lang="en-US" sz="1000" dirty="0" smtClean="0"/>
          </a:p>
          <a:p>
            <a:pPr>
              <a:buNone/>
            </a:pPr>
            <a:endParaRPr lang="en-US" dirty="0"/>
          </a:p>
        </p:txBody>
      </p:sp>
      <p:sp>
        <p:nvSpPr>
          <p:cNvPr id="3" name="Date Placeholder 2"/>
          <p:cNvSpPr>
            <a:spLocks noGrp="1"/>
          </p:cNvSpPr>
          <p:nvPr>
            <p:ph type="dt" sz="half" idx="10"/>
          </p:nvPr>
        </p:nvSpPr>
        <p:spPr/>
        <p:txBody>
          <a:bodyPr/>
          <a:lstStyle/>
          <a:p>
            <a:fld id="{DAED5E93-A419-44B4-9C8D-88609B35E077}" type="datetime1">
              <a:rPr lang="en-US" smtClean="0"/>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ea typeface="ＭＳ Ｐゴシック" charset="-128"/>
              </a:rPr>
              <a:t>3 Types of Stressors	</a:t>
            </a:r>
          </a:p>
        </p:txBody>
      </p:sp>
      <p:sp>
        <p:nvSpPr>
          <p:cNvPr id="25603" name="Content Placeholder 2"/>
          <p:cNvSpPr>
            <a:spLocks noGrp="1"/>
          </p:cNvSpPr>
          <p:nvPr>
            <p:ph idx="1"/>
          </p:nvPr>
        </p:nvSpPr>
        <p:spPr/>
        <p:txBody>
          <a:bodyPr/>
          <a:lstStyle/>
          <a:p>
            <a:pPr eaLnBrk="1" hangingPunct="1"/>
            <a:r>
              <a:rPr lang="en-US" smtClean="0">
                <a:ea typeface="ＭＳ Ｐゴシック" charset="-128"/>
              </a:rPr>
              <a:t>Intentional Human</a:t>
            </a:r>
          </a:p>
          <a:p>
            <a:pPr eaLnBrk="1" hangingPunct="1"/>
            <a:r>
              <a:rPr lang="en-US" smtClean="0">
                <a:ea typeface="ＭＳ Ｐゴシック" charset="-128"/>
              </a:rPr>
              <a:t>Unintentional Human</a:t>
            </a:r>
          </a:p>
          <a:p>
            <a:pPr eaLnBrk="1" hangingPunct="1"/>
            <a:r>
              <a:rPr lang="en-US" smtClean="0">
                <a:ea typeface="ＭＳ Ｐゴシック" charset="-128"/>
              </a:rPr>
              <a:t>Acts of Nature/ Natural Disaster</a:t>
            </a:r>
          </a:p>
          <a:p>
            <a:pPr eaLnBrk="1" hangingPunct="1"/>
            <a:endParaRPr lang="en-US" smtClean="0">
              <a:ea typeface="ＭＳ Ｐゴシック" charset="-128"/>
            </a:endParaRPr>
          </a:p>
        </p:txBody>
      </p:sp>
      <p:sp>
        <p:nvSpPr>
          <p:cNvPr id="38916" name="Date Placeholder 3"/>
          <p:cNvSpPr>
            <a:spLocks noGrp="1"/>
          </p:cNvSpPr>
          <p:nvPr>
            <p:ph type="dt" sz="quarter" idx="10"/>
          </p:nvPr>
        </p:nvSpPr>
        <p:spPr bwMode="auto">
          <a:noFill/>
          <a:ln>
            <a:miter lim="800000"/>
            <a:headEnd/>
            <a:tailEnd/>
          </a:ln>
        </p:spPr>
        <p:txBody>
          <a:bodyPr/>
          <a:lstStyle/>
          <a:p>
            <a:fld id="{703C45B6-C10B-4AB5-BD4C-C4B5FDFA5393}" type="datetime1">
              <a:rPr lang="en-US"/>
              <a:pPr/>
              <a:t>5/14/2014</a:t>
            </a:fld>
            <a:endParaRPr lang="en-US"/>
          </a:p>
        </p:txBody>
      </p:sp>
      <p:pic>
        <p:nvPicPr>
          <p:cNvPr id="5" name="Picture 4" descr="ptsd-military-lh131.jpg"/>
          <p:cNvPicPr>
            <a:picLocks noChangeAspect="1"/>
          </p:cNvPicPr>
          <p:nvPr/>
        </p:nvPicPr>
        <p:blipFill>
          <a:blip r:embed="rId2" cstate="print"/>
          <a:srcRect/>
          <a:stretch>
            <a:fillRect/>
          </a:stretch>
        </p:blipFill>
        <p:spPr bwMode="auto">
          <a:xfrm>
            <a:off x="2438400" y="3530600"/>
            <a:ext cx="4495800" cy="28702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p:cTn id="13"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p:cTn id="19"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5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p:cTn id="25"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56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500" smtClean="0">
                <a:ea typeface="ＭＳ Ｐゴシック" charset="-128"/>
              </a:rPr>
              <a:t>Intentional Human </a:t>
            </a:r>
            <a:br>
              <a:rPr lang="en-US" sz="3500" smtClean="0">
                <a:ea typeface="ＭＳ Ｐゴシック" charset="-128"/>
              </a:rPr>
            </a:br>
            <a:r>
              <a:rPr lang="en-US" sz="3500" smtClean="0">
                <a:ea typeface="ＭＳ Ｐゴシック" charset="-128"/>
              </a:rPr>
              <a:t>(Man-made, Deliberate, Malicious)</a:t>
            </a:r>
          </a:p>
        </p:txBody>
      </p:sp>
      <p:sp>
        <p:nvSpPr>
          <p:cNvPr id="39939" name="Content Placeholder 2"/>
          <p:cNvSpPr>
            <a:spLocks noGrp="1"/>
          </p:cNvSpPr>
          <p:nvPr>
            <p:ph idx="1"/>
          </p:nvPr>
        </p:nvSpPr>
        <p:spPr/>
        <p:txBody>
          <a:bodyPr/>
          <a:lstStyle/>
          <a:p>
            <a:pPr eaLnBrk="1" hangingPunct="1">
              <a:lnSpc>
                <a:spcPct val="90000"/>
              </a:lnSpc>
            </a:pPr>
            <a:r>
              <a:rPr lang="en-US" sz="1400" smtClean="0">
                <a:ea typeface="ＭＳ Ｐゴシック" charset="-128"/>
              </a:rPr>
              <a:t>Combat, civil war, resistance fighting</a:t>
            </a:r>
          </a:p>
          <a:p>
            <a:pPr eaLnBrk="1" hangingPunct="1">
              <a:lnSpc>
                <a:spcPct val="90000"/>
              </a:lnSpc>
            </a:pPr>
            <a:r>
              <a:rPr lang="en-US" sz="1400" smtClean="0">
                <a:ea typeface="ＭＳ Ｐゴシック" charset="-128"/>
              </a:rPr>
              <a:t>Abuse</a:t>
            </a:r>
          </a:p>
          <a:p>
            <a:pPr lvl="1" eaLnBrk="1" hangingPunct="1">
              <a:lnSpc>
                <a:spcPct val="90000"/>
              </a:lnSpc>
              <a:buFont typeface="Arial" charset="0"/>
              <a:buChar char="•"/>
            </a:pPr>
            <a:r>
              <a:rPr lang="en-US" sz="1400" smtClean="0">
                <a:ea typeface="ＭＳ Ｐゴシック" charset="-128"/>
              </a:rPr>
              <a:t>Sexual</a:t>
            </a:r>
          </a:p>
          <a:p>
            <a:pPr lvl="1" eaLnBrk="1" hangingPunct="1">
              <a:lnSpc>
                <a:spcPct val="90000"/>
              </a:lnSpc>
              <a:buFont typeface="Arial" charset="0"/>
              <a:buChar char="•"/>
            </a:pPr>
            <a:r>
              <a:rPr lang="en-US" sz="1400" smtClean="0">
                <a:ea typeface="ＭＳ Ｐゴシック" charset="-128"/>
              </a:rPr>
              <a:t>Physical</a:t>
            </a:r>
          </a:p>
          <a:p>
            <a:pPr lvl="1" eaLnBrk="1" hangingPunct="1">
              <a:lnSpc>
                <a:spcPct val="90000"/>
              </a:lnSpc>
              <a:buFont typeface="Arial" charset="0"/>
              <a:buChar char="•"/>
            </a:pPr>
            <a:r>
              <a:rPr lang="en-US" sz="1400" smtClean="0">
                <a:ea typeface="ＭＳ Ｐゴシック" charset="-128"/>
              </a:rPr>
              <a:t>Emotional</a:t>
            </a:r>
          </a:p>
          <a:p>
            <a:pPr eaLnBrk="1" hangingPunct="1">
              <a:lnSpc>
                <a:spcPct val="90000"/>
              </a:lnSpc>
            </a:pPr>
            <a:r>
              <a:rPr lang="en-US" sz="1400" smtClean="0">
                <a:ea typeface="ＭＳ Ｐゴシック" charset="-128"/>
              </a:rPr>
              <a:t>Torture</a:t>
            </a:r>
          </a:p>
          <a:p>
            <a:pPr eaLnBrk="1" hangingPunct="1">
              <a:lnSpc>
                <a:spcPct val="90000"/>
              </a:lnSpc>
            </a:pPr>
            <a:r>
              <a:rPr lang="en-US" sz="1400" smtClean="0">
                <a:ea typeface="ＭＳ Ｐゴシック" charset="-128"/>
              </a:rPr>
              <a:t>Criminal assault, violent crime</a:t>
            </a:r>
          </a:p>
          <a:p>
            <a:pPr eaLnBrk="1" hangingPunct="1">
              <a:lnSpc>
                <a:spcPct val="90000"/>
              </a:lnSpc>
            </a:pPr>
            <a:r>
              <a:rPr lang="en-US" sz="1400" smtClean="0">
                <a:ea typeface="ＭＳ Ｐゴシック" charset="-128"/>
              </a:rPr>
              <a:t>Being held hostage; POW</a:t>
            </a:r>
          </a:p>
          <a:p>
            <a:pPr eaLnBrk="1" hangingPunct="1">
              <a:lnSpc>
                <a:spcPct val="90000"/>
              </a:lnSpc>
            </a:pPr>
            <a:r>
              <a:rPr lang="en-US" sz="1400" smtClean="0">
                <a:ea typeface="ＭＳ Ｐゴシック" charset="-128"/>
              </a:rPr>
              <a:t>Hijacking</a:t>
            </a:r>
          </a:p>
          <a:p>
            <a:pPr eaLnBrk="1" hangingPunct="1">
              <a:lnSpc>
                <a:spcPct val="90000"/>
              </a:lnSpc>
            </a:pPr>
            <a:r>
              <a:rPr lang="en-US" sz="1400" smtClean="0">
                <a:ea typeface="ＭＳ Ｐゴシック" charset="-128"/>
              </a:rPr>
              <a:t>Racism/ hate-crimes</a:t>
            </a:r>
          </a:p>
          <a:p>
            <a:pPr eaLnBrk="1" hangingPunct="1">
              <a:lnSpc>
                <a:spcPct val="90000"/>
              </a:lnSpc>
            </a:pPr>
            <a:r>
              <a:rPr lang="en-US" sz="1400" smtClean="0">
                <a:ea typeface="ＭＳ Ｐゴシック" charset="-128"/>
              </a:rPr>
              <a:t>Terrorism</a:t>
            </a:r>
          </a:p>
          <a:p>
            <a:pPr eaLnBrk="1" hangingPunct="1">
              <a:lnSpc>
                <a:spcPct val="90000"/>
              </a:lnSpc>
            </a:pPr>
            <a:r>
              <a:rPr lang="en-US" sz="1400" smtClean="0">
                <a:ea typeface="ＭＳ Ｐゴシック" charset="-128"/>
              </a:rPr>
              <a:t>Bombing (Hiroshima, Oklahoma City)</a:t>
            </a:r>
          </a:p>
          <a:p>
            <a:pPr eaLnBrk="1" hangingPunct="1">
              <a:lnSpc>
                <a:spcPct val="90000"/>
              </a:lnSpc>
            </a:pPr>
            <a:r>
              <a:rPr lang="en-US" sz="1400" smtClean="0">
                <a:ea typeface="ＭＳ Ｐゴシック" charset="-128"/>
              </a:rPr>
              <a:t>Witnessing homicide, assault, etc. </a:t>
            </a:r>
          </a:p>
          <a:p>
            <a:pPr eaLnBrk="1" hangingPunct="1">
              <a:lnSpc>
                <a:spcPct val="90000"/>
              </a:lnSpc>
            </a:pPr>
            <a:r>
              <a:rPr lang="en-US" sz="1400" smtClean="0">
                <a:ea typeface="ＭＳ Ｐゴシック" charset="-128"/>
              </a:rPr>
              <a:t>Sniper attack</a:t>
            </a:r>
          </a:p>
          <a:p>
            <a:pPr eaLnBrk="1" hangingPunct="1">
              <a:lnSpc>
                <a:spcPct val="90000"/>
              </a:lnSpc>
            </a:pPr>
            <a:r>
              <a:rPr lang="en-US" sz="1400" smtClean="0">
                <a:ea typeface="ＭＳ Ｐゴシック" charset="-128"/>
              </a:rPr>
              <a:t>Witnessing parent’s fear reactions</a:t>
            </a:r>
          </a:p>
          <a:p>
            <a:pPr eaLnBrk="1" hangingPunct="1">
              <a:lnSpc>
                <a:spcPct val="90000"/>
              </a:lnSpc>
            </a:pPr>
            <a:r>
              <a:rPr lang="en-US" sz="1400" smtClean="0">
                <a:ea typeface="ＭＳ Ｐゴシック" charset="-128"/>
              </a:rPr>
              <a:t>Alcoholism (effects on family)</a:t>
            </a:r>
          </a:p>
          <a:p>
            <a:pPr eaLnBrk="1" hangingPunct="1">
              <a:lnSpc>
                <a:spcPct val="90000"/>
              </a:lnSpc>
            </a:pPr>
            <a:r>
              <a:rPr lang="en-US" sz="1400" smtClean="0">
                <a:ea typeface="ＭＳ Ｐゴシック" charset="-128"/>
              </a:rPr>
              <a:t>Participating in violence </a:t>
            </a:r>
          </a:p>
          <a:p>
            <a:pPr eaLnBrk="1" hangingPunct="1">
              <a:lnSpc>
                <a:spcPct val="90000"/>
              </a:lnSpc>
            </a:pPr>
            <a:r>
              <a:rPr lang="en-US" sz="1400" smtClean="0">
                <a:ea typeface="ＭＳ Ｐゴシック" charset="-128"/>
              </a:rPr>
              <a:t>Suicide or other forms of sudden death</a:t>
            </a:r>
          </a:p>
          <a:p>
            <a:pPr eaLnBrk="1" hangingPunct="1">
              <a:lnSpc>
                <a:spcPct val="90000"/>
              </a:lnSpc>
            </a:pPr>
            <a:endParaRPr lang="en-US" sz="2400" smtClean="0">
              <a:ea typeface="ＭＳ Ｐゴシック" charset="-128"/>
            </a:endParaRPr>
          </a:p>
        </p:txBody>
      </p:sp>
      <p:sp>
        <p:nvSpPr>
          <p:cNvPr id="39940" name="Date Placeholder 3"/>
          <p:cNvSpPr>
            <a:spLocks noGrp="1"/>
          </p:cNvSpPr>
          <p:nvPr>
            <p:ph type="dt" sz="quarter" idx="10"/>
          </p:nvPr>
        </p:nvSpPr>
        <p:spPr bwMode="auto">
          <a:noFill/>
          <a:ln>
            <a:miter lim="800000"/>
            <a:headEnd/>
            <a:tailEnd/>
          </a:ln>
        </p:spPr>
        <p:txBody>
          <a:bodyPr/>
          <a:lstStyle/>
          <a:p>
            <a:fld id="{E02BA2E4-7AD9-44EE-9EDF-114431F39058}"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3500" smtClean="0">
                <a:ea typeface="ＭＳ Ｐゴシック" charset="-128"/>
              </a:rPr>
              <a:t>Unintended Human</a:t>
            </a:r>
            <a:br>
              <a:rPr lang="en-US" sz="3500" smtClean="0">
                <a:ea typeface="ＭＳ Ｐゴシック" charset="-128"/>
              </a:rPr>
            </a:br>
            <a:r>
              <a:rPr lang="en-US" sz="3500" smtClean="0">
                <a:ea typeface="ＭＳ Ｐゴシック" charset="-128"/>
              </a:rPr>
              <a:t>(Accidents, Technological Disaster)</a:t>
            </a:r>
          </a:p>
        </p:txBody>
      </p:sp>
      <p:sp>
        <p:nvSpPr>
          <p:cNvPr id="40963" name="Content Placeholder 2"/>
          <p:cNvSpPr>
            <a:spLocks noGrp="1"/>
          </p:cNvSpPr>
          <p:nvPr>
            <p:ph idx="1"/>
          </p:nvPr>
        </p:nvSpPr>
        <p:spPr/>
        <p:txBody>
          <a:bodyPr/>
          <a:lstStyle/>
          <a:p>
            <a:pPr eaLnBrk="1" hangingPunct="1"/>
            <a:r>
              <a:rPr lang="en-US" sz="2800" smtClean="0">
                <a:ea typeface="ＭＳ Ｐゴシック" charset="-128"/>
              </a:rPr>
              <a:t>Industrial (i.e. crane crashes down)</a:t>
            </a:r>
          </a:p>
          <a:p>
            <a:pPr eaLnBrk="1" hangingPunct="1"/>
            <a:r>
              <a:rPr lang="en-US" sz="2800" smtClean="0">
                <a:ea typeface="ＭＳ Ｐゴシック" charset="-128"/>
              </a:rPr>
              <a:t>Fire, burns (i.e. oil rig catches fire)</a:t>
            </a:r>
          </a:p>
          <a:p>
            <a:pPr eaLnBrk="1" hangingPunct="1"/>
            <a:r>
              <a:rPr lang="en-US" sz="2800" smtClean="0">
                <a:ea typeface="ＭＳ Ｐゴシック" charset="-128"/>
              </a:rPr>
              <a:t>Explosion</a:t>
            </a:r>
          </a:p>
          <a:p>
            <a:pPr eaLnBrk="1" hangingPunct="1"/>
            <a:r>
              <a:rPr lang="en-US" sz="2800" smtClean="0">
                <a:ea typeface="ＭＳ Ｐゴシック" charset="-128"/>
              </a:rPr>
              <a:t>MVA, plane crash, train wreck, shipwreck</a:t>
            </a:r>
          </a:p>
          <a:p>
            <a:pPr eaLnBrk="1" hangingPunct="1"/>
            <a:r>
              <a:rPr lang="en-US" sz="2800" smtClean="0">
                <a:ea typeface="ＭＳ Ｐゴシック" charset="-128"/>
              </a:rPr>
              <a:t>Nuclear disaster</a:t>
            </a:r>
          </a:p>
          <a:p>
            <a:pPr eaLnBrk="1" hangingPunct="1"/>
            <a:r>
              <a:rPr lang="en-US" sz="2800" smtClean="0">
                <a:ea typeface="ＭＳ Ｐゴシック" charset="-128"/>
              </a:rPr>
              <a:t>Collapse of sports stadium, building, etc</a:t>
            </a:r>
          </a:p>
          <a:p>
            <a:pPr eaLnBrk="1" hangingPunct="1">
              <a:buFont typeface="Wingdings 2" charset="2"/>
              <a:buNone/>
            </a:pPr>
            <a:endParaRPr lang="en-US" smtClean="0">
              <a:ea typeface="ＭＳ Ｐゴシック" charset="-128"/>
            </a:endParaRPr>
          </a:p>
        </p:txBody>
      </p:sp>
      <p:sp>
        <p:nvSpPr>
          <p:cNvPr id="40964" name="Date Placeholder 3"/>
          <p:cNvSpPr>
            <a:spLocks noGrp="1"/>
          </p:cNvSpPr>
          <p:nvPr>
            <p:ph type="dt" sz="quarter" idx="10"/>
          </p:nvPr>
        </p:nvSpPr>
        <p:spPr bwMode="auto">
          <a:noFill/>
          <a:ln>
            <a:miter lim="800000"/>
            <a:headEnd/>
            <a:tailEnd/>
          </a:ln>
        </p:spPr>
        <p:txBody>
          <a:bodyPr/>
          <a:lstStyle/>
          <a:p>
            <a:fld id="{D9F8BA2F-6324-42BE-B19C-572E9C65BA23}"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295400"/>
          </a:xfrm>
        </p:spPr>
        <p:txBody>
          <a:bodyPr/>
          <a:lstStyle/>
          <a:p>
            <a:pPr eaLnBrk="1" hangingPunct="1"/>
            <a:r>
              <a:rPr lang="en-US" sz="4000" smtClean="0">
                <a:ea typeface="ＭＳ Ｐゴシック" charset="-128"/>
              </a:rPr>
              <a:t>Acts of Nature/ Natural Disaster</a:t>
            </a:r>
          </a:p>
        </p:txBody>
      </p:sp>
      <p:sp>
        <p:nvSpPr>
          <p:cNvPr id="41987" name="Content Placeholder 2"/>
          <p:cNvSpPr>
            <a:spLocks noGrp="1"/>
          </p:cNvSpPr>
          <p:nvPr>
            <p:ph idx="1"/>
          </p:nvPr>
        </p:nvSpPr>
        <p:spPr>
          <a:xfrm>
            <a:off x="457200" y="1600200"/>
            <a:ext cx="8229600" cy="4389438"/>
          </a:xfrm>
        </p:spPr>
        <p:txBody>
          <a:bodyPr/>
          <a:lstStyle/>
          <a:p>
            <a:pPr eaLnBrk="1" hangingPunct="1">
              <a:lnSpc>
                <a:spcPct val="90000"/>
              </a:lnSpc>
            </a:pPr>
            <a:r>
              <a:rPr lang="en-US" smtClean="0">
                <a:ea typeface="ＭＳ Ｐゴシック" charset="-128"/>
              </a:rPr>
              <a:t>Hurricane</a:t>
            </a:r>
          </a:p>
          <a:p>
            <a:pPr eaLnBrk="1" hangingPunct="1">
              <a:lnSpc>
                <a:spcPct val="90000"/>
              </a:lnSpc>
            </a:pPr>
            <a:r>
              <a:rPr lang="en-US" smtClean="0">
                <a:ea typeface="ＭＳ Ｐゴシック" charset="-128"/>
              </a:rPr>
              <a:t>Tornado</a:t>
            </a:r>
          </a:p>
          <a:p>
            <a:pPr eaLnBrk="1" hangingPunct="1">
              <a:lnSpc>
                <a:spcPct val="90000"/>
              </a:lnSpc>
            </a:pPr>
            <a:r>
              <a:rPr lang="en-US" smtClean="0">
                <a:ea typeface="ＭＳ Ｐゴシック" charset="-128"/>
              </a:rPr>
              <a:t>Flood</a:t>
            </a:r>
          </a:p>
          <a:p>
            <a:pPr eaLnBrk="1" hangingPunct="1">
              <a:lnSpc>
                <a:spcPct val="90000"/>
              </a:lnSpc>
            </a:pPr>
            <a:r>
              <a:rPr lang="en-US" smtClean="0">
                <a:ea typeface="ＭＳ Ｐゴシック" charset="-128"/>
              </a:rPr>
              <a:t>Earthquake</a:t>
            </a:r>
          </a:p>
          <a:p>
            <a:pPr eaLnBrk="1" hangingPunct="1">
              <a:lnSpc>
                <a:spcPct val="90000"/>
              </a:lnSpc>
            </a:pPr>
            <a:r>
              <a:rPr lang="en-US" smtClean="0">
                <a:ea typeface="ＭＳ Ｐゴシック" charset="-128"/>
              </a:rPr>
              <a:t>Avalanche</a:t>
            </a:r>
          </a:p>
          <a:p>
            <a:pPr eaLnBrk="1" hangingPunct="1">
              <a:lnSpc>
                <a:spcPct val="90000"/>
              </a:lnSpc>
            </a:pPr>
            <a:r>
              <a:rPr lang="en-US" smtClean="0">
                <a:ea typeface="ＭＳ Ｐゴシック" charset="-128"/>
              </a:rPr>
              <a:t>Fire</a:t>
            </a:r>
          </a:p>
          <a:p>
            <a:pPr eaLnBrk="1" hangingPunct="1">
              <a:lnSpc>
                <a:spcPct val="90000"/>
              </a:lnSpc>
            </a:pPr>
            <a:r>
              <a:rPr lang="en-US" smtClean="0">
                <a:ea typeface="ＭＳ Ｐゴシック" charset="-128"/>
              </a:rPr>
              <a:t>Drought/famine</a:t>
            </a:r>
          </a:p>
          <a:p>
            <a:pPr eaLnBrk="1" hangingPunct="1">
              <a:lnSpc>
                <a:spcPct val="90000"/>
              </a:lnSpc>
            </a:pPr>
            <a:r>
              <a:rPr lang="en-US" smtClean="0">
                <a:ea typeface="ＭＳ Ｐゴシック" charset="-128"/>
              </a:rPr>
              <a:t>Animal attack</a:t>
            </a:r>
          </a:p>
          <a:p>
            <a:pPr eaLnBrk="1" hangingPunct="1">
              <a:lnSpc>
                <a:spcPct val="90000"/>
              </a:lnSpc>
            </a:pPr>
            <a:r>
              <a:rPr lang="en-US" smtClean="0">
                <a:ea typeface="ＭＳ Ｐゴシック" charset="-128"/>
              </a:rPr>
              <a:t>Sudden/life-threatening illness</a:t>
            </a:r>
          </a:p>
          <a:p>
            <a:pPr eaLnBrk="1" hangingPunct="1">
              <a:lnSpc>
                <a:spcPct val="90000"/>
              </a:lnSpc>
            </a:pPr>
            <a:r>
              <a:rPr lang="en-US" smtClean="0">
                <a:ea typeface="ＭＳ Ｐゴシック" charset="-128"/>
              </a:rPr>
              <a:t>Sudden death (heart attack, loss of unborn child, etc)</a:t>
            </a:r>
          </a:p>
          <a:p>
            <a:pPr eaLnBrk="1" hangingPunct="1">
              <a:lnSpc>
                <a:spcPct val="90000"/>
              </a:lnSpc>
              <a:buFont typeface="Wingdings 2" charset="2"/>
              <a:buNone/>
            </a:pPr>
            <a:endParaRPr lang="en-US" sz="2400" smtClean="0">
              <a:ea typeface="ＭＳ Ｐゴシック" charset="-128"/>
            </a:endParaRPr>
          </a:p>
        </p:txBody>
      </p:sp>
      <p:sp>
        <p:nvSpPr>
          <p:cNvPr id="41988" name="Date Placeholder 3"/>
          <p:cNvSpPr>
            <a:spLocks noGrp="1"/>
          </p:cNvSpPr>
          <p:nvPr>
            <p:ph type="dt" sz="quarter" idx="10"/>
          </p:nvPr>
        </p:nvSpPr>
        <p:spPr bwMode="auto">
          <a:noFill/>
          <a:ln>
            <a:miter lim="800000"/>
            <a:headEnd/>
            <a:tailEnd/>
          </a:ln>
        </p:spPr>
        <p:txBody>
          <a:bodyPr/>
          <a:lstStyle/>
          <a:p>
            <a:fld id="{3C6A79C1-8A87-49D8-BD46-3593D52D4062}" type="datetime1">
              <a:rPr lang="en-US"/>
              <a:pPr/>
              <a:t>5/14/2014</a:t>
            </a:fld>
            <a:endParaRPr lang="en-US"/>
          </a:p>
        </p:txBody>
      </p:sp>
    </p:spTree>
  </p:cSld>
  <p:clrMapOvr>
    <a:masterClrMapping/>
  </p:clrMapOvr>
  <p:transition spd="med">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6">
      <a:dk1>
        <a:sysClr val="windowText" lastClr="000000"/>
      </a:dk1>
      <a:lt1>
        <a:sysClr val="window" lastClr="FFFFFF"/>
      </a:lt1>
      <a:dk2>
        <a:srgbClr val="0C5599"/>
      </a:dk2>
      <a:lt2>
        <a:srgbClr val="C00000"/>
      </a:lt2>
      <a:accent1>
        <a:srgbClr val="C00000"/>
      </a:accent1>
      <a:accent2>
        <a:srgbClr val="C00000"/>
      </a:accent2>
      <a:accent3>
        <a:srgbClr val="0C5599"/>
      </a:accent3>
      <a:accent4>
        <a:srgbClr val="D8D8D8"/>
      </a:accent4>
      <a:accent5>
        <a:srgbClr val="D8D8D8"/>
      </a:accent5>
      <a:accent6>
        <a:srgbClr val="D8D8D8"/>
      </a:accent6>
      <a:hlink>
        <a:srgbClr val="105964"/>
      </a:hlink>
      <a:folHlink>
        <a:srgbClr val="59A9F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1773</TotalTime>
  <Words>2150</Words>
  <Application>Microsoft Office PowerPoint</Application>
  <PresentationFormat>On-screen Show (4:3)</PresentationFormat>
  <Paragraphs>344</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Understanding &amp; Responding to PTSD and TBI</vt:lpstr>
      <vt:lpstr>Disclaimer </vt:lpstr>
      <vt:lpstr>Objectives</vt:lpstr>
      <vt:lpstr>What is Post Traumatic Stress Disorder (PTSD)?</vt:lpstr>
      <vt:lpstr>PowerPoint Presentation</vt:lpstr>
      <vt:lpstr>3 Types of Stressors </vt:lpstr>
      <vt:lpstr>Intentional Human  (Man-made, Deliberate, Malicious)</vt:lpstr>
      <vt:lpstr>Unintended Human (Accidents, Technological Disaster)</vt:lpstr>
      <vt:lpstr>Acts of Nature/ Natural Disaster</vt:lpstr>
      <vt:lpstr>Symptoms of PTSD</vt:lpstr>
      <vt:lpstr>3 Main Symptom Clusters</vt:lpstr>
      <vt:lpstr>Reexperiencing</vt:lpstr>
      <vt:lpstr>Avoidance or Numbing</vt:lpstr>
      <vt:lpstr>Arousal or being “keyed up” </vt:lpstr>
      <vt:lpstr>Trauma Exposure is Common!</vt:lpstr>
      <vt:lpstr>Prevalence of PTSD in Combat Veterans</vt:lpstr>
      <vt:lpstr>Consequences of PTSD</vt:lpstr>
      <vt:lpstr>Consequences of PTSD</vt:lpstr>
      <vt:lpstr>Consequences of PTSD</vt:lpstr>
      <vt:lpstr>Consequences of PTSD</vt:lpstr>
      <vt:lpstr>Consequences specific to Veterans</vt:lpstr>
      <vt:lpstr>Consequences of PTSD</vt:lpstr>
      <vt:lpstr>Triggers</vt:lpstr>
      <vt:lpstr>Triggers</vt:lpstr>
      <vt:lpstr>What is Traumatic Brain Injury (TBI)? </vt:lpstr>
      <vt:lpstr>Traumatic Brain Injury</vt:lpstr>
      <vt:lpstr>Traumatic Brain Injury </vt:lpstr>
      <vt:lpstr>Prevalence of TBI</vt:lpstr>
      <vt:lpstr>Symptoms of TBI</vt:lpstr>
      <vt:lpstr>Recognizing PTSD &amp; TBI</vt:lpstr>
      <vt:lpstr>PTSD and mild TBI symptoms</vt:lpstr>
      <vt:lpstr>Police Contacts with Returning Veterans </vt:lpstr>
      <vt:lpstr>  The most frequent acts that may bring some veterans in contact with police may include the following:</vt:lpstr>
      <vt:lpstr>Legal Problems:  Specific Causal Factors</vt:lpstr>
      <vt:lpstr>Changes in Cognition</vt:lpstr>
      <vt:lpstr>  Heightened Arousal</vt:lpstr>
      <vt:lpstr> Emotional Reactivity</vt:lpstr>
      <vt:lpstr>Law Enforcement:  Effective  Responses to PTSD and TBI</vt:lpstr>
      <vt:lpstr>Gather Information</vt:lpstr>
      <vt:lpstr>Communicate Effectively </vt:lpstr>
      <vt:lpstr>Remember…</vt:lpstr>
      <vt:lpstr>PTSD and TBI:  Resources for Help</vt:lpstr>
      <vt:lpstr>Treatment for PTSD and TBI </vt:lpstr>
      <vt:lpstr>Vet Center Information </vt:lpstr>
      <vt:lpstr>Veterans Justice Outreach </vt:lpstr>
      <vt:lpstr>      ?</vt:lpstr>
      <vt:lpstr>PowerPoint Presentation</vt:lpstr>
      <vt:lpstr>An Iraq Veteran’s Personal Account    Michael Hemingway</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vhawasdixs</dc:creator>
  <cp:lastModifiedBy>Charles S Cochran (cscchran)</cp:lastModifiedBy>
  <cp:revision>129</cp:revision>
  <dcterms:created xsi:type="dcterms:W3CDTF">2012-09-27T01:27:46Z</dcterms:created>
  <dcterms:modified xsi:type="dcterms:W3CDTF">2014-05-14T17:57:52Z</dcterms:modified>
</cp:coreProperties>
</file>