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22"/>
  </p:notesMasterIdLst>
  <p:handoutMasterIdLst>
    <p:handoutMasterId r:id="rId23"/>
  </p:handoutMasterIdLst>
  <p:sldIdLst>
    <p:sldId id="256" r:id="rId2"/>
    <p:sldId id="257" r:id="rId3"/>
    <p:sldId id="258" r:id="rId4"/>
    <p:sldId id="259" r:id="rId5"/>
    <p:sldId id="260" r:id="rId6"/>
    <p:sldId id="263" r:id="rId7"/>
    <p:sldId id="264" r:id="rId8"/>
    <p:sldId id="266" r:id="rId9"/>
    <p:sldId id="268" r:id="rId10"/>
    <p:sldId id="265" r:id="rId11"/>
    <p:sldId id="277" r:id="rId12"/>
    <p:sldId id="267" r:id="rId13"/>
    <p:sldId id="278" r:id="rId14"/>
    <p:sldId id="270" r:id="rId15"/>
    <p:sldId id="271" r:id="rId16"/>
    <p:sldId id="273" r:id="rId17"/>
    <p:sldId id="276" r:id="rId18"/>
    <p:sldId id="272" r:id="rId19"/>
    <p:sldId id="274" r:id="rId20"/>
    <p:sldId id="275" r:id="rId21"/>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41" autoAdjust="0"/>
  </p:normalViewPr>
  <p:slideViewPr>
    <p:cSldViewPr>
      <p:cViewPr varScale="1">
        <p:scale>
          <a:sx n="108" d="100"/>
          <a:sy n="108" d="100"/>
        </p:scale>
        <p:origin x="1626"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4D46BD80-0604-421D-8D6C-4F3A1DF42FA8}" type="datetimeFigureOut">
              <a:rPr lang="en-US" smtClean="0"/>
              <a:pPr/>
              <a:t>6/10/2014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65AF08E-2B93-4BA8-9A3E-740BEFBAAAE3}" type="slidenum">
              <a:rPr lang="en-US" smtClean="0"/>
              <a:pPr/>
              <a:t>‹#›</a:t>
            </a:fld>
            <a:endParaRPr lang="en-US"/>
          </a:p>
        </p:txBody>
      </p:sp>
    </p:spTree>
    <p:extLst>
      <p:ext uri="{BB962C8B-B14F-4D97-AF65-F5344CB8AC3E}">
        <p14:creationId xmlns:p14="http://schemas.microsoft.com/office/powerpoint/2010/main" val="39996898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627" cy="464980"/>
          </a:xfrm>
          <a:prstGeom prst="rect">
            <a:avLst/>
          </a:prstGeom>
        </p:spPr>
        <p:txBody>
          <a:bodyPr vert="horz" lIns="92117" tIns="46058" rIns="92117" bIns="46058" rtlCol="0"/>
          <a:lstStyle>
            <a:lvl1pPr algn="l">
              <a:defRPr sz="1200" smtClean="0"/>
            </a:lvl1pPr>
          </a:lstStyle>
          <a:p>
            <a:pPr>
              <a:defRPr/>
            </a:pPr>
            <a:endParaRPr lang="en-US"/>
          </a:p>
        </p:txBody>
      </p:sp>
      <p:sp>
        <p:nvSpPr>
          <p:cNvPr id="3" name="Date Placeholder 2"/>
          <p:cNvSpPr>
            <a:spLocks noGrp="1"/>
          </p:cNvSpPr>
          <p:nvPr>
            <p:ph type="dt" idx="1"/>
          </p:nvPr>
        </p:nvSpPr>
        <p:spPr>
          <a:xfrm>
            <a:off x="3971172" y="1"/>
            <a:ext cx="3037627" cy="464980"/>
          </a:xfrm>
          <a:prstGeom prst="rect">
            <a:avLst/>
          </a:prstGeom>
        </p:spPr>
        <p:txBody>
          <a:bodyPr vert="horz" lIns="92117" tIns="46058" rIns="92117" bIns="46058" rtlCol="0"/>
          <a:lstStyle>
            <a:lvl1pPr algn="r">
              <a:defRPr sz="1200" smtClean="0"/>
            </a:lvl1pPr>
          </a:lstStyle>
          <a:p>
            <a:pPr>
              <a:defRPr/>
            </a:pPr>
            <a:fld id="{A532A876-FED0-4BE5-9F50-A40962F0BF31}" type="datetimeFigureOut">
              <a:rPr lang="en-US"/>
              <a:pPr>
                <a:defRPr/>
              </a:pPr>
              <a:t>6/10/2014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117" tIns="46058" rIns="92117" bIns="46058" rtlCol="0" anchor="ctr"/>
          <a:lstStyle/>
          <a:p>
            <a:pPr lvl="0"/>
            <a:endParaRPr lang="en-US" noProof="0" smtClean="0"/>
          </a:p>
        </p:txBody>
      </p:sp>
      <p:sp>
        <p:nvSpPr>
          <p:cNvPr id="5" name="Notes Placeholder 4"/>
          <p:cNvSpPr>
            <a:spLocks noGrp="1"/>
          </p:cNvSpPr>
          <p:nvPr>
            <p:ph type="body" sz="quarter" idx="3"/>
          </p:nvPr>
        </p:nvSpPr>
        <p:spPr>
          <a:xfrm>
            <a:off x="701361" y="4416510"/>
            <a:ext cx="5607679" cy="4183220"/>
          </a:xfrm>
          <a:prstGeom prst="rect">
            <a:avLst/>
          </a:prstGeom>
        </p:spPr>
        <p:txBody>
          <a:bodyPr vert="horz" lIns="92117" tIns="46058" rIns="92117" bIns="4605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823"/>
            <a:ext cx="3037627" cy="464980"/>
          </a:xfrm>
          <a:prstGeom prst="rect">
            <a:avLst/>
          </a:prstGeom>
        </p:spPr>
        <p:txBody>
          <a:bodyPr vert="horz" lIns="92117" tIns="46058" rIns="92117" bIns="46058"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971172" y="8829823"/>
            <a:ext cx="3037627" cy="464980"/>
          </a:xfrm>
          <a:prstGeom prst="rect">
            <a:avLst/>
          </a:prstGeom>
        </p:spPr>
        <p:txBody>
          <a:bodyPr vert="horz" lIns="92117" tIns="46058" rIns="92117" bIns="46058" rtlCol="0" anchor="b"/>
          <a:lstStyle>
            <a:lvl1pPr algn="r">
              <a:defRPr sz="1200" smtClean="0"/>
            </a:lvl1pPr>
          </a:lstStyle>
          <a:p>
            <a:pPr>
              <a:defRPr/>
            </a:pPr>
            <a:fld id="{7F3A3739-432C-4363-AE72-800D6119D5CE}" type="slidenum">
              <a:rPr lang="en-US"/>
              <a:pPr>
                <a:defRPr/>
              </a:pPr>
              <a:t>‹#›</a:t>
            </a:fld>
            <a:endParaRPr lang="en-US"/>
          </a:p>
        </p:txBody>
      </p:sp>
    </p:spTree>
    <p:extLst>
      <p:ext uri="{BB962C8B-B14F-4D97-AF65-F5344CB8AC3E}">
        <p14:creationId xmlns:p14="http://schemas.microsoft.com/office/powerpoint/2010/main" val="146751204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F3A3739-432C-4363-AE72-800D6119D5CE}" type="slidenum">
              <a:rPr lang="en-US" smtClean="0"/>
              <a:pPr>
                <a:defRPr/>
              </a:pPr>
              <a:t>1</a:t>
            </a:fld>
            <a:endParaRPr lang="en-US"/>
          </a:p>
        </p:txBody>
      </p:sp>
    </p:spTree>
    <p:extLst>
      <p:ext uri="{BB962C8B-B14F-4D97-AF65-F5344CB8AC3E}">
        <p14:creationId xmlns:p14="http://schemas.microsoft.com/office/powerpoint/2010/main" val="1351868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fontAlgn="auto">
              <a:lnSpc>
                <a:spcPct val="80000"/>
              </a:lnSpc>
              <a:spcBef>
                <a:spcPts val="0"/>
              </a:spcBef>
              <a:spcAft>
                <a:spcPts val="0"/>
              </a:spcAft>
              <a:defRPr/>
            </a:pPr>
            <a:endParaRPr lang="en-US" sz="2800"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800E20A-98F5-4EA9-AE48-961FDB91D58A}" type="slidenum">
              <a:rPr lang="en-US"/>
              <a:pPr/>
              <a:t>9</a:t>
            </a:fld>
            <a:endParaRPr lang="en-US"/>
          </a:p>
        </p:txBody>
      </p:sp>
    </p:spTree>
    <p:extLst>
      <p:ext uri="{BB962C8B-B14F-4D97-AF65-F5344CB8AC3E}">
        <p14:creationId xmlns:p14="http://schemas.microsoft.com/office/powerpoint/2010/main" val="803034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fontAlgn="auto">
              <a:spcBef>
                <a:spcPts val="0"/>
              </a:spcBef>
              <a:spcAft>
                <a:spcPts val="0"/>
              </a:spcAft>
              <a:defRPr/>
            </a:pPr>
            <a:endParaRPr lang="en-US" dirty="0"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6B085CC-A815-47AF-9F67-79603D16FDFF}" type="slidenum">
              <a:rPr lang="en-US"/>
              <a:pPr/>
              <a:t>12</a:t>
            </a:fld>
            <a:endParaRPr lang="en-US"/>
          </a:p>
        </p:txBody>
      </p:sp>
    </p:spTree>
    <p:extLst>
      <p:ext uri="{BB962C8B-B14F-4D97-AF65-F5344CB8AC3E}">
        <p14:creationId xmlns:p14="http://schemas.microsoft.com/office/powerpoint/2010/main" val="26270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6E29DEB-1877-44E5-97EF-07A0A7EB2A8B}" type="slidenum">
              <a:rPr lang="en-US"/>
              <a:pPr/>
              <a:t>13</a:t>
            </a:fld>
            <a:endParaRPr lang="en-US"/>
          </a:p>
        </p:txBody>
      </p:sp>
    </p:spTree>
    <p:extLst>
      <p:ext uri="{BB962C8B-B14F-4D97-AF65-F5344CB8AC3E}">
        <p14:creationId xmlns:p14="http://schemas.microsoft.com/office/powerpoint/2010/main" val="859393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fontAlgn="auto">
              <a:spcBef>
                <a:spcPts val="0"/>
              </a:spcBef>
              <a:spcAft>
                <a:spcPts val="0"/>
              </a:spcAft>
              <a:defRPr/>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D597E8F-A86B-4146-8282-154BC826DC96}" type="slidenum">
              <a:rPr lang="en-US"/>
              <a:pPr/>
              <a:t>14</a:t>
            </a:fld>
            <a:endParaRPr lang="en-US"/>
          </a:p>
        </p:txBody>
      </p:sp>
    </p:spTree>
    <p:extLst>
      <p:ext uri="{BB962C8B-B14F-4D97-AF65-F5344CB8AC3E}">
        <p14:creationId xmlns:p14="http://schemas.microsoft.com/office/powerpoint/2010/main" val="2027396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084B4D8-1BCF-4A5E-88F2-A22427A04E93}" type="slidenum">
              <a:rPr lang="en-US"/>
              <a:pPr/>
              <a:t>16</a:t>
            </a:fld>
            <a:endParaRPr lang="en-US"/>
          </a:p>
        </p:txBody>
      </p:sp>
    </p:spTree>
    <p:extLst>
      <p:ext uri="{BB962C8B-B14F-4D97-AF65-F5344CB8AC3E}">
        <p14:creationId xmlns:p14="http://schemas.microsoft.com/office/powerpoint/2010/main" val="2864891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9C2374C-692E-4A82-8041-98B22206A3A3}" type="slidenum">
              <a:rPr lang="en-US"/>
              <a:pPr/>
              <a:t>18</a:t>
            </a:fld>
            <a:endParaRPr lang="en-US"/>
          </a:p>
        </p:txBody>
      </p:sp>
    </p:spTree>
    <p:extLst>
      <p:ext uri="{BB962C8B-B14F-4D97-AF65-F5344CB8AC3E}">
        <p14:creationId xmlns:p14="http://schemas.microsoft.com/office/powerpoint/2010/main" val="12303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831F65A-7F0B-4FE1-A43D-08F34D9EB5DD}" type="slidenum">
              <a:rPr lang="en-US"/>
              <a:pPr/>
              <a:t>19</a:t>
            </a:fld>
            <a:endParaRPr lang="en-US"/>
          </a:p>
        </p:txBody>
      </p:sp>
    </p:spTree>
    <p:extLst>
      <p:ext uri="{BB962C8B-B14F-4D97-AF65-F5344CB8AC3E}">
        <p14:creationId xmlns:p14="http://schemas.microsoft.com/office/powerpoint/2010/main" val="2000689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29"/>
          <p:cNvSpPr>
            <a:spLocks noGrp="1"/>
          </p:cNvSpPr>
          <p:nvPr>
            <p:ph type="dt" sz="half" idx="10"/>
          </p:nvPr>
        </p:nvSpPr>
        <p:spPr/>
        <p:txBody>
          <a:bodyPr/>
          <a:lstStyle>
            <a:lvl1pPr>
              <a:defRPr/>
            </a:lvl1pPr>
          </a:lstStyle>
          <a:p>
            <a:pPr>
              <a:defRPr/>
            </a:pPr>
            <a:endParaRPr lang="en-US"/>
          </a:p>
        </p:txBody>
      </p:sp>
      <p:sp>
        <p:nvSpPr>
          <p:cNvPr id="7" name="Footer Placeholder 18"/>
          <p:cNvSpPr>
            <a:spLocks noGrp="1"/>
          </p:cNvSpPr>
          <p:nvPr>
            <p:ph type="ftr" sz="quarter" idx="11"/>
          </p:nvPr>
        </p:nvSpPr>
        <p:spPr/>
        <p:txBody>
          <a:bodyPr/>
          <a:lstStyle>
            <a:lvl1pPr>
              <a:defRPr/>
            </a:lvl1pPr>
          </a:lstStyle>
          <a:p>
            <a:pPr>
              <a:defRPr/>
            </a:pPr>
            <a:endParaRPr lang="en-US"/>
          </a:p>
        </p:txBody>
      </p:sp>
      <p:sp>
        <p:nvSpPr>
          <p:cNvPr id="8" name="Slide Number Placeholder 26"/>
          <p:cNvSpPr>
            <a:spLocks noGrp="1"/>
          </p:cNvSpPr>
          <p:nvPr>
            <p:ph type="sldNum" sz="quarter" idx="12"/>
          </p:nvPr>
        </p:nvSpPr>
        <p:spPr/>
        <p:txBody>
          <a:bodyPr/>
          <a:lstStyle>
            <a:lvl1pPr>
              <a:defRPr/>
            </a:lvl1pPr>
          </a:lstStyle>
          <a:p>
            <a:pPr>
              <a:defRPr/>
            </a:pPr>
            <a:fld id="{46923A21-604A-489E-A8CB-561C6E6FFB4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2203907-9E03-4E66-A41E-5BC9F76503D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3116F21-A0B6-4D6C-B113-1A5BE69A3AE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p:txBody>
          <a:bodyPr/>
          <a:lstStyle>
            <a:lvl1pPr>
              <a:defRPr/>
            </a:lvl1pPr>
          </a:lstStyle>
          <a:p>
            <a:pPr>
              <a:defRPr/>
            </a:pPr>
            <a:fld id="{A2A7B5BE-60ED-4941-9B1E-92E72B7D2249}" type="slidenum">
              <a:rPr lang="en-US"/>
              <a:pPr>
                <a:defRPr/>
              </a:pPr>
              <a:t>‹#›</a:t>
            </a:fld>
            <a:endParaRPr lang="en-US"/>
          </a:p>
        </p:txBody>
      </p:sp>
      <p:sp>
        <p:nvSpPr>
          <p:cNvPr id="7" name="Rectangle 14"/>
          <p:cNvSpPr>
            <a:spLocks noGrp="1" noChangeArrowheads="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DE6C3F6-067E-4ADF-825D-6AADAB6F024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B65B7BA9-26E0-41A4-904A-9F4C1A2DB0D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7C82DCC6-C6BD-45BC-A102-A093883C763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1D28D5CE-D3CA-4328-A918-D864CF0063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F41532C4-DA95-406F-8741-9D41DDFBBF0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975B787-C781-43C7-A560-DBAF1F37DC1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875AB8A4-AA22-4C94-B2D9-9B72B831A8A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5D673A06-6DA9-407C-BFF7-5319BB9D941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p>
        </p:txBody>
      </p:sp>
      <p:sp>
        <p:nvSpPr>
          <p:cNvPr id="1028" name="Title Placeholder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latinLnBrk="0" hangingPunct="1">
              <a:defRPr kumimoji="0" sz="1000" smtClean="0">
                <a:solidFill>
                  <a:schemeClr val="tx2">
                    <a:shade val="50000"/>
                  </a:schemeClr>
                </a:solidFill>
              </a:defRPr>
            </a:lvl1pPr>
          </a:lstStyle>
          <a:p>
            <a:pPr>
              <a:defRPr/>
            </a:pPr>
            <a:fld id="{B6658E9E-D050-47BC-B645-61EACED0803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13" r:id="rId1"/>
    <p:sldLayoutId id="2147483707" r:id="rId2"/>
    <p:sldLayoutId id="2147483714" r:id="rId3"/>
    <p:sldLayoutId id="2147483708" r:id="rId4"/>
    <p:sldLayoutId id="2147483715" r:id="rId5"/>
    <p:sldLayoutId id="2147483709" r:id="rId6"/>
    <p:sldLayoutId id="2147483710" r:id="rId7"/>
    <p:sldLayoutId id="2147483716" r:id="rId8"/>
    <p:sldLayoutId id="2147483717" r:id="rId9"/>
    <p:sldLayoutId id="2147483711" r:id="rId10"/>
    <p:sldLayoutId id="2147483712" r:id="rId11"/>
    <p:sldLayoutId id="2147483718" r:id="rId12"/>
  </p:sldLayoutIdLst>
  <p:txStyles>
    <p:titleStyle>
      <a:lvl1pPr algn="l" rtl="0" fontAlgn="base">
        <a:spcBef>
          <a:spcPct val="0"/>
        </a:spcBef>
        <a:spcAft>
          <a:spcPct val="0"/>
        </a:spcAft>
        <a:defRPr sz="4600" kern="1200">
          <a:solidFill>
            <a:schemeClr val="tx1"/>
          </a:solidFill>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fontAlgn="base">
        <a:spcBef>
          <a:spcPct val="20000"/>
        </a:spcBef>
        <a:spcAft>
          <a:spcPct val="0"/>
        </a:spcAft>
        <a:buClr>
          <a:srgbClr val="0BD0D9"/>
        </a:buClr>
        <a:buSzPct val="90000"/>
        <a:buFont typeface="Wingdings 2" pitchFamily="18" charset="2"/>
        <a:buChar char=""/>
        <a:defRPr sz="2000" kern="1200">
          <a:solidFill>
            <a:schemeClr val="tx1"/>
          </a:solidFill>
          <a:latin typeface="+mn-lt"/>
          <a:ea typeface="+mn-ea"/>
          <a:cs typeface="+mn-cs"/>
        </a:defRPr>
      </a:lvl4pPr>
      <a:lvl5pPr marL="1489075" indent="-182563" algn="l" rtl="0" fontAlgn="base">
        <a:spcBef>
          <a:spcPct val="20000"/>
        </a:spcBef>
        <a:spcAft>
          <a:spcPct val="0"/>
        </a:spcAft>
        <a:buClr>
          <a:srgbClr val="10CF9B"/>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8600" y="1066800"/>
            <a:ext cx="8686800" cy="3139440"/>
          </a:xfrm>
        </p:spPr>
        <p:txBody>
          <a:bodyPr>
            <a:normAutofit fontScale="90000"/>
          </a:bodyPr>
          <a:lstStyle/>
          <a:p>
            <a:pPr algn="ctr" fontAlgn="auto">
              <a:spcAft>
                <a:spcPts val="0"/>
              </a:spcAft>
              <a:defRPr/>
            </a:pPr>
            <a:r>
              <a:rPr sz="5400" dirty="0" smtClean="0"/>
              <a:t>Self-Medication </a:t>
            </a:r>
            <a:br>
              <a:rPr sz="5400" dirty="0" smtClean="0"/>
            </a:br>
            <a:r>
              <a:rPr sz="5400" dirty="0" smtClean="0"/>
              <a:t>and Substance Use </a:t>
            </a:r>
            <a:r>
              <a:rPr sz="5400" dirty="0" smtClean="0"/>
              <a:t>Among Individuals With </a:t>
            </a:r>
            <a:r>
              <a:rPr sz="5400" dirty="0" smtClean="0"/>
              <a:t>Mentally </a:t>
            </a:r>
            <a:r>
              <a:rPr sz="5400" dirty="0" err="1" smtClean="0"/>
              <a:t>IllNess</a:t>
            </a:r>
            <a:endParaRPr sz="5400" dirty="0" smtClean="0"/>
          </a:p>
        </p:txBody>
      </p:sp>
      <p:sp>
        <p:nvSpPr>
          <p:cNvPr id="8195" name="Rectangle 3"/>
          <p:cNvSpPr>
            <a:spLocks noGrp="1" noChangeArrowheads="1"/>
          </p:cNvSpPr>
          <p:nvPr>
            <p:ph type="subTitle" idx="1"/>
          </p:nvPr>
        </p:nvSpPr>
        <p:spPr>
          <a:xfrm>
            <a:off x="1371600" y="4343400"/>
            <a:ext cx="6400800" cy="1752600"/>
          </a:xfrm>
        </p:spPr>
        <p:txBody>
          <a:bodyPr/>
          <a:lstStyle/>
          <a:p>
            <a:r>
              <a:rPr lang="en-US" dirty="0" smtClean="0"/>
              <a:t>Amanda Moss, MS, NCC</a:t>
            </a:r>
          </a:p>
          <a:p>
            <a:r>
              <a:rPr lang="en-US" dirty="0" smtClean="0"/>
              <a:t>Arlington County Dept. of Human Services</a:t>
            </a:r>
          </a:p>
          <a:p>
            <a:r>
              <a:rPr lang="en-US" dirty="0" smtClean="0"/>
              <a:t>Behavioral Health Division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Rot="1" noChangeArrowheads="1"/>
          </p:cNvSpPr>
          <p:nvPr>
            <p:ph type="title"/>
          </p:nvPr>
        </p:nvSpPr>
        <p:spPr/>
        <p:txBody>
          <a:bodyPr/>
          <a:lstStyle/>
          <a:p>
            <a:r>
              <a:rPr lang="en-US" smtClean="0"/>
              <a:t>Why Use Drugs?</a:t>
            </a:r>
          </a:p>
        </p:txBody>
      </p:sp>
      <p:sp>
        <p:nvSpPr>
          <p:cNvPr id="17411" name="Rectangle 5"/>
          <p:cNvSpPr>
            <a:spLocks noGrp="1" noChangeArrowheads="1"/>
          </p:cNvSpPr>
          <p:nvPr>
            <p:ph type="body" sz="half" idx="1"/>
          </p:nvPr>
        </p:nvSpPr>
        <p:spPr>
          <a:xfrm>
            <a:off x="457200" y="1600200"/>
            <a:ext cx="4572000" cy="4525963"/>
          </a:xfrm>
        </p:spPr>
        <p:txBody>
          <a:bodyPr/>
          <a:lstStyle/>
          <a:p>
            <a:r>
              <a:rPr lang="en-US" sz="2800" smtClean="0"/>
              <a:t>If a person is already mentally ill, which by definition means their cognitive, emotional, and behavioral functioning is impaired to a point that it causes problems for the individual or others . . . what’s the appeal?</a:t>
            </a:r>
          </a:p>
        </p:txBody>
      </p:sp>
      <p:pic>
        <p:nvPicPr>
          <p:cNvPr id="17412" name="Content Placeholder 5" descr="cold-creek-wellness-dual-diagnosis.jpg"/>
          <p:cNvPicPr>
            <a:picLocks noGrp="1" noChangeAspect="1"/>
          </p:cNvPicPr>
          <p:nvPr>
            <p:ph sz="half" idx="2"/>
          </p:nvPr>
        </p:nvPicPr>
        <p:blipFill>
          <a:blip r:embed="rId2" cstate="print"/>
          <a:srcRect/>
          <a:stretch>
            <a:fillRect/>
          </a:stretch>
        </p:blipFill>
        <p:spPr>
          <a:xfrm>
            <a:off x="5105400" y="2133600"/>
            <a:ext cx="3810000" cy="253365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p:txBody>
          <a:bodyPr>
            <a:normAutofit fontScale="90000"/>
          </a:bodyPr>
          <a:lstStyle/>
          <a:p>
            <a:pPr fontAlgn="auto">
              <a:spcAft>
                <a:spcPts val="0"/>
              </a:spcAft>
              <a:defRPr/>
            </a:pPr>
            <a:r>
              <a:rPr lang="en-US" sz="4000" smtClean="0"/>
              <a:t>Quotes from People with Bipolar Disorder</a:t>
            </a:r>
          </a:p>
        </p:txBody>
      </p:sp>
      <p:sp>
        <p:nvSpPr>
          <p:cNvPr id="30723" name="Rectangle 3"/>
          <p:cNvSpPr>
            <a:spLocks noGrp="1" noChangeArrowheads="1"/>
          </p:cNvSpPr>
          <p:nvPr>
            <p:ph idx="1"/>
          </p:nvPr>
        </p:nvSpPr>
        <p:spPr/>
        <p:txBody>
          <a:bodyPr>
            <a:normAutofit fontScale="92500" lnSpcReduction="20000"/>
          </a:bodyPr>
          <a:lstStyle/>
          <a:p>
            <a:pPr marL="420624" indent="-384048" fontAlgn="auto">
              <a:lnSpc>
                <a:spcPct val="90000"/>
              </a:lnSpc>
              <a:spcAft>
                <a:spcPts val="0"/>
              </a:spcAft>
              <a:buFont typeface="Wingdings 2"/>
              <a:buChar char=""/>
              <a:defRPr/>
            </a:pPr>
            <a:r>
              <a:rPr lang="en-US" sz="2400" i="1" smtClean="0"/>
              <a:t>“I self-medicated with alcohol for more than 30 years and became addicted to prescription painkillers for about 10 years in a foolish attempt to gain enough control so that I could manage to keep working. The self-medication became the only way, over time, that I could manage to sleep or remain in control enough to function.”</a:t>
            </a:r>
            <a:endParaRPr lang="en-US" sz="2400" smtClean="0"/>
          </a:p>
          <a:p>
            <a:pPr marL="420624" indent="-384048" fontAlgn="auto">
              <a:lnSpc>
                <a:spcPct val="90000"/>
              </a:lnSpc>
              <a:spcAft>
                <a:spcPts val="0"/>
              </a:spcAft>
              <a:buFont typeface="Wingdings 2"/>
              <a:buChar char=""/>
              <a:defRPr/>
            </a:pPr>
            <a:r>
              <a:rPr lang="en-US" sz="2400" i="1" smtClean="0"/>
              <a:t>“In my past, before being diagnosed with bipolar disorder, I tried everything available to alter my mood - cocaine, crystal meth, ecstasy, LSD, mushrooms, pot, crack, alcohol.”</a:t>
            </a:r>
          </a:p>
          <a:p>
            <a:pPr marL="420624" indent="-384048" fontAlgn="auto">
              <a:lnSpc>
                <a:spcPct val="90000"/>
              </a:lnSpc>
              <a:spcAft>
                <a:spcPts val="0"/>
              </a:spcAft>
              <a:buFont typeface="Wingdings 2"/>
              <a:buChar char=""/>
              <a:defRPr/>
            </a:pPr>
            <a:r>
              <a:rPr lang="en-US" sz="2400" smtClean="0"/>
              <a:t>“</a:t>
            </a:r>
            <a:r>
              <a:rPr lang="en-US" sz="2400" i="1" smtClean="0"/>
              <a:t>I went through years of drinking and using illegal drugs. When I would get so disgusted with myself, I'd try to stop. At that time I'd be interested in seeing a therapist and [psychiatrist]. With the meds I'm on now, I have no desire to get so loaded I can't breathe. BUT I have found I smoke more pot that I ever did. It helps calm me down when I get too manic-y.”</a:t>
            </a:r>
            <a:endParaRPr lang="en-US" sz="2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normAutofit fontScale="90000"/>
          </a:bodyPr>
          <a:lstStyle/>
          <a:p>
            <a:pPr fontAlgn="auto">
              <a:spcAft>
                <a:spcPts val="0"/>
              </a:spcAft>
              <a:defRPr/>
            </a:pPr>
            <a:r>
              <a:rPr lang="en-US" sz="4000" smtClean="0"/>
              <a:t>Reasons for Substance Use by Mentally Ill Persons</a:t>
            </a:r>
          </a:p>
        </p:txBody>
      </p:sp>
      <p:sp>
        <p:nvSpPr>
          <p:cNvPr id="20483" name="Rectangle 3"/>
          <p:cNvSpPr>
            <a:spLocks noGrp="1" noChangeArrowheads="1"/>
          </p:cNvSpPr>
          <p:nvPr>
            <p:ph idx="1"/>
          </p:nvPr>
        </p:nvSpPr>
        <p:spPr>
          <a:xfrm>
            <a:off x="533400" y="1600200"/>
            <a:ext cx="8229600" cy="4525963"/>
          </a:xfrm>
        </p:spPr>
        <p:txBody>
          <a:bodyPr>
            <a:normAutofit lnSpcReduction="10000"/>
          </a:bodyPr>
          <a:lstStyle/>
          <a:p>
            <a:pPr marL="420624" indent="-384048" fontAlgn="auto">
              <a:spcAft>
                <a:spcPts val="0"/>
              </a:spcAft>
              <a:buFont typeface="Wingdings 2"/>
              <a:buChar char=""/>
              <a:defRPr/>
            </a:pPr>
            <a:r>
              <a:rPr lang="en-US" sz="1800" b="1" dirty="0" smtClean="0"/>
              <a:t>Self-medication Theory </a:t>
            </a:r>
            <a:r>
              <a:rPr lang="en-US" sz="1800" dirty="0" smtClean="0"/>
              <a:t>suggests that people with severe mental illnesses misuse substances in order to relieve a specific set of symptoms and counter the negative side-effects of antipsychotic medication. </a:t>
            </a:r>
          </a:p>
          <a:p>
            <a:pPr marL="420624" indent="-384048" fontAlgn="auto">
              <a:spcAft>
                <a:spcPts val="0"/>
              </a:spcAft>
              <a:buFont typeface="Wingdings 2"/>
              <a:buChar char=""/>
              <a:defRPr/>
            </a:pPr>
            <a:r>
              <a:rPr lang="en-US" sz="1800" b="1" dirty="0" smtClean="0"/>
              <a:t>Alleviation Of </a:t>
            </a:r>
            <a:r>
              <a:rPr lang="en-US" sz="1800" b="1" dirty="0" err="1" smtClean="0"/>
              <a:t>Dysphoria</a:t>
            </a:r>
            <a:r>
              <a:rPr lang="en-US" sz="1800" b="1" dirty="0" smtClean="0"/>
              <a:t> Theory </a:t>
            </a:r>
            <a:r>
              <a:rPr lang="en-US" sz="1800" dirty="0" smtClean="0"/>
              <a:t>suggests that people with severe mental illness commonly feel bad about themselves and that this makes them vulnerable to using psychoactive substances to alleviate these feelings. </a:t>
            </a:r>
          </a:p>
          <a:p>
            <a:pPr marL="420624" indent="-384048" fontAlgn="auto">
              <a:spcAft>
                <a:spcPts val="0"/>
              </a:spcAft>
              <a:buFont typeface="Wingdings 2"/>
              <a:buChar char=""/>
              <a:defRPr/>
            </a:pPr>
            <a:r>
              <a:rPr lang="en-US" sz="1800" b="1" dirty="0" smtClean="0"/>
              <a:t>Multiple Risk Factor Theory</a:t>
            </a:r>
            <a:r>
              <a:rPr lang="en-US" sz="1800" dirty="0" smtClean="0"/>
              <a:t> suggests that there may be risk factors that can lead to both substance abuse and mental illness. These factors include: social isolation, poverty, lack of structured daily activity, lack of adult role responsibility, living in areas with high drug availability, and association with people who already misuse drugs.  Other evidence suggests that traumatic life events such as sexual abuse, are associated with the development of psychiatric problems and substance abuse. </a:t>
            </a:r>
          </a:p>
          <a:p>
            <a:pPr marL="420624" indent="-384048" fontAlgn="auto">
              <a:spcAft>
                <a:spcPts val="0"/>
              </a:spcAft>
              <a:buFont typeface="Wingdings 2"/>
              <a:buChar char=""/>
              <a:defRPr/>
            </a:pPr>
            <a:r>
              <a:rPr lang="en-US" sz="1800" b="1" dirty="0" smtClean="0"/>
              <a:t>The </a:t>
            </a:r>
            <a:r>
              <a:rPr lang="en-US" sz="1800" b="1" dirty="0" err="1" smtClean="0"/>
              <a:t>Supersensitivity</a:t>
            </a:r>
            <a:r>
              <a:rPr lang="en-US" sz="1800" b="1" dirty="0" smtClean="0"/>
              <a:t> Theory</a:t>
            </a:r>
            <a:r>
              <a:rPr lang="en-US" sz="1800" dirty="0" smtClean="0"/>
              <a:t> proposes that certain individuals who have severe mental illness also have biological and psychological vulnerabilities, caused by genetic and early environmental life events. </a:t>
            </a:r>
          </a:p>
          <a:p>
            <a:pPr marL="420624" indent="-384048" fontAlgn="auto">
              <a:lnSpc>
                <a:spcPct val="90000"/>
              </a:lnSpc>
              <a:spcAft>
                <a:spcPts val="0"/>
              </a:spcAft>
              <a:buFont typeface="Wingdings 2"/>
              <a:buChar char=""/>
              <a:defRPr/>
            </a:pPr>
            <a:endParaRPr lang="en-US" sz="2400" u="sng" dirty="0" smtClean="0"/>
          </a:p>
        </p:txBody>
      </p:sp>
      <p:sp>
        <p:nvSpPr>
          <p:cNvPr id="19460" name="TextBox 3"/>
          <p:cNvSpPr txBox="1">
            <a:spLocks noChangeArrowheads="1"/>
          </p:cNvSpPr>
          <p:nvPr/>
        </p:nvSpPr>
        <p:spPr bwMode="auto">
          <a:xfrm>
            <a:off x="381000" y="6400800"/>
            <a:ext cx="8610600" cy="276225"/>
          </a:xfrm>
          <a:prstGeom prst="rect">
            <a:avLst/>
          </a:prstGeom>
          <a:noFill/>
          <a:ln w="9525">
            <a:noFill/>
            <a:miter lim="800000"/>
            <a:headEnd/>
            <a:tailEnd/>
          </a:ln>
        </p:spPr>
        <p:txBody>
          <a:bodyPr>
            <a:spAutoFit/>
          </a:bodyPr>
          <a:lstStyle/>
          <a:p>
            <a:pPr algn="ctr"/>
            <a:r>
              <a:rPr lang="en-US" sz="1200"/>
              <a:t>Retrieved 7/29/11 from: http://www.servinghistory.com/topics/dual_diagnosis::sub::Theories_Of_Dual_Diagnosis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The Problem</a:t>
            </a:r>
          </a:p>
        </p:txBody>
      </p:sp>
      <p:sp>
        <p:nvSpPr>
          <p:cNvPr id="3" name="Content Placeholder 2"/>
          <p:cNvSpPr>
            <a:spLocks noGrp="1"/>
          </p:cNvSpPr>
          <p:nvPr>
            <p:ph idx="1"/>
          </p:nvPr>
        </p:nvSpPr>
        <p:spPr/>
        <p:txBody>
          <a:bodyPr>
            <a:normAutofit fontScale="92500"/>
          </a:bodyPr>
          <a:lstStyle/>
          <a:p>
            <a:pPr marL="420624" indent="-384048" fontAlgn="auto">
              <a:lnSpc>
                <a:spcPct val="80000"/>
              </a:lnSpc>
              <a:spcAft>
                <a:spcPts val="0"/>
              </a:spcAft>
              <a:buFont typeface="Wingdings 2"/>
              <a:buChar char=""/>
              <a:defRPr/>
            </a:pPr>
            <a:r>
              <a:rPr lang="en-US" sz="2800" dirty="0" smtClean="0"/>
              <a:t>Mental illnesses and substance intoxication can very closely mimic one another, and it is extremely difficult to tell the difference in community settings</a:t>
            </a:r>
          </a:p>
          <a:p>
            <a:pPr marL="722376" lvl="1" indent="-274320" fontAlgn="auto">
              <a:lnSpc>
                <a:spcPct val="80000"/>
              </a:lnSpc>
              <a:spcAft>
                <a:spcPts val="0"/>
              </a:spcAft>
              <a:buFont typeface="Wingdings 2"/>
              <a:buChar char=""/>
              <a:defRPr/>
            </a:pPr>
            <a:r>
              <a:rPr lang="en-US" sz="2400" dirty="0" err="1" smtClean="0"/>
              <a:t>Opioid</a:t>
            </a:r>
            <a:r>
              <a:rPr lang="en-US" sz="2400" dirty="0" smtClean="0"/>
              <a:t> or sedative intoxication can resemble depression, dementia, or schizophrenia</a:t>
            </a:r>
          </a:p>
          <a:p>
            <a:pPr marL="722376" lvl="1" indent="-274320" fontAlgn="auto">
              <a:lnSpc>
                <a:spcPct val="80000"/>
              </a:lnSpc>
              <a:spcAft>
                <a:spcPts val="0"/>
              </a:spcAft>
              <a:buFont typeface="Wingdings 2"/>
              <a:buChar char=""/>
              <a:defRPr/>
            </a:pPr>
            <a:r>
              <a:rPr lang="en-US" sz="2400" dirty="0" smtClean="0"/>
              <a:t>Amphetamine or cocaine intoxication can resemble anxiety, panic attacks, mania and hypomania</a:t>
            </a:r>
          </a:p>
          <a:p>
            <a:pPr marL="722376" lvl="1" indent="-274320" fontAlgn="auto">
              <a:lnSpc>
                <a:spcPct val="80000"/>
              </a:lnSpc>
              <a:spcAft>
                <a:spcPts val="0"/>
              </a:spcAft>
              <a:buFont typeface="Wingdings 2"/>
              <a:buChar char=""/>
              <a:defRPr/>
            </a:pPr>
            <a:r>
              <a:rPr lang="en-US" sz="2400" dirty="0" smtClean="0"/>
              <a:t>Hallucinogen intoxication can resemble schizophrenia, delusional disorder, or dementia</a:t>
            </a:r>
          </a:p>
          <a:p>
            <a:pPr marL="420624" indent="-384048" fontAlgn="auto">
              <a:lnSpc>
                <a:spcPct val="80000"/>
              </a:lnSpc>
              <a:spcAft>
                <a:spcPts val="0"/>
              </a:spcAft>
              <a:buFont typeface="Wingdings 2"/>
              <a:buChar char=""/>
              <a:defRPr/>
            </a:pPr>
            <a:r>
              <a:rPr lang="en-US" sz="2800" dirty="0" smtClean="0"/>
              <a:t>A general rule of thumb is that </a:t>
            </a:r>
            <a:r>
              <a:rPr lang="en-US" sz="2800" dirty="0" smtClean="0">
                <a:solidFill>
                  <a:schemeClr val="accent6">
                    <a:lumMod val="60000"/>
                    <a:lumOff val="40000"/>
                  </a:schemeClr>
                </a:solidFill>
              </a:rPr>
              <a:t>symptoms caused by acute substance intoxication are time-limited</a:t>
            </a:r>
            <a:r>
              <a:rPr lang="en-US" sz="2800" dirty="0" smtClean="0"/>
              <a:t>, where </a:t>
            </a:r>
            <a:r>
              <a:rPr lang="en-US" sz="2800" dirty="0" smtClean="0">
                <a:solidFill>
                  <a:schemeClr val="accent6">
                    <a:lumMod val="75000"/>
                  </a:schemeClr>
                </a:solidFill>
              </a:rPr>
              <a:t>symptoms caused by mental illness are persistent</a:t>
            </a:r>
          </a:p>
          <a:p>
            <a:pPr marL="420624" indent="-384048" fontAlgn="auto">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r>
              <a:rPr lang="en-US" smtClean="0"/>
              <a:t>Approach and Handling</a:t>
            </a:r>
          </a:p>
        </p:txBody>
      </p:sp>
      <p:sp>
        <p:nvSpPr>
          <p:cNvPr id="23555" name="Rectangle 3"/>
          <p:cNvSpPr>
            <a:spLocks noGrp="1" noChangeArrowheads="1"/>
          </p:cNvSpPr>
          <p:nvPr>
            <p:ph idx="1"/>
          </p:nvPr>
        </p:nvSpPr>
        <p:spPr/>
        <p:txBody>
          <a:bodyPr>
            <a:normAutofit fontScale="92500" lnSpcReduction="10000"/>
          </a:bodyPr>
          <a:lstStyle/>
          <a:p>
            <a:pPr marL="420624" indent="-384048" fontAlgn="auto">
              <a:lnSpc>
                <a:spcPct val="90000"/>
              </a:lnSpc>
              <a:spcAft>
                <a:spcPts val="0"/>
              </a:spcAft>
              <a:buFont typeface="Wingdings 2"/>
              <a:buChar char=""/>
              <a:defRPr/>
            </a:pPr>
            <a:r>
              <a:rPr lang="en-US" sz="2400" dirty="0" smtClean="0"/>
              <a:t>OFFICER SAFETY IS THE FIRST  PRIORITY!!!!!!!!!!!!!!!!!!!!!!!!!!</a:t>
            </a:r>
          </a:p>
          <a:p>
            <a:pPr marL="420624" indent="-384048" fontAlgn="auto">
              <a:lnSpc>
                <a:spcPct val="90000"/>
              </a:lnSpc>
              <a:spcAft>
                <a:spcPts val="0"/>
              </a:spcAft>
              <a:buFont typeface="Wingdings 2"/>
              <a:buChar char=""/>
              <a:defRPr/>
            </a:pPr>
            <a:r>
              <a:rPr lang="en-US" sz="2400" dirty="0" smtClean="0"/>
              <a:t>Look/listen/smell for physical signs of intoxication:</a:t>
            </a:r>
          </a:p>
          <a:p>
            <a:pPr marL="722376" lvl="1" indent="-274320" fontAlgn="auto">
              <a:lnSpc>
                <a:spcPct val="90000"/>
              </a:lnSpc>
              <a:spcAft>
                <a:spcPts val="0"/>
              </a:spcAft>
              <a:buFont typeface="Wingdings 2"/>
              <a:buChar char=""/>
              <a:defRPr/>
            </a:pPr>
            <a:r>
              <a:rPr lang="en-US" sz="2000" dirty="0" smtClean="0">
                <a:solidFill>
                  <a:srgbClr val="FFFF00"/>
                </a:solidFill>
              </a:rPr>
              <a:t>Inappropriately dressed for weather</a:t>
            </a:r>
          </a:p>
          <a:p>
            <a:pPr marL="722376" lvl="1" indent="-274320" fontAlgn="auto">
              <a:lnSpc>
                <a:spcPct val="90000"/>
              </a:lnSpc>
              <a:spcAft>
                <a:spcPts val="0"/>
              </a:spcAft>
              <a:buFont typeface="Wingdings 2"/>
              <a:buChar char=""/>
              <a:defRPr/>
            </a:pPr>
            <a:r>
              <a:rPr lang="en-US" sz="2000" dirty="0" smtClean="0"/>
              <a:t>Balance and coordination impairment</a:t>
            </a:r>
          </a:p>
          <a:p>
            <a:pPr marL="722376" lvl="1" indent="-274320" fontAlgn="auto">
              <a:lnSpc>
                <a:spcPct val="90000"/>
              </a:lnSpc>
              <a:spcAft>
                <a:spcPts val="0"/>
              </a:spcAft>
              <a:buFont typeface="Wingdings 2"/>
              <a:buChar char=""/>
              <a:defRPr/>
            </a:pPr>
            <a:r>
              <a:rPr lang="en-US" sz="2000" dirty="0" smtClean="0"/>
              <a:t>Bloodshot, glassy eyes (THC)</a:t>
            </a:r>
          </a:p>
          <a:p>
            <a:pPr marL="722376" lvl="1" indent="-274320" fontAlgn="auto">
              <a:lnSpc>
                <a:spcPct val="90000"/>
              </a:lnSpc>
              <a:spcAft>
                <a:spcPts val="0"/>
              </a:spcAft>
              <a:buFont typeface="Wingdings 2"/>
              <a:buChar char=""/>
              <a:defRPr/>
            </a:pPr>
            <a:r>
              <a:rPr lang="en-US" sz="2000" dirty="0" smtClean="0"/>
              <a:t>Pupil size – large for stimulants, small for opiates and depressants</a:t>
            </a:r>
          </a:p>
          <a:p>
            <a:pPr marL="722376" lvl="1" indent="-274320" fontAlgn="auto">
              <a:lnSpc>
                <a:spcPct val="90000"/>
              </a:lnSpc>
              <a:spcAft>
                <a:spcPts val="0"/>
              </a:spcAft>
              <a:buFont typeface="Wingdings 2"/>
              <a:buChar char=""/>
              <a:defRPr/>
            </a:pPr>
            <a:r>
              <a:rPr lang="en-US" sz="2000" dirty="0" smtClean="0"/>
              <a:t>Odors – bad breath, alcohol, marijuana, urine</a:t>
            </a:r>
          </a:p>
          <a:p>
            <a:pPr marL="722376" lvl="1" indent="-274320" fontAlgn="auto">
              <a:lnSpc>
                <a:spcPct val="90000"/>
              </a:lnSpc>
              <a:spcAft>
                <a:spcPts val="0"/>
              </a:spcAft>
              <a:buFont typeface="Wingdings 2"/>
              <a:buChar char=""/>
              <a:defRPr/>
            </a:pPr>
            <a:r>
              <a:rPr lang="en-US" sz="2000" dirty="0" smtClean="0"/>
              <a:t>Visible injection marks</a:t>
            </a:r>
          </a:p>
          <a:p>
            <a:pPr marL="722376" lvl="1" indent="-274320" fontAlgn="auto">
              <a:lnSpc>
                <a:spcPct val="90000"/>
              </a:lnSpc>
              <a:spcAft>
                <a:spcPts val="0"/>
              </a:spcAft>
              <a:buFont typeface="Wingdings 2"/>
              <a:buChar char=""/>
              <a:defRPr/>
            </a:pPr>
            <a:r>
              <a:rPr lang="en-US" sz="2000" dirty="0" smtClean="0">
                <a:solidFill>
                  <a:srgbClr val="FFFF00"/>
                </a:solidFill>
              </a:rPr>
              <a:t>Tremors</a:t>
            </a:r>
          </a:p>
          <a:p>
            <a:pPr marL="722376" lvl="1" indent="-274320" fontAlgn="auto">
              <a:lnSpc>
                <a:spcPct val="90000"/>
              </a:lnSpc>
              <a:spcAft>
                <a:spcPts val="0"/>
              </a:spcAft>
              <a:buFont typeface="Wingdings 2"/>
              <a:buChar char=""/>
              <a:defRPr/>
            </a:pPr>
            <a:r>
              <a:rPr lang="en-US" sz="2000" dirty="0" smtClean="0">
                <a:solidFill>
                  <a:srgbClr val="FFFF00"/>
                </a:solidFill>
              </a:rPr>
              <a:t>Unclear speech (slurred, incoherent, or too rapid)</a:t>
            </a:r>
          </a:p>
          <a:p>
            <a:pPr marL="722376" lvl="1" indent="-274320" fontAlgn="auto">
              <a:lnSpc>
                <a:spcPct val="90000"/>
              </a:lnSpc>
              <a:spcAft>
                <a:spcPts val="0"/>
              </a:spcAft>
              <a:buFont typeface="Wingdings 2"/>
              <a:buChar char=""/>
              <a:defRPr/>
            </a:pPr>
            <a:r>
              <a:rPr lang="en-US" sz="2000" dirty="0" smtClean="0"/>
              <a:t>Excessively sweaty or dry skin</a:t>
            </a:r>
          </a:p>
          <a:p>
            <a:pPr marL="420624" indent="-384048" fontAlgn="auto">
              <a:lnSpc>
                <a:spcPct val="90000"/>
              </a:lnSpc>
              <a:spcAft>
                <a:spcPts val="0"/>
              </a:spcAft>
              <a:buFont typeface="Wingdings 2"/>
              <a:buChar char=""/>
              <a:defRPr/>
            </a:pPr>
            <a:r>
              <a:rPr lang="en-US" sz="2400" dirty="0" smtClean="0"/>
              <a:t>Pay attention to nonverbal cues and signs as sources of information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r>
              <a:rPr lang="en-US" smtClean="0"/>
              <a:t>Approach and Handling</a:t>
            </a:r>
          </a:p>
        </p:txBody>
      </p:sp>
      <p:sp>
        <p:nvSpPr>
          <p:cNvPr id="24579" name="Rectangle 3"/>
          <p:cNvSpPr>
            <a:spLocks noGrp="1" noChangeArrowheads="1"/>
          </p:cNvSpPr>
          <p:nvPr>
            <p:ph idx="1"/>
          </p:nvPr>
        </p:nvSpPr>
        <p:spPr/>
        <p:txBody>
          <a:bodyPr>
            <a:normAutofit fontScale="92500"/>
          </a:bodyPr>
          <a:lstStyle/>
          <a:p>
            <a:pPr marL="420624" indent="-384048" fontAlgn="auto">
              <a:lnSpc>
                <a:spcPct val="90000"/>
              </a:lnSpc>
              <a:spcAft>
                <a:spcPts val="0"/>
              </a:spcAft>
              <a:buFont typeface="Wingdings 2"/>
              <a:buChar char=""/>
              <a:defRPr/>
            </a:pPr>
            <a:r>
              <a:rPr lang="en-US" sz="2800" smtClean="0"/>
              <a:t>Indicators of mental illness</a:t>
            </a:r>
          </a:p>
          <a:p>
            <a:pPr marL="722376" lvl="1" indent="-274320" fontAlgn="auto">
              <a:lnSpc>
                <a:spcPct val="90000"/>
              </a:lnSpc>
              <a:spcAft>
                <a:spcPts val="0"/>
              </a:spcAft>
              <a:buFont typeface="Wingdings 2"/>
              <a:buChar char=""/>
              <a:defRPr/>
            </a:pPr>
            <a:r>
              <a:rPr lang="en-US" sz="2400" smtClean="0"/>
              <a:t>Appears to be responding to hallucinations – conversations with people not present, looking away or over shoulder, or at a specific spot repeatedly or for extended periods</a:t>
            </a:r>
          </a:p>
          <a:p>
            <a:pPr marL="722376" lvl="1" indent="-274320" fontAlgn="auto">
              <a:lnSpc>
                <a:spcPct val="90000"/>
              </a:lnSpc>
              <a:spcAft>
                <a:spcPts val="0"/>
              </a:spcAft>
              <a:buFont typeface="Wingdings 2"/>
              <a:buChar char=""/>
              <a:defRPr/>
            </a:pPr>
            <a:r>
              <a:rPr lang="en-US" sz="2400" smtClean="0"/>
              <a:t>Loud, expansive speech and gestures may be a person experiencing a manic state</a:t>
            </a:r>
          </a:p>
          <a:p>
            <a:pPr marL="722376" lvl="1" indent="-274320" fontAlgn="auto">
              <a:lnSpc>
                <a:spcPct val="90000"/>
              </a:lnSpc>
              <a:spcAft>
                <a:spcPts val="0"/>
              </a:spcAft>
              <a:buFont typeface="Wingdings 2"/>
              <a:buChar char=""/>
              <a:defRPr/>
            </a:pPr>
            <a:r>
              <a:rPr lang="en-US" sz="2400" smtClean="0"/>
              <a:t>Disjointed speech, rapidly switching topics with no segue, tangential speech can indicate psychosis</a:t>
            </a:r>
          </a:p>
          <a:p>
            <a:pPr marL="722376" lvl="1" indent="-274320" fontAlgn="auto">
              <a:lnSpc>
                <a:spcPct val="90000"/>
              </a:lnSpc>
              <a:spcAft>
                <a:spcPts val="0"/>
              </a:spcAft>
              <a:buFont typeface="Wingdings 2"/>
              <a:buChar char=""/>
              <a:defRPr/>
            </a:pPr>
            <a:r>
              <a:rPr lang="en-US" sz="2400" smtClean="0"/>
              <a:t>Disheveled appearance but otherwise appropriately dressed for environment</a:t>
            </a:r>
          </a:p>
          <a:p>
            <a:pPr marL="722376" lvl="1" indent="-274320" fontAlgn="auto">
              <a:lnSpc>
                <a:spcPct val="90000"/>
              </a:lnSpc>
              <a:spcAft>
                <a:spcPts val="0"/>
              </a:spcAft>
              <a:buFont typeface="Wingdings 2"/>
              <a:buChar char=""/>
              <a:defRPr/>
            </a:pPr>
            <a:r>
              <a:rPr lang="en-US" sz="2400" smtClean="0"/>
              <a:t>Carrying a plastic bag from a pharmacy, or has prescription bottles on them</a:t>
            </a:r>
          </a:p>
          <a:p>
            <a:pPr marL="722376" lvl="1" indent="-274320" fontAlgn="auto">
              <a:lnSpc>
                <a:spcPct val="90000"/>
              </a:lnSpc>
              <a:spcAft>
                <a:spcPts val="0"/>
              </a:spcAft>
              <a:buFont typeface="Wingdings 2"/>
              <a:buChar char=""/>
              <a:defRPr/>
            </a:pPr>
            <a:endParaRPr lang="en-US" sz="2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normAutofit fontScale="90000"/>
          </a:bodyPr>
          <a:lstStyle/>
          <a:p>
            <a:pPr fontAlgn="auto">
              <a:spcAft>
                <a:spcPts val="0"/>
              </a:spcAft>
              <a:defRPr/>
            </a:pPr>
            <a:r>
              <a:rPr lang="en-US" sz="4000" smtClean="0"/>
              <a:t>What To Do With Dual-Diagnosed Persons?</a:t>
            </a:r>
          </a:p>
        </p:txBody>
      </p:sp>
      <p:sp>
        <p:nvSpPr>
          <p:cNvPr id="26627" name="Rectangle 3"/>
          <p:cNvSpPr>
            <a:spLocks noGrp="1" noChangeArrowheads="1"/>
          </p:cNvSpPr>
          <p:nvPr>
            <p:ph idx="1"/>
          </p:nvPr>
        </p:nvSpPr>
        <p:spPr/>
        <p:txBody>
          <a:bodyPr>
            <a:normAutofit lnSpcReduction="10000"/>
          </a:bodyPr>
          <a:lstStyle/>
          <a:p>
            <a:pPr marL="420624" indent="-384048" fontAlgn="auto">
              <a:lnSpc>
                <a:spcPct val="90000"/>
              </a:lnSpc>
              <a:spcAft>
                <a:spcPts val="0"/>
              </a:spcAft>
              <a:buFont typeface="Wingdings 2"/>
              <a:buChar char=""/>
              <a:defRPr/>
            </a:pPr>
            <a:r>
              <a:rPr lang="en-US" sz="2400" dirty="0" smtClean="0"/>
              <a:t>Arrest and detention procedures are no different with this population</a:t>
            </a:r>
          </a:p>
          <a:p>
            <a:pPr marL="420624" indent="-384048" fontAlgn="auto">
              <a:lnSpc>
                <a:spcPct val="90000"/>
              </a:lnSpc>
              <a:spcAft>
                <a:spcPts val="0"/>
              </a:spcAft>
              <a:buFont typeface="Wingdings 2"/>
              <a:buChar char=""/>
              <a:defRPr/>
            </a:pPr>
            <a:r>
              <a:rPr lang="en-US" sz="2400" dirty="0" smtClean="0"/>
              <a:t>Be patient and calm – anxiety and frustration is contagious, and could precipitate violence</a:t>
            </a:r>
          </a:p>
          <a:p>
            <a:pPr marL="420624" indent="-384048" fontAlgn="auto">
              <a:lnSpc>
                <a:spcPct val="90000"/>
              </a:lnSpc>
              <a:spcAft>
                <a:spcPts val="0"/>
              </a:spcAft>
              <a:buFont typeface="Wingdings 2"/>
              <a:buChar char=""/>
              <a:defRPr/>
            </a:pPr>
            <a:r>
              <a:rPr lang="en-US" sz="2400" dirty="0" smtClean="0"/>
              <a:t>Go slow and speak clearly. Use short sentences or directions, and ask specific questions</a:t>
            </a:r>
          </a:p>
          <a:p>
            <a:pPr marL="420624" indent="-384048" fontAlgn="auto">
              <a:lnSpc>
                <a:spcPct val="90000"/>
              </a:lnSpc>
              <a:spcAft>
                <a:spcPts val="0"/>
              </a:spcAft>
              <a:buFont typeface="Wingdings 2"/>
              <a:buChar char=""/>
              <a:defRPr/>
            </a:pPr>
            <a:r>
              <a:rPr lang="en-US" sz="2400" dirty="0" smtClean="0"/>
              <a:t>Avoid sudden movements and, when possible, stay within the field of vision (at a safe distance) of the individual</a:t>
            </a:r>
          </a:p>
          <a:p>
            <a:pPr marL="420624" indent="-384048" fontAlgn="auto">
              <a:lnSpc>
                <a:spcPct val="90000"/>
              </a:lnSpc>
              <a:spcAft>
                <a:spcPts val="0"/>
              </a:spcAft>
              <a:buFont typeface="Wingdings 2"/>
              <a:buChar char=""/>
              <a:defRPr/>
            </a:pPr>
            <a:r>
              <a:rPr lang="en-US" sz="2400" dirty="0" smtClean="0"/>
              <a:t>Ask questions of the individual, and </a:t>
            </a:r>
            <a:r>
              <a:rPr lang="en-US" sz="2400" dirty="0" smtClean="0">
                <a:solidFill>
                  <a:srgbClr val="FFFF00"/>
                </a:solidFill>
              </a:rPr>
              <a:t>corroborate whenever possible with a reliable source</a:t>
            </a:r>
          </a:p>
          <a:p>
            <a:pPr marL="420624" indent="-384048" fontAlgn="auto">
              <a:lnSpc>
                <a:spcPct val="90000"/>
              </a:lnSpc>
              <a:spcAft>
                <a:spcPts val="0"/>
              </a:spcAft>
              <a:buFont typeface="Wingdings 2"/>
              <a:buChar char=""/>
              <a:defRPr/>
            </a:pPr>
            <a:r>
              <a:rPr lang="en-US" sz="2400" dirty="0" smtClean="0"/>
              <a:t>Be respectful and reassuring. Use the person’s name to establish a connection and build trust</a:t>
            </a:r>
          </a:p>
          <a:p>
            <a:pPr marL="420624" indent="-384048" fontAlgn="auto">
              <a:lnSpc>
                <a:spcPct val="90000"/>
              </a:lnSpc>
              <a:spcAft>
                <a:spcPts val="0"/>
              </a:spcAft>
              <a:buFont typeface="Wingdings 2"/>
              <a:buChar char=""/>
              <a:defRPr/>
            </a:pPr>
            <a:endParaRPr lang="en-US"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p:txBody>
          <a:bodyPr>
            <a:normAutofit fontScale="90000"/>
          </a:bodyPr>
          <a:lstStyle/>
          <a:p>
            <a:pPr fontAlgn="auto">
              <a:spcAft>
                <a:spcPts val="0"/>
              </a:spcAft>
              <a:defRPr/>
            </a:pPr>
            <a:r>
              <a:rPr lang="en-US" sz="4000" smtClean="0"/>
              <a:t>Gather as Much Information As You Can, When You Can</a:t>
            </a:r>
          </a:p>
        </p:txBody>
      </p:sp>
      <p:sp>
        <p:nvSpPr>
          <p:cNvPr id="29699" name="Rectangle 3"/>
          <p:cNvSpPr>
            <a:spLocks noGrp="1" noChangeArrowheads="1"/>
          </p:cNvSpPr>
          <p:nvPr>
            <p:ph idx="1"/>
          </p:nvPr>
        </p:nvSpPr>
        <p:spPr>
          <a:xfrm>
            <a:off x="457200" y="1600200"/>
            <a:ext cx="8229600" cy="4953000"/>
          </a:xfrm>
        </p:spPr>
        <p:txBody>
          <a:bodyPr>
            <a:normAutofit lnSpcReduction="10000"/>
          </a:bodyPr>
          <a:lstStyle/>
          <a:p>
            <a:pPr marL="420624" indent="-384048" fontAlgn="auto">
              <a:lnSpc>
                <a:spcPct val="80000"/>
              </a:lnSpc>
              <a:spcAft>
                <a:spcPts val="0"/>
              </a:spcAft>
              <a:buFont typeface="Wingdings 2"/>
              <a:buChar char=""/>
              <a:defRPr/>
            </a:pPr>
            <a:r>
              <a:rPr lang="en-US" sz="2400" smtClean="0"/>
              <a:t>Differentiating between substance-induced disorder and a psychiatric disorder may be aided by the following: </a:t>
            </a:r>
          </a:p>
          <a:p>
            <a:pPr marL="722376" lvl="1" indent="-274320" fontAlgn="auto">
              <a:lnSpc>
                <a:spcPct val="80000"/>
              </a:lnSpc>
              <a:spcAft>
                <a:spcPts val="0"/>
              </a:spcAft>
              <a:buFont typeface="Wingdings 2"/>
              <a:buChar char=""/>
              <a:defRPr/>
            </a:pPr>
            <a:r>
              <a:rPr lang="en-US" sz="2000" smtClean="0"/>
              <a:t>Time of onset: If symptoms began prior to substance use, it is most likely a psychiatric disorder. </a:t>
            </a:r>
          </a:p>
          <a:p>
            <a:pPr marL="722376" lvl="1" indent="-274320" fontAlgn="auto">
              <a:lnSpc>
                <a:spcPct val="80000"/>
              </a:lnSpc>
              <a:spcAft>
                <a:spcPts val="0"/>
              </a:spcAft>
              <a:buFont typeface="Wingdings 2"/>
              <a:buChar char=""/>
              <a:defRPr/>
            </a:pPr>
            <a:r>
              <a:rPr lang="en-US" sz="2000" smtClean="0"/>
              <a:t>Consistency of symptoms: Symptoms more exaggerated than one would expect with a particular substance type and dose most likely amounts to a psychiatric disorder. </a:t>
            </a:r>
          </a:p>
          <a:p>
            <a:pPr marL="722376" lvl="1" indent="-274320" fontAlgn="auto">
              <a:lnSpc>
                <a:spcPct val="80000"/>
              </a:lnSpc>
              <a:spcAft>
                <a:spcPts val="0"/>
              </a:spcAft>
              <a:buFont typeface="Wingdings 2"/>
              <a:buChar char=""/>
              <a:defRPr/>
            </a:pPr>
            <a:r>
              <a:rPr lang="en-US" sz="2000" smtClean="0"/>
              <a:t>Family history: A family history of mental illness may indicate a psychiatric disorder. </a:t>
            </a:r>
          </a:p>
          <a:p>
            <a:pPr marL="722376" lvl="1" indent="-274320" fontAlgn="auto">
              <a:lnSpc>
                <a:spcPct val="80000"/>
              </a:lnSpc>
              <a:spcAft>
                <a:spcPts val="0"/>
              </a:spcAft>
              <a:buFont typeface="Wingdings 2"/>
              <a:buChar char=""/>
              <a:defRPr/>
            </a:pPr>
            <a:r>
              <a:rPr lang="en-US" sz="2000" smtClean="0"/>
              <a:t>Client's stated reason for substance use: Those with a primary psychiatric diagnosis and secondary substance use disorder will often indicate they "medicate symptoms," for example, drink to dispel auditory hallucinations, use stimulants to combat depression, use depressants to reduce anxiety or soothe a manic phase.</a:t>
            </a:r>
          </a:p>
          <a:p>
            <a:pPr marL="420624" indent="-384048" fontAlgn="auto">
              <a:lnSpc>
                <a:spcPct val="80000"/>
              </a:lnSpc>
              <a:spcAft>
                <a:spcPts val="0"/>
              </a:spcAft>
              <a:buFont typeface="Wingdings 2"/>
              <a:buChar char=""/>
              <a:defRPr/>
            </a:pPr>
            <a:r>
              <a:rPr lang="en-US" sz="2400" smtClean="0"/>
              <a:t>Remember that the individuals themselves may be unreliable sources of information, so interview family, friends, associates, etc. whenever possible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normAutofit fontScale="90000"/>
          </a:bodyPr>
          <a:lstStyle/>
          <a:p>
            <a:pPr fontAlgn="auto">
              <a:spcAft>
                <a:spcPts val="0"/>
              </a:spcAft>
              <a:defRPr/>
            </a:pPr>
            <a:r>
              <a:rPr lang="en-US" sz="4000" smtClean="0"/>
              <a:t>A Neat Street Trick for a Person Acting or Speaking Bizarrely</a:t>
            </a:r>
          </a:p>
        </p:txBody>
      </p:sp>
      <p:sp>
        <p:nvSpPr>
          <p:cNvPr id="25603" name="Rectangle 3"/>
          <p:cNvSpPr>
            <a:spLocks noGrp="1" noChangeArrowheads="1"/>
          </p:cNvSpPr>
          <p:nvPr>
            <p:ph idx="1"/>
          </p:nvPr>
        </p:nvSpPr>
        <p:spPr/>
        <p:txBody>
          <a:bodyPr/>
          <a:lstStyle/>
          <a:p>
            <a:pPr>
              <a:lnSpc>
                <a:spcPct val="90000"/>
              </a:lnSpc>
            </a:pPr>
            <a:r>
              <a:rPr lang="en-US" sz="2800" smtClean="0"/>
              <a:t>The “palm test” helps determine whether a person acting bizarrely may be under the influence of a hallucinogen (LSD) or PCP, or experiencing psychotic symptoms</a:t>
            </a:r>
          </a:p>
          <a:p>
            <a:pPr lvl="1">
              <a:lnSpc>
                <a:spcPct val="90000"/>
              </a:lnSpc>
            </a:pPr>
            <a:r>
              <a:rPr lang="en-US" sz="2400" smtClean="0"/>
              <a:t>Hold your hand palm out and ask the subject to list the colors they see there</a:t>
            </a:r>
          </a:p>
          <a:p>
            <a:pPr lvl="1">
              <a:lnSpc>
                <a:spcPct val="90000"/>
              </a:lnSpc>
            </a:pPr>
            <a:r>
              <a:rPr lang="en-US" sz="2400" smtClean="0"/>
              <a:t>People on LSD will rattle off a list of colors, where people on PCP will ignore or dismiss the request, and may become agitated or assaultive</a:t>
            </a:r>
          </a:p>
          <a:p>
            <a:pPr lvl="1">
              <a:lnSpc>
                <a:spcPct val="90000"/>
              </a:lnSpc>
            </a:pPr>
            <a:r>
              <a:rPr lang="en-US" sz="2400" smtClean="0"/>
              <a:t>People experiencing hallucinations or other psychotic disorders generally deny seeing anything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r>
              <a:rPr lang="en-US" smtClean="0"/>
              <a:t>Violence and the Mentally Ill</a:t>
            </a:r>
          </a:p>
        </p:txBody>
      </p:sp>
      <p:sp>
        <p:nvSpPr>
          <p:cNvPr id="27651" name="Rectangle 3"/>
          <p:cNvSpPr>
            <a:spLocks noGrp="1" noChangeArrowheads="1"/>
          </p:cNvSpPr>
          <p:nvPr>
            <p:ph idx="1"/>
          </p:nvPr>
        </p:nvSpPr>
        <p:spPr/>
        <p:txBody>
          <a:bodyPr>
            <a:normAutofit fontScale="92500"/>
          </a:bodyPr>
          <a:lstStyle/>
          <a:p>
            <a:pPr marL="420624" indent="-384048" fontAlgn="auto">
              <a:lnSpc>
                <a:spcPct val="80000"/>
              </a:lnSpc>
              <a:spcAft>
                <a:spcPts val="0"/>
              </a:spcAft>
              <a:buFont typeface="Wingdings 2"/>
              <a:buChar char=""/>
              <a:defRPr/>
            </a:pPr>
            <a:r>
              <a:rPr lang="en-US" sz="2800" smtClean="0"/>
              <a:t>Mentally ill people are, on average, no more prone to violence than the general population</a:t>
            </a:r>
          </a:p>
          <a:p>
            <a:pPr marL="420624" indent="-384048" fontAlgn="auto">
              <a:lnSpc>
                <a:spcPct val="80000"/>
              </a:lnSpc>
              <a:spcAft>
                <a:spcPts val="0"/>
              </a:spcAft>
              <a:buFont typeface="Wingdings 2"/>
              <a:buChar char=""/>
              <a:defRPr/>
            </a:pPr>
            <a:r>
              <a:rPr lang="en-US" sz="2800" smtClean="0"/>
              <a:t>Of violence-prone mentally ill persons, those with mood disorders (especially depression and bipolar disorder) and/or antisocial personality disorder were more prone to violence</a:t>
            </a:r>
          </a:p>
          <a:p>
            <a:pPr marL="420624" indent="-384048" fontAlgn="auto">
              <a:lnSpc>
                <a:spcPct val="80000"/>
              </a:lnSpc>
              <a:spcAft>
                <a:spcPts val="0"/>
              </a:spcAft>
              <a:buFont typeface="Wingdings 2"/>
              <a:buChar char=""/>
              <a:defRPr/>
            </a:pPr>
            <a:r>
              <a:rPr lang="en-US" sz="2800" smtClean="0"/>
              <a:t>Concurrent substance use multiplies the risk of violence by mentally ill individuals 2-3 times</a:t>
            </a:r>
          </a:p>
          <a:p>
            <a:pPr marL="420624" indent="-384048" fontAlgn="auto">
              <a:lnSpc>
                <a:spcPct val="80000"/>
              </a:lnSpc>
              <a:spcAft>
                <a:spcPts val="0"/>
              </a:spcAft>
              <a:buFont typeface="Wingdings 2"/>
              <a:buChar char=""/>
              <a:defRPr/>
            </a:pPr>
            <a:r>
              <a:rPr lang="en-US" sz="2800" smtClean="0"/>
              <a:t>Other risk factors for violence in dually-diagnosed individuals include: young age, male, poor, less educated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r>
              <a:rPr lang="en-US" smtClean="0"/>
              <a:t>Objectives</a:t>
            </a:r>
          </a:p>
        </p:txBody>
      </p:sp>
      <p:sp>
        <p:nvSpPr>
          <p:cNvPr id="9219" name="Rectangle 3"/>
          <p:cNvSpPr>
            <a:spLocks noGrp="1" noChangeArrowheads="1"/>
          </p:cNvSpPr>
          <p:nvPr>
            <p:ph idx="1"/>
          </p:nvPr>
        </p:nvSpPr>
        <p:spPr/>
        <p:txBody>
          <a:bodyPr/>
          <a:lstStyle/>
          <a:p>
            <a:r>
              <a:rPr lang="en-US" dirty="0" smtClean="0"/>
              <a:t>Recognizing someone who is dually diagnosed</a:t>
            </a:r>
          </a:p>
          <a:p>
            <a:r>
              <a:rPr lang="en-US" dirty="0" smtClean="0"/>
              <a:t>Understanding the reasons for self-medication among the mentally ill</a:t>
            </a:r>
          </a:p>
          <a:p>
            <a:r>
              <a:rPr lang="en-US" dirty="0" smtClean="0"/>
              <a:t>Strategies and guidance for officers encountering persons of this population, to better assist and/or manage these individuals safely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normAutofit fontScale="90000"/>
          </a:bodyPr>
          <a:lstStyle/>
          <a:p>
            <a:pPr fontAlgn="auto">
              <a:spcAft>
                <a:spcPts val="0"/>
              </a:spcAft>
              <a:defRPr/>
            </a:pPr>
            <a:r>
              <a:rPr lang="en-US" sz="4000" smtClean="0"/>
              <a:t>Resources for Information and Assistance</a:t>
            </a:r>
          </a:p>
        </p:txBody>
      </p:sp>
      <p:sp>
        <p:nvSpPr>
          <p:cNvPr id="27651" name="Rectangle 3"/>
          <p:cNvSpPr>
            <a:spLocks noGrp="1" noChangeArrowheads="1"/>
          </p:cNvSpPr>
          <p:nvPr>
            <p:ph idx="1"/>
          </p:nvPr>
        </p:nvSpPr>
        <p:spPr/>
        <p:txBody>
          <a:bodyPr/>
          <a:lstStyle/>
          <a:p>
            <a:r>
              <a:rPr lang="en-US" smtClean="0"/>
              <a:t>Arlington Behavioral Health Division Emergency Services</a:t>
            </a:r>
          </a:p>
          <a:p>
            <a:pPr lvl="1"/>
            <a:r>
              <a:rPr lang="en-US" smtClean="0"/>
              <a:t>Available 24/7</a:t>
            </a:r>
          </a:p>
          <a:p>
            <a:pPr lvl="1"/>
            <a:r>
              <a:rPr lang="en-US" smtClean="0"/>
              <a:t>703-228-5160</a:t>
            </a:r>
          </a:p>
          <a:p>
            <a:r>
              <a:rPr lang="en-US" smtClean="0"/>
              <a:t>VHC Emergency Department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r>
              <a:rPr lang="en-US" smtClean="0"/>
              <a:t>What is Mental Illness?</a:t>
            </a:r>
          </a:p>
        </p:txBody>
      </p:sp>
      <p:sp>
        <p:nvSpPr>
          <p:cNvPr id="8195" name="Rectangle 3"/>
          <p:cNvSpPr>
            <a:spLocks noGrp="1" noChangeArrowheads="1"/>
          </p:cNvSpPr>
          <p:nvPr>
            <p:ph idx="1"/>
          </p:nvPr>
        </p:nvSpPr>
        <p:spPr/>
        <p:txBody>
          <a:bodyPr>
            <a:normAutofit fontScale="92500" lnSpcReduction="10000"/>
          </a:bodyPr>
          <a:lstStyle/>
          <a:p>
            <a:pPr marL="420624" indent="-384048" fontAlgn="auto">
              <a:spcAft>
                <a:spcPts val="0"/>
              </a:spcAft>
              <a:buFont typeface="Wingdings 2"/>
              <a:buChar char=""/>
              <a:defRPr/>
            </a:pPr>
            <a:r>
              <a:rPr lang="en-US" sz="2800" smtClean="0"/>
              <a:t>Definition - Any of various conditions characterized by impairment of an individual's normal cognitive, emotional, or </a:t>
            </a:r>
            <a:r>
              <a:rPr lang="en-US" sz="2800" u="sng" smtClean="0"/>
              <a:t>behavioral</a:t>
            </a:r>
            <a:r>
              <a:rPr lang="en-US" sz="2800" smtClean="0"/>
              <a:t> functioning.</a:t>
            </a:r>
          </a:p>
          <a:p>
            <a:pPr marL="420624" indent="-384048" fontAlgn="auto">
              <a:spcAft>
                <a:spcPts val="0"/>
              </a:spcAft>
              <a:buFont typeface="Wingdings 2"/>
              <a:buChar char=""/>
              <a:defRPr/>
            </a:pPr>
            <a:r>
              <a:rPr lang="en-US" sz="2800" smtClean="0"/>
              <a:t>Mental illnesses are described in the </a:t>
            </a:r>
            <a:r>
              <a:rPr lang="en-US" sz="2800" i="1" smtClean="0"/>
              <a:t>Diagnostic and Statistical Manual of Mental Disorders, </a:t>
            </a:r>
            <a:r>
              <a:rPr lang="en-US" sz="2800" smtClean="0"/>
              <a:t>4</a:t>
            </a:r>
            <a:r>
              <a:rPr lang="en-US" sz="2800" baseline="30000" smtClean="0"/>
              <a:t>th</a:t>
            </a:r>
            <a:r>
              <a:rPr lang="en-US" sz="2800" smtClean="0"/>
              <a:t> ed., Text Revision (DSM-IV-TR)</a:t>
            </a:r>
          </a:p>
          <a:p>
            <a:pPr marL="420624" indent="-384048" fontAlgn="auto">
              <a:spcAft>
                <a:spcPts val="0"/>
              </a:spcAft>
              <a:buFont typeface="Wingdings 2"/>
              <a:buChar char=""/>
              <a:defRPr/>
            </a:pPr>
            <a:r>
              <a:rPr lang="en-US" sz="2800" smtClean="0"/>
              <a:t>Multiaxial Assessment</a:t>
            </a:r>
          </a:p>
          <a:p>
            <a:pPr marL="722376" lvl="1" indent="-274320" fontAlgn="auto">
              <a:spcAft>
                <a:spcPts val="0"/>
              </a:spcAft>
              <a:buFont typeface="Wingdings 2"/>
              <a:buChar char=""/>
              <a:defRPr/>
            </a:pPr>
            <a:r>
              <a:rPr lang="en-US" sz="2400" smtClean="0"/>
              <a:t>assessment in several domains of information</a:t>
            </a:r>
          </a:p>
          <a:p>
            <a:pPr marL="722376" lvl="1" indent="-274320" fontAlgn="auto">
              <a:spcAft>
                <a:spcPts val="0"/>
              </a:spcAft>
              <a:buFont typeface="Wingdings 2"/>
              <a:buChar char=""/>
              <a:defRPr/>
            </a:pPr>
            <a:r>
              <a:rPr lang="en-US" sz="2400" smtClean="0"/>
              <a:t>Facilitates comprehensive and systematic evaluation of patient/client as a whole</a:t>
            </a:r>
          </a:p>
        </p:txBody>
      </p:sp>
      <p:sp>
        <p:nvSpPr>
          <p:cNvPr id="10244" name="TextBox 3"/>
          <p:cNvSpPr txBox="1">
            <a:spLocks noChangeArrowheads="1"/>
          </p:cNvSpPr>
          <p:nvPr/>
        </p:nvSpPr>
        <p:spPr bwMode="auto">
          <a:xfrm>
            <a:off x="381000" y="6248400"/>
            <a:ext cx="8534400" cy="646113"/>
          </a:xfrm>
          <a:prstGeom prst="rect">
            <a:avLst/>
          </a:prstGeom>
          <a:noFill/>
          <a:ln w="9525">
            <a:noFill/>
            <a:miter lim="800000"/>
            <a:headEnd/>
            <a:tailEnd/>
          </a:ln>
        </p:spPr>
        <p:txBody>
          <a:bodyPr>
            <a:spAutoFit/>
          </a:bodyPr>
          <a:lstStyle/>
          <a:p>
            <a:pPr algn="ctr"/>
            <a:r>
              <a:rPr lang="en-US"/>
              <a:t>American Psychiatric Association: </a:t>
            </a:r>
            <a:r>
              <a:rPr lang="en-US" i="1"/>
              <a:t>Diagnostic and Statistical Manual of Mental Disorders, </a:t>
            </a:r>
            <a:r>
              <a:rPr lang="en-US"/>
              <a:t>Fourth Edition, Text Revision. Washington, DC, American Psychiatric Association, 2000.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r>
              <a:rPr lang="en-US" smtClean="0"/>
              <a:t>The Five DSM-IV-TR Axes</a:t>
            </a:r>
          </a:p>
        </p:txBody>
      </p:sp>
      <p:sp>
        <p:nvSpPr>
          <p:cNvPr id="9219" name="Rectangle 3"/>
          <p:cNvSpPr>
            <a:spLocks noGrp="1" noChangeArrowheads="1"/>
          </p:cNvSpPr>
          <p:nvPr>
            <p:ph idx="1"/>
          </p:nvPr>
        </p:nvSpPr>
        <p:spPr/>
        <p:txBody>
          <a:bodyPr>
            <a:normAutofit lnSpcReduction="10000"/>
          </a:bodyPr>
          <a:lstStyle/>
          <a:p>
            <a:pPr marL="420624" indent="-384048" fontAlgn="auto">
              <a:lnSpc>
                <a:spcPct val="90000"/>
              </a:lnSpc>
              <a:spcAft>
                <a:spcPts val="0"/>
              </a:spcAft>
              <a:buFont typeface="Wingdings 2"/>
              <a:buChar char=""/>
              <a:defRPr/>
            </a:pPr>
            <a:r>
              <a:rPr lang="en-US" smtClean="0"/>
              <a:t>Axis I – Clinical Disorders and Other Disorders That May Be A Focus of Clinical Attention</a:t>
            </a:r>
          </a:p>
          <a:p>
            <a:pPr marL="420624" indent="-384048" fontAlgn="auto">
              <a:lnSpc>
                <a:spcPct val="90000"/>
              </a:lnSpc>
              <a:spcAft>
                <a:spcPts val="0"/>
              </a:spcAft>
              <a:buFont typeface="Wingdings 2"/>
              <a:buChar char=""/>
              <a:defRPr/>
            </a:pPr>
            <a:r>
              <a:rPr lang="en-US" smtClean="0"/>
              <a:t>Axis II – Personality Disorders and Mental Retardation</a:t>
            </a:r>
          </a:p>
          <a:p>
            <a:pPr marL="420624" indent="-384048" fontAlgn="auto">
              <a:lnSpc>
                <a:spcPct val="90000"/>
              </a:lnSpc>
              <a:spcAft>
                <a:spcPts val="0"/>
              </a:spcAft>
              <a:buFont typeface="Wingdings 2"/>
              <a:buChar char=""/>
              <a:defRPr/>
            </a:pPr>
            <a:r>
              <a:rPr lang="en-US" smtClean="0"/>
              <a:t>Axis III – General Medical Conditions</a:t>
            </a:r>
          </a:p>
          <a:p>
            <a:pPr marL="420624" indent="-384048" fontAlgn="auto">
              <a:lnSpc>
                <a:spcPct val="90000"/>
              </a:lnSpc>
              <a:spcAft>
                <a:spcPts val="0"/>
              </a:spcAft>
              <a:buFont typeface="Wingdings 2"/>
              <a:buChar char=""/>
              <a:defRPr/>
            </a:pPr>
            <a:r>
              <a:rPr lang="en-US" smtClean="0"/>
              <a:t>Axis IV – Psychosocial  and Environmental Problems</a:t>
            </a:r>
          </a:p>
          <a:p>
            <a:pPr marL="420624" indent="-384048" fontAlgn="auto">
              <a:lnSpc>
                <a:spcPct val="90000"/>
              </a:lnSpc>
              <a:spcAft>
                <a:spcPts val="0"/>
              </a:spcAft>
              <a:buFont typeface="Wingdings 2"/>
              <a:buChar char=""/>
              <a:defRPr/>
            </a:pPr>
            <a:r>
              <a:rPr lang="en-US" smtClean="0"/>
              <a:t>Axis V – Global Assessment of Functioning (GAF)</a:t>
            </a:r>
          </a:p>
        </p:txBody>
      </p:sp>
      <p:sp>
        <p:nvSpPr>
          <p:cNvPr id="11268" name="TextBox 3"/>
          <p:cNvSpPr txBox="1">
            <a:spLocks noChangeArrowheads="1"/>
          </p:cNvSpPr>
          <p:nvPr/>
        </p:nvSpPr>
        <p:spPr bwMode="auto">
          <a:xfrm>
            <a:off x="381000" y="6248400"/>
            <a:ext cx="8534400" cy="646113"/>
          </a:xfrm>
          <a:prstGeom prst="rect">
            <a:avLst/>
          </a:prstGeom>
          <a:noFill/>
          <a:ln w="9525">
            <a:noFill/>
            <a:miter lim="800000"/>
            <a:headEnd/>
            <a:tailEnd/>
          </a:ln>
        </p:spPr>
        <p:txBody>
          <a:bodyPr>
            <a:spAutoFit/>
          </a:bodyPr>
          <a:lstStyle/>
          <a:p>
            <a:pPr algn="ctr"/>
            <a:r>
              <a:rPr lang="en-US"/>
              <a:t>American Psychiatric Association: </a:t>
            </a:r>
            <a:r>
              <a:rPr lang="en-US" i="1"/>
              <a:t>Diagnostic and Statistical Manual of Mental Disorders, </a:t>
            </a:r>
            <a:r>
              <a:rPr lang="en-US"/>
              <a:t>Fourth Edition, Text Revision. Washington, DC, American Psychiatric Association, 2000.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r>
              <a:rPr lang="en-US" smtClean="0"/>
              <a:t>Axis I – Clinical Disorders</a:t>
            </a:r>
          </a:p>
        </p:txBody>
      </p:sp>
      <p:sp>
        <p:nvSpPr>
          <p:cNvPr id="12291" name="Rectangle 3"/>
          <p:cNvSpPr>
            <a:spLocks noGrp="1" noChangeArrowheads="1"/>
          </p:cNvSpPr>
          <p:nvPr>
            <p:ph idx="1"/>
          </p:nvPr>
        </p:nvSpPr>
        <p:spPr/>
        <p:txBody>
          <a:bodyPr/>
          <a:lstStyle/>
          <a:p>
            <a:r>
              <a:rPr lang="en-US" smtClean="0"/>
              <a:t>Several categories of Axis I disorders, but of particular interest to us are:</a:t>
            </a:r>
          </a:p>
          <a:p>
            <a:pPr lvl="1"/>
            <a:r>
              <a:rPr lang="en-US" smtClean="0"/>
              <a:t>Delirium, Dementia, and Amnestic or Cognitive Disorders</a:t>
            </a:r>
          </a:p>
          <a:p>
            <a:pPr lvl="1"/>
            <a:r>
              <a:rPr lang="en-US" smtClean="0">
                <a:solidFill>
                  <a:srgbClr val="FFFF00"/>
                </a:solidFill>
              </a:rPr>
              <a:t>Substance-Related Disorders</a:t>
            </a:r>
          </a:p>
          <a:p>
            <a:pPr lvl="1"/>
            <a:r>
              <a:rPr lang="en-US" smtClean="0"/>
              <a:t>Schizophrenia and Other Psychotic Disorders</a:t>
            </a:r>
          </a:p>
          <a:p>
            <a:pPr lvl="1"/>
            <a:r>
              <a:rPr lang="en-US" smtClean="0"/>
              <a:t>Mood Disorders</a:t>
            </a:r>
          </a:p>
          <a:p>
            <a:pPr lvl="1"/>
            <a:r>
              <a:rPr lang="en-US" smtClean="0"/>
              <a:t>Impulse Control Disorders</a:t>
            </a:r>
          </a:p>
          <a:p>
            <a:pPr lvl="1"/>
            <a:endParaRPr lang="en-US" smtClean="0"/>
          </a:p>
        </p:txBody>
      </p:sp>
      <p:sp>
        <p:nvSpPr>
          <p:cNvPr id="12292" name="TextBox 3"/>
          <p:cNvSpPr txBox="1">
            <a:spLocks noChangeArrowheads="1"/>
          </p:cNvSpPr>
          <p:nvPr/>
        </p:nvSpPr>
        <p:spPr bwMode="auto">
          <a:xfrm>
            <a:off x="381000" y="6248400"/>
            <a:ext cx="8534400" cy="646113"/>
          </a:xfrm>
          <a:prstGeom prst="rect">
            <a:avLst/>
          </a:prstGeom>
          <a:noFill/>
          <a:ln w="9525">
            <a:noFill/>
            <a:miter lim="800000"/>
            <a:headEnd/>
            <a:tailEnd/>
          </a:ln>
        </p:spPr>
        <p:txBody>
          <a:bodyPr>
            <a:spAutoFit/>
          </a:bodyPr>
          <a:lstStyle/>
          <a:p>
            <a:pPr algn="ctr"/>
            <a:r>
              <a:rPr lang="en-US"/>
              <a:t>American Psychiatric Association: </a:t>
            </a:r>
            <a:r>
              <a:rPr lang="en-US" i="1"/>
              <a:t>Diagnostic and Statistical Manual of Mental Disorders, </a:t>
            </a:r>
            <a:r>
              <a:rPr lang="en-US"/>
              <a:t>Fourth Edition, Text Revision. Washington, DC, American Psychiatric Association, 2000.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normAutofit fontScale="90000"/>
          </a:bodyPr>
          <a:lstStyle/>
          <a:p>
            <a:pPr fontAlgn="auto">
              <a:spcAft>
                <a:spcPts val="0"/>
              </a:spcAft>
              <a:defRPr/>
            </a:pPr>
            <a:r>
              <a:rPr lang="en-US" smtClean="0"/>
              <a:t>Substance Use as Mental Illness</a:t>
            </a:r>
          </a:p>
        </p:txBody>
      </p:sp>
      <p:sp>
        <p:nvSpPr>
          <p:cNvPr id="13315" name="Rectangle 3"/>
          <p:cNvSpPr>
            <a:spLocks noGrp="1" noChangeArrowheads="1"/>
          </p:cNvSpPr>
          <p:nvPr>
            <p:ph idx="1"/>
          </p:nvPr>
        </p:nvSpPr>
        <p:spPr/>
        <p:txBody>
          <a:bodyPr/>
          <a:lstStyle/>
          <a:p>
            <a:pPr>
              <a:lnSpc>
                <a:spcPct val="80000"/>
              </a:lnSpc>
            </a:pPr>
            <a:r>
              <a:rPr lang="en-US" sz="2000" smtClean="0"/>
              <a:t>Substance </a:t>
            </a:r>
            <a:r>
              <a:rPr lang="en-US" sz="2000" smtClean="0">
                <a:solidFill>
                  <a:schemeClr val="hlink"/>
                </a:solidFill>
              </a:rPr>
              <a:t>DEPENDENCE</a:t>
            </a:r>
            <a:r>
              <a:rPr lang="en-US" sz="2000" smtClean="0"/>
              <a:t> – a maladaptive pattern of substance use, leading directly to clinically significant impairment or distress. Key features are:</a:t>
            </a:r>
          </a:p>
          <a:p>
            <a:pPr lvl="1">
              <a:lnSpc>
                <a:spcPct val="80000"/>
              </a:lnSpc>
            </a:pPr>
            <a:r>
              <a:rPr lang="en-US" sz="1800" u="sng" smtClean="0">
                <a:solidFill>
                  <a:schemeClr val="hlink"/>
                </a:solidFill>
              </a:rPr>
              <a:t>Tolerance</a:t>
            </a:r>
            <a:r>
              <a:rPr lang="en-US" sz="1800" smtClean="0">
                <a:solidFill>
                  <a:schemeClr val="hlink"/>
                </a:solidFill>
              </a:rPr>
              <a:t> – need more substance to produce same effect</a:t>
            </a:r>
          </a:p>
          <a:p>
            <a:pPr lvl="1">
              <a:lnSpc>
                <a:spcPct val="80000"/>
              </a:lnSpc>
            </a:pPr>
            <a:r>
              <a:rPr lang="en-US" sz="1800" u="sng" smtClean="0">
                <a:solidFill>
                  <a:schemeClr val="hlink"/>
                </a:solidFill>
              </a:rPr>
              <a:t>Compulsion</a:t>
            </a:r>
            <a:r>
              <a:rPr lang="en-US" sz="1800" smtClean="0">
                <a:solidFill>
                  <a:schemeClr val="hlink"/>
                </a:solidFill>
              </a:rPr>
              <a:t> – great deal of time and energy spent in obtaining the substance, using it, or recovering from its effects</a:t>
            </a:r>
          </a:p>
          <a:p>
            <a:pPr lvl="1">
              <a:lnSpc>
                <a:spcPct val="80000"/>
              </a:lnSpc>
            </a:pPr>
            <a:r>
              <a:rPr lang="en-US" sz="1800" u="sng" smtClean="0">
                <a:solidFill>
                  <a:schemeClr val="hlink"/>
                </a:solidFill>
              </a:rPr>
              <a:t>Withdrawal</a:t>
            </a:r>
            <a:r>
              <a:rPr lang="en-US" sz="1800" smtClean="0">
                <a:solidFill>
                  <a:schemeClr val="hlink"/>
                </a:solidFill>
              </a:rPr>
              <a:t> – classic physiological symptoms associated with the particular substance, or the use of the substance to relieve or avoid withdrawal symptoms</a:t>
            </a:r>
          </a:p>
          <a:p>
            <a:pPr>
              <a:lnSpc>
                <a:spcPct val="80000"/>
              </a:lnSpc>
              <a:buFont typeface="Wingdings" pitchFamily="2" charset="2"/>
              <a:buNone/>
            </a:pPr>
            <a:endParaRPr lang="en-US" sz="2000" smtClean="0">
              <a:solidFill>
                <a:schemeClr val="hlink"/>
              </a:solidFill>
            </a:endParaRPr>
          </a:p>
          <a:p>
            <a:pPr>
              <a:lnSpc>
                <a:spcPct val="80000"/>
              </a:lnSpc>
            </a:pPr>
            <a:r>
              <a:rPr lang="en-US" sz="2000" smtClean="0"/>
              <a:t>Substance </a:t>
            </a:r>
            <a:r>
              <a:rPr lang="en-US" sz="2000" smtClean="0">
                <a:solidFill>
                  <a:srgbClr val="00FF00"/>
                </a:solidFill>
              </a:rPr>
              <a:t>ABUSE</a:t>
            </a:r>
            <a:r>
              <a:rPr lang="en-US" sz="2000" smtClean="0"/>
              <a:t> - a maladaptive pattern of substance use, leading directly to clinically significant impairment or distress. Key feature is continued, recurrent use despite:</a:t>
            </a:r>
          </a:p>
          <a:p>
            <a:pPr lvl="1">
              <a:lnSpc>
                <a:spcPct val="80000"/>
              </a:lnSpc>
            </a:pPr>
            <a:r>
              <a:rPr lang="en-US" sz="1800" smtClean="0">
                <a:solidFill>
                  <a:srgbClr val="00FF00"/>
                </a:solidFill>
              </a:rPr>
              <a:t>Failure to fulfill major role obligations at work, home, or school</a:t>
            </a:r>
          </a:p>
          <a:p>
            <a:pPr lvl="1">
              <a:lnSpc>
                <a:spcPct val="80000"/>
              </a:lnSpc>
            </a:pPr>
            <a:r>
              <a:rPr lang="en-US" sz="1800" smtClean="0">
                <a:solidFill>
                  <a:srgbClr val="00FF00"/>
                </a:solidFill>
              </a:rPr>
              <a:t>Legal problems</a:t>
            </a:r>
          </a:p>
          <a:p>
            <a:pPr lvl="1">
              <a:lnSpc>
                <a:spcPct val="80000"/>
              </a:lnSpc>
            </a:pPr>
            <a:r>
              <a:rPr lang="en-US" sz="1800" smtClean="0">
                <a:solidFill>
                  <a:srgbClr val="00FF00"/>
                </a:solidFill>
              </a:rPr>
              <a:t>Persistent or recurrent social or interpersonal problems caused or exacerbated by the effects of the substance</a:t>
            </a:r>
          </a:p>
          <a:p>
            <a:pPr lvl="1">
              <a:lnSpc>
                <a:spcPct val="80000"/>
              </a:lnSpc>
              <a:buFont typeface="Wingdings 2" pitchFamily="18" charset="2"/>
              <a:buNone/>
            </a:pPr>
            <a:endParaRPr lang="en-US" sz="1800" smtClean="0">
              <a:solidFill>
                <a:srgbClr val="00FF00"/>
              </a:solidFill>
            </a:endParaRPr>
          </a:p>
        </p:txBody>
      </p:sp>
      <p:sp>
        <p:nvSpPr>
          <p:cNvPr id="13316" name="TextBox 3"/>
          <p:cNvSpPr txBox="1">
            <a:spLocks noChangeArrowheads="1"/>
          </p:cNvSpPr>
          <p:nvPr/>
        </p:nvSpPr>
        <p:spPr bwMode="auto">
          <a:xfrm>
            <a:off x="381000" y="6248400"/>
            <a:ext cx="8534400" cy="646113"/>
          </a:xfrm>
          <a:prstGeom prst="rect">
            <a:avLst/>
          </a:prstGeom>
          <a:noFill/>
          <a:ln w="9525">
            <a:noFill/>
            <a:miter lim="800000"/>
            <a:headEnd/>
            <a:tailEnd/>
          </a:ln>
        </p:spPr>
        <p:txBody>
          <a:bodyPr>
            <a:spAutoFit/>
          </a:bodyPr>
          <a:lstStyle/>
          <a:p>
            <a:pPr algn="ctr"/>
            <a:r>
              <a:rPr lang="en-US"/>
              <a:t>American Psychiatric Association: </a:t>
            </a:r>
            <a:r>
              <a:rPr lang="en-US" i="1"/>
              <a:t>Diagnostic and Statistical Manual of Mental Disorders, </a:t>
            </a:r>
            <a:r>
              <a:rPr lang="en-US"/>
              <a:t>Fourth Edition, Text Revision. Washington, DC, American Psychiatric Association, 2000.</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normAutofit fontScale="90000"/>
          </a:bodyPr>
          <a:lstStyle/>
          <a:p>
            <a:pPr fontAlgn="auto">
              <a:spcAft>
                <a:spcPts val="0"/>
              </a:spcAft>
              <a:defRPr/>
            </a:pPr>
            <a:r>
              <a:rPr lang="en-US" sz="4000" smtClean="0"/>
              <a:t>Specific Substances Addressed in the DSM-IV-TR</a:t>
            </a:r>
          </a:p>
        </p:txBody>
      </p:sp>
      <p:sp>
        <p:nvSpPr>
          <p:cNvPr id="15363" name="Rectangle 3"/>
          <p:cNvSpPr>
            <a:spLocks noGrp="1" noChangeArrowheads="1"/>
          </p:cNvSpPr>
          <p:nvPr>
            <p:ph idx="1"/>
          </p:nvPr>
        </p:nvSpPr>
        <p:spPr/>
        <p:txBody>
          <a:bodyPr>
            <a:normAutofit lnSpcReduction="10000"/>
          </a:bodyPr>
          <a:lstStyle/>
          <a:p>
            <a:pPr marL="420624" indent="-384048" fontAlgn="auto">
              <a:lnSpc>
                <a:spcPct val="90000"/>
              </a:lnSpc>
              <a:spcAft>
                <a:spcPts val="0"/>
              </a:spcAft>
              <a:buFont typeface="Wingdings 2"/>
              <a:buChar char=""/>
              <a:defRPr/>
            </a:pPr>
            <a:r>
              <a:rPr lang="en-US" sz="2400" smtClean="0"/>
              <a:t>Alcohol</a:t>
            </a:r>
          </a:p>
          <a:p>
            <a:pPr marL="420624" indent="-384048" fontAlgn="auto">
              <a:lnSpc>
                <a:spcPct val="90000"/>
              </a:lnSpc>
              <a:spcAft>
                <a:spcPts val="0"/>
              </a:spcAft>
              <a:buFont typeface="Wingdings 2"/>
              <a:buChar char=""/>
              <a:defRPr/>
            </a:pPr>
            <a:r>
              <a:rPr lang="en-US" sz="2400" smtClean="0"/>
              <a:t>Amphetamine (or amphetamine-like)</a:t>
            </a:r>
          </a:p>
          <a:p>
            <a:pPr marL="420624" indent="-384048" fontAlgn="auto">
              <a:lnSpc>
                <a:spcPct val="90000"/>
              </a:lnSpc>
              <a:spcAft>
                <a:spcPts val="0"/>
              </a:spcAft>
              <a:buFont typeface="Wingdings 2"/>
              <a:buChar char=""/>
              <a:defRPr/>
            </a:pPr>
            <a:r>
              <a:rPr lang="en-US" sz="2400" smtClean="0"/>
              <a:t>Cannabis</a:t>
            </a:r>
          </a:p>
          <a:p>
            <a:pPr marL="420624" indent="-384048" fontAlgn="auto">
              <a:lnSpc>
                <a:spcPct val="90000"/>
              </a:lnSpc>
              <a:spcAft>
                <a:spcPts val="0"/>
              </a:spcAft>
              <a:buFont typeface="Wingdings 2"/>
              <a:buChar char=""/>
              <a:defRPr/>
            </a:pPr>
            <a:r>
              <a:rPr lang="en-US" sz="2400" smtClean="0"/>
              <a:t>Cocaine</a:t>
            </a:r>
          </a:p>
          <a:p>
            <a:pPr marL="420624" indent="-384048" fontAlgn="auto">
              <a:lnSpc>
                <a:spcPct val="90000"/>
              </a:lnSpc>
              <a:spcAft>
                <a:spcPts val="0"/>
              </a:spcAft>
              <a:buFont typeface="Wingdings 2"/>
              <a:buChar char=""/>
              <a:defRPr/>
            </a:pPr>
            <a:r>
              <a:rPr lang="en-US" sz="2400" smtClean="0"/>
              <a:t>Hallucinogens</a:t>
            </a:r>
          </a:p>
          <a:p>
            <a:pPr marL="420624" indent="-384048" fontAlgn="auto">
              <a:lnSpc>
                <a:spcPct val="90000"/>
              </a:lnSpc>
              <a:spcAft>
                <a:spcPts val="0"/>
              </a:spcAft>
              <a:buFont typeface="Wingdings 2"/>
              <a:buChar char=""/>
              <a:defRPr/>
            </a:pPr>
            <a:r>
              <a:rPr lang="en-US" sz="2400" smtClean="0"/>
              <a:t>Inhalants</a:t>
            </a:r>
          </a:p>
          <a:p>
            <a:pPr marL="420624" indent="-384048" fontAlgn="auto">
              <a:lnSpc>
                <a:spcPct val="90000"/>
              </a:lnSpc>
              <a:spcAft>
                <a:spcPts val="0"/>
              </a:spcAft>
              <a:buFont typeface="Wingdings 2"/>
              <a:buChar char=""/>
              <a:defRPr/>
            </a:pPr>
            <a:r>
              <a:rPr lang="en-US" sz="2400" smtClean="0"/>
              <a:t>Opioids</a:t>
            </a:r>
          </a:p>
          <a:p>
            <a:pPr marL="420624" indent="-384048" fontAlgn="auto">
              <a:lnSpc>
                <a:spcPct val="90000"/>
              </a:lnSpc>
              <a:spcAft>
                <a:spcPts val="0"/>
              </a:spcAft>
              <a:buFont typeface="Wingdings 2"/>
              <a:buChar char=""/>
              <a:defRPr/>
            </a:pPr>
            <a:r>
              <a:rPr lang="en-US" sz="2400" smtClean="0"/>
              <a:t>Phenylcyclidine (PCP)</a:t>
            </a:r>
          </a:p>
          <a:p>
            <a:pPr marL="420624" indent="-384048" fontAlgn="auto">
              <a:lnSpc>
                <a:spcPct val="90000"/>
              </a:lnSpc>
              <a:spcAft>
                <a:spcPts val="0"/>
              </a:spcAft>
              <a:buFont typeface="Wingdings 2"/>
              <a:buChar char=""/>
              <a:defRPr/>
            </a:pPr>
            <a:r>
              <a:rPr lang="en-US" sz="2400" smtClean="0"/>
              <a:t>Sedatives, Hypnotics, Anxiolytics</a:t>
            </a:r>
          </a:p>
          <a:p>
            <a:pPr marL="420624" indent="-384048" fontAlgn="auto">
              <a:lnSpc>
                <a:spcPct val="90000"/>
              </a:lnSpc>
              <a:spcAft>
                <a:spcPts val="0"/>
              </a:spcAft>
              <a:buFont typeface="Wingdings 2"/>
              <a:buChar char=""/>
              <a:defRPr/>
            </a:pPr>
            <a:r>
              <a:rPr lang="en-US" sz="2400" smtClean="0"/>
              <a:t>… and the two most commonly used and abused substances in the world: CAFFEINE and NICOTINE</a:t>
            </a:r>
          </a:p>
          <a:p>
            <a:pPr marL="420624" indent="-384048" fontAlgn="auto">
              <a:lnSpc>
                <a:spcPct val="90000"/>
              </a:lnSpc>
              <a:spcAft>
                <a:spcPts val="0"/>
              </a:spcAft>
              <a:buFont typeface="Wingdings 2"/>
              <a:buChar char=""/>
              <a:defRPr/>
            </a:pPr>
            <a:endParaRPr lang="en-US" sz="2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normAutofit fontScale="90000"/>
          </a:bodyPr>
          <a:lstStyle/>
          <a:p>
            <a:pPr fontAlgn="auto">
              <a:spcAft>
                <a:spcPts val="0"/>
              </a:spcAft>
              <a:defRPr/>
            </a:pPr>
            <a:r>
              <a:rPr lang="en-US" sz="4000" smtClean="0"/>
              <a:t>Dual Diagnosis</a:t>
            </a:r>
            <a:br>
              <a:rPr lang="en-US" sz="4000" smtClean="0"/>
            </a:br>
            <a:r>
              <a:rPr lang="en-US" sz="4000" smtClean="0"/>
              <a:t>(AKA Co-occurring Disorders)</a:t>
            </a:r>
          </a:p>
        </p:txBody>
      </p:sp>
      <p:sp>
        <p:nvSpPr>
          <p:cNvPr id="15363" name="Rectangle 3"/>
          <p:cNvSpPr>
            <a:spLocks noGrp="1" noChangeArrowheads="1"/>
          </p:cNvSpPr>
          <p:nvPr>
            <p:ph sz="half" idx="1"/>
          </p:nvPr>
        </p:nvSpPr>
        <p:spPr/>
        <p:txBody>
          <a:bodyPr/>
          <a:lstStyle/>
          <a:p>
            <a:pPr>
              <a:lnSpc>
                <a:spcPct val="90000"/>
              </a:lnSpc>
            </a:pPr>
            <a:r>
              <a:rPr lang="en-US" sz="2400" smtClean="0"/>
              <a:t>Individuals who have BOTH:</a:t>
            </a:r>
          </a:p>
          <a:p>
            <a:pPr lvl="1">
              <a:lnSpc>
                <a:spcPct val="90000"/>
              </a:lnSpc>
            </a:pPr>
            <a:r>
              <a:rPr lang="en-US" sz="2000" smtClean="0"/>
              <a:t>A substance-related diagnosis AND</a:t>
            </a:r>
          </a:p>
          <a:p>
            <a:pPr lvl="1">
              <a:lnSpc>
                <a:spcPct val="90000"/>
              </a:lnSpc>
            </a:pPr>
            <a:r>
              <a:rPr lang="en-US" sz="2000" smtClean="0"/>
              <a:t>A non-substance-related diagnosis</a:t>
            </a:r>
          </a:p>
          <a:p>
            <a:pPr>
              <a:lnSpc>
                <a:spcPct val="90000"/>
              </a:lnSpc>
            </a:pPr>
            <a:r>
              <a:rPr lang="en-US" sz="2400" u="sng" smtClean="0"/>
              <a:t>One-third</a:t>
            </a:r>
            <a:r>
              <a:rPr lang="en-US" sz="2400" smtClean="0"/>
              <a:t> of people with serious mental illnesses will, at some point in their lives, evince a co-occurring substance use disorder</a:t>
            </a:r>
          </a:p>
          <a:p>
            <a:pPr>
              <a:lnSpc>
                <a:spcPct val="90000"/>
              </a:lnSpc>
            </a:pPr>
            <a:endParaRPr lang="en-US" sz="2400" smtClean="0"/>
          </a:p>
        </p:txBody>
      </p:sp>
      <p:pic>
        <p:nvPicPr>
          <p:cNvPr id="15364" name="Content Placeholder 4" descr="Dual_Diagnosis-1.gif"/>
          <p:cNvPicPr>
            <a:picLocks noGrp="1" noChangeAspect="1"/>
          </p:cNvPicPr>
          <p:nvPr>
            <p:ph sz="half" idx="2"/>
          </p:nvPr>
        </p:nvPicPr>
        <p:blipFill>
          <a:blip r:embed="rId2" cstate="print"/>
          <a:srcRect/>
          <a:stretch>
            <a:fillRect/>
          </a:stretch>
        </p:blipFill>
        <p:spPr>
          <a:xfrm>
            <a:off x="4343400" y="1905000"/>
            <a:ext cx="4394200" cy="3976688"/>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r>
              <a:rPr lang="en-US" smtClean="0"/>
              <a:t>So Which Is It?</a:t>
            </a:r>
          </a:p>
        </p:txBody>
      </p:sp>
      <p:sp>
        <p:nvSpPr>
          <p:cNvPr id="16387" name="Rectangle 3"/>
          <p:cNvSpPr>
            <a:spLocks noGrp="1" noChangeArrowheads="1"/>
          </p:cNvSpPr>
          <p:nvPr>
            <p:ph sz="half" idx="1"/>
          </p:nvPr>
        </p:nvSpPr>
        <p:spPr>
          <a:xfrm>
            <a:off x="381000" y="2895600"/>
            <a:ext cx="8229600" cy="3535363"/>
          </a:xfrm>
        </p:spPr>
        <p:txBody>
          <a:bodyPr/>
          <a:lstStyle/>
          <a:p>
            <a:pPr>
              <a:lnSpc>
                <a:spcPct val="80000"/>
              </a:lnSpc>
              <a:buFont typeface="Wingdings 2" pitchFamily="18" charset="2"/>
              <a:buNone/>
            </a:pPr>
            <a:r>
              <a:rPr lang="en-US" smtClean="0"/>
              <a:t>   “It is often difficult (and somewhat arbitrary) to determine which diagnosis is the principal diagnosis . . . For example, it may be unclear which diagnosis should be considered ‘principal’ for an individual hospitalized with both Schizophrenia and Amphetamine Intoxication, because each condition may have contributed equally to the need for admission and treatment.” (DSM-IV-TR)</a:t>
            </a:r>
          </a:p>
          <a:p>
            <a:pPr>
              <a:lnSpc>
                <a:spcPct val="80000"/>
              </a:lnSpc>
              <a:buFont typeface="Wingdings 2" pitchFamily="18" charset="2"/>
              <a:buNone/>
            </a:pPr>
            <a:endParaRPr lang="en-US" sz="1800" smtClean="0"/>
          </a:p>
        </p:txBody>
      </p:sp>
      <p:pic>
        <p:nvPicPr>
          <p:cNvPr id="16388" name="Content Placeholder 9" descr="what-came-first-the-chicken-or-the-egg-7.jpg"/>
          <p:cNvPicPr>
            <a:picLocks noGrp="1" noChangeAspect="1"/>
          </p:cNvPicPr>
          <p:nvPr>
            <p:ph sz="half" idx="2"/>
          </p:nvPr>
        </p:nvPicPr>
        <p:blipFill>
          <a:blip r:embed="rId3" cstate="print"/>
          <a:srcRect/>
          <a:stretch>
            <a:fillRect/>
          </a:stretch>
        </p:blipFill>
        <p:spPr>
          <a:xfrm>
            <a:off x="4648200" y="228600"/>
            <a:ext cx="3152775" cy="2352675"/>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572</TotalTime>
  <Words>1762</Words>
  <Application>Microsoft Office PowerPoint</Application>
  <PresentationFormat>On-screen Show (4:3)</PresentationFormat>
  <Paragraphs>134</Paragraphs>
  <Slides>20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Franklin Gothic Book</vt:lpstr>
      <vt:lpstr>Garamond</vt:lpstr>
      <vt:lpstr>Wingdings</vt:lpstr>
      <vt:lpstr>Wingdings 2</vt:lpstr>
      <vt:lpstr>Technic</vt:lpstr>
      <vt:lpstr>Self-Medication  and Substance Use Among Individuals With Mentally IllNess</vt:lpstr>
      <vt:lpstr>Objectives</vt:lpstr>
      <vt:lpstr>What is Mental Illness?</vt:lpstr>
      <vt:lpstr>The Five DSM-IV-TR Axes</vt:lpstr>
      <vt:lpstr>Axis I – Clinical Disorders</vt:lpstr>
      <vt:lpstr>Substance Use as Mental Illness</vt:lpstr>
      <vt:lpstr>Specific Substances Addressed in the DSM-IV-TR</vt:lpstr>
      <vt:lpstr>Dual Diagnosis (AKA Co-occurring Disorders)</vt:lpstr>
      <vt:lpstr>So Which Is It?</vt:lpstr>
      <vt:lpstr>Why Use Drugs?</vt:lpstr>
      <vt:lpstr>Quotes from People with Bipolar Disorder</vt:lpstr>
      <vt:lpstr>Reasons for Substance Use by Mentally Ill Persons</vt:lpstr>
      <vt:lpstr>The Problem</vt:lpstr>
      <vt:lpstr>Approach and Handling</vt:lpstr>
      <vt:lpstr>Approach and Handling</vt:lpstr>
      <vt:lpstr>What To Do With Dual-Diagnosed Persons?</vt:lpstr>
      <vt:lpstr>Gather as Much Information As You Can, When You Can</vt:lpstr>
      <vt:lpstr>A Neat Street Trick for a Person Acting or Speaking Bizarrely</vt:lpstr>
      <vt:lpstr>Violence and the Mentally Ill</vt:lpstr>
      <vt:lpstr>Resources for Information and Assistance</vt:lpstr>
    </vt:vector>
  </TitlesOfParts>
  <Company>Arlington County Government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Self-Medication and Substance Use Among the Mentally Ill</dc:title>
  <dc:creator>ACG</dc:creator>
  <cp:lastModifiedBy>Randolph T Dupont (rdupont)</cp:lastModifiedBy>
  <cp:revision>40</cp:revision>
  <dcterms:created xsi:type="dcterms:W3CDTF">2011-03-24T00:11:19Z</dcterms:created>
  <dcterms:modified xsi:type="dcterms:W3CDTF">2014-06-10T15:27:02Z</dcterms:modified>
</cp:coreProperties>
</file>