
<file path=[Content_Types].xml><?xml version="1.0" encoding="utf-8"?>
<Types xmlns="http://schemas.openxmlformats.org/package/2006/content-types">
  <Default Extension="bin" ContentType="audio/unknown"/>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embeddings/oleObject1.bin" ContentType="application/vnd.openxmlformats-officedocument.oleObject"/>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embeddings/oleObject2.bin" ContentType="application/vnd.openxmlformats-officedocument.oleObject"/>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9" r:id="rId1"/>
  </p:sldMasterIdLst>
  <p:notesMasterIdLst>
    <p:notesMasterId r:id="rId54"/>
  </p:notesMasterIdLst>
  <p:handoutMasterIdLst>
    <p:handoutMasterId r:id="rId55"/>
  </p:handoutMasterIdLst>
  <p:sldIdLst>
    <p:sldId id="443" r:id="rId2"/>
    <p:sldId id="562" r:id="rId3"/>
    <p:sldId id="563" r:id="rId4"/>
    <p:sldId id="564" r:id="rId5"/>
    <p:sldId id="565" r:id="rId6"/>
    <p:sldId id="570" r:id="rId7"/>
    <p:sldId id="628" r:id="rId8"/>
    <p:sldId id="602" r:id="rId9"/>
    <p:sldId id="598" r:id="rId10"/>
    <p:sldId id="566" r:id="rId11"/>
    <p:sldId id="589" r:id="rId12"/>
    <p:sldId id="585" r:id="rId13"/>
    <p:sldId id="608" r:id="rId14"/>
    <p:sldId id="626" r:id="rId15"/>
    <p:sldId id="603" r:id="rId16"/>
    <p:sldId id="584" r:id="rId17"/>
    <p:sldId id="606" r:id="rId18"/>
    <p:sldId id="605" r:id="rId19"/>
    <p:sldId id="607" r:id="rId20"/>
    <p:sldId id="586" r:id="rId21"/>
    <p:sldId id="574" r:id="rId22"/>
    <p:sldId id="613" r:id="rId23"/>
    <p:sldId id="629" r:id="rId24"/>
    <p:sldId id="617" r:id="rId25"/>
    <p:sldId id="609" r:id="rId26"/>
    <p:sldId id="610" r:id="rId27"/>
    <p:sldId id="611" r:id="rId28"/>
    <p:sldId id="612" r:id="rId29"/>
    <p:sldId id="572" r:id="rId30"/>
    <p:sldId id="580" r:id="rId31"/>
    <p:sldId id="559" r:id="rId32"/>
    <p:sldId id="577" r:id="rId33"/>
    <p:sldId id="573" r:id="rId34"/>
    <p:sldId id="571" r:id="rId35"/>
    <p:sldId id="578" r:id="rId36"/>
    <p:sldId id="604" r:id="rId37"/>
    <p:sldId id="567" r:id="rId38"/>
    <p:sldId id="568" r:id="rId39"/>
    <p:sldId id="591" r:id="rId40"/>
    <p:sldId id="618" r:id="rId41"/>
    <p:sldId id="592" r:id="rId42"/>
    <p:sldId id="593" r:id="rId43"/>
    <p:sldId id="594" r:id="rId44"/>
    <p:sldId id="620" r:id="rId45"/>
    <p:sldId id="621" r:id="rId46"/>
    <p:sldId id="622" r:id="rId47"/>
    <p:sldId id="623" r:id="rId48"/>
    <p:sldId id="624" r:id="rId49"/>
    <p:sldId id="596" r:id="rId50"/>
    <p:sldId id="625" r:id="rId51"/>
    <p:sldId id="590" r:id="rId52"/>
    <p:sldId id="627" r:id="rId53"/>
  </p:sldIdLst>
  <p:sldSz cx="9144000" cy="6858000" type="screen4x3"/>
  <p:notesSz cx="6858000" cy="91440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mn-ea"/>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mn-ea"/>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mn-ea"/>
        <a:cs typeface="+mn-cs"/>
      </a:defRPr>
    </a:lvl5pPr>
    <a:lvl6pPr marL="2286000" algn="l" defTabSz="914400" rtl="0" eaLnBrk="1" latinLnBrk="0" hangingPunct="1">
      <a:defRPr sz="2400" kern="1200">
        <a:solidFill>
          <a:schemeClr val="tx1"/>
        </a:solidFill>
        <a:latin typeface="Arial" pitchFamily="34" charset="0"/>
        <a:ea typeface="+mn-ea"/>
        <a:cs typeface="+mn-cs"/>
      </a:defRPr>
    </a:lvl6pPr>
    <a:lvl7pPr marL="2743200" algn="l" defTabSz="914400" rtl="0" eaLnBrk="1" latinLnBrk="0" hangingPunct="1">
      <a:defRPr sz="2400" kern="1200">
        <a:solidFill>
          <a:schemeClr val="tx1"/>
        </a:solidFill>
        <a:latin typeface="Arial" pitchFamily="34" charset="0"/>
        <a:ea typeface="+mn-ea"/>
        <a:cs typeface="+mn-cs"/>
      </a:defRPr>
    </a:lvl7pPr>
    <a:lvl8pPr marL="3200400" algn="l" defTabSz="914400" rtl="0" eaLnBrk="1" latinLnBrk="0" hangingPunct="1">
      <a:defRPr sz="2400" kern="1200">
        <a:solidFill>
          <a:schemeClr val="tx1"/>
        </a:solidFill>
        <a:latin typeface="Arial" pitchFamily="34" charset="0"/>
        <a:ea typeface="+mn-ea"/>
        <a:cs typeface="+mn-cs"/>
      </a:defRPr>
    </a:lvl8pPr>
    <a:lvl9pPr marL="3657600" algn="l" defTabSz="914400" rtl="0" eaLnBrk="1" latinLnBrk="0" hangingPunct="1">
      <a:defRPr sz="24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58" autoAdjust="0"/>
    <p:restoredTop sz="94660"/>
  </p:normalViewPr>
  <p:slideViewPr>
    <p:cSldViewPr>
      <p:cViewPr>
        <p:scale>
          <a:sx n="54" d="100"/>
          <a:sy n="54" d="100"/>
        </p:scale>
        <p:origin x="-1992" y="-5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9" d="100"/>
          <a:sy n="69" d="100"/>
        </p:scale>
        <p:origin x="-196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ftr" sz="quarter" idx="2"/>
          </p:nvPr>
        </p:nvSpPr>
        <p:spPr bwMode="auto">
          <a:xfrm>
            <a:off x="0" y="8685213"/>
            <a:ext cx="350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Times New Roman" pitchFamily="18" charset="0"/>
              </a:defRPr>
            </a:lvl1pPr>
          </a:lstStyle>
          <a:p>
            <a:r>
              <a:rPr lang="en-US"/>
              <a:t>© 2006 Georgia Crisis Intervention Team Program</a:t>
            </a:r>
          </a:p>
        </p:txBody>
      </p:sp>
      <p:sp>
        <p:nvSpPr>
          <p:cNvPr id="307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r>
              <a:rPr lang="en-US"/>
              <a:t>11-</a:t>
            </a:r>
            <a:fld id="{167CCA7E-55D9-48CC-853F-84DD86598B82}" type="slidenum">
              <a:rPr lang="en-US"/>
              <a:pPr/>
              <a:t>‹#›</a:t>
            </a:fld>
            <a:endParaRPr lang="en-US"/>
          </a:p>
        </p:txBody>
      </p:sp>
    </p:spTree>
    <p:extLst>
      <p:ext uri="{BB962C8B-B14F-4D97-AF65-F5344CB8AC3E}">
        <p14:creationId xmlns:p14="http://schemas.microsoft.com/office/powerpoint/2010/main" val="40061353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smtClean="0"/>
              <a:t>Click to edit Master notes styles</a:t>
            </a:r>
          </a:p>
          <a:p>
            <a:pPr lvl="0"/>
            <a:r>
              <a:rPr lang="en-US" smtClean="0"/>
              <a:t>Second Level</a:t>
            </a:r>
          </a:p>
          <a:p>
            <a:pPr lvl="0"/>
            <a:r>
              <a:rPr lang="en-US" smtClean="0"/>
              <a:t>Third Level</a:t>
            </a:r>
          </a:p>
          <a:p>
            <a:pPr lvl="0"/>
            <a:r>
              <a:rPr lang="en-US" smtClean="0"/>
              <a:t>Fourth Level</a:t>
            </a:r>
          </a:p>
          <a:p>
            <a:pPr lvl="0"/>
            <a:r>
              <a:rPr lang="en-US" smtClean="0"/>
              <a:t>Fifth Level</a:t>
            </a:r>
          </a:p>
        </p:txBody>
      </p:sp>
      <p:sp>
        <p:nvSpPr>
          <p:cNvPr id="2051" name="Rectangle 3"/>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Tree>
    <p:extLst>
      <p:ext uri="{BB962C8B-B14F-4D97-AF65-F5344CB8AC3E}">
        <p14:creationId xmlns:p14="http://schemas.microsoft.com/office/powerpoint/2010/main" val="17134114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www.nida.nih.gov/pubs/teaching/largegifs/slide-13.gif" TargetMode="External"/><Relationship Id="rId2" Type="http://schemas.openxmlformats.org/officeDocument/2006/relationships/slide" Target="../slides/slide18.xml"/><Relationship Id="rId1" Type="http://schemas.openxmlformats.org/officeDocument/2006/relationships/notesMaster" Target="../notesMasters/notesMaster1.xml"/><Relationship Id="rId4" Type="http://schemas.openxmlformats.org/officeDocument/2006/relationships/hyperlink" Target="http://www.nida.nih.gov/pubs/teaching/largegifs/slide-15.gif" TargetMode="Externa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Rot="1" noChangeAspect="1" noChangeArrowheads="1" noTextEdit="1"/>
          </p:cNvSpPr>
          <p:nvPr>
            <p:ph type="sldImg"/>
          </p:nvPr>
        </p:nvSpPr>
        <p:spPr>
          <a:xfrm>
            <a:off x="1150938" y="692150"/>
            <a:ext cx="4556125" cy="3416300"/>
          </a:xfrm>
          <a:ln/>
        </p:spPr>
      </p:sp>
      <p:sp>
        <p:nvSpPr>
          <p:cNvPr id="558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794"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7795"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sz="1000" i="1">
                <a:latin typeface="Times New Roman" pitchFamily="18" charset="0"/>
              </a:rPr>
              <a:t>30</a:t>
            </a:r>
          </a:p>
        </p:txBody>
      </p:sp>
      <p:sp>
        <p:nvSpPr>
          <p:cNvPr id="417796"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7797"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7798" name="Rectangle 6"/>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7799" name="Rectangle 7"/>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sz="1000" i="1">
                <a:latin typeface="Times New Roman" pitchFamily="18" charset="0"/>
              </a:rPr>
              <a:t>28</a:t>
            </a:r>
          </a:p>
        </p:txBody>
      </p:sp>
      <p:sp>
        <p:nvSpPr>
          <p:cNvPr id="417800" name="Rectangle 8"/>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7801" name="Rectangle 9"/>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7802" name="Rectangle 10"/>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7803" name="Rectangle 11"/>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sz="1000" i="1">
                <a:latin typeface="Times New Roman" pitchFamily="18" charset="0"/>
              </a:rPr>
              <a:t>34</a:t>
            </a:r>
          </a:p>
        </p:txBody>
      </p:sp>
      <p:sp>
        <p:nvSpPr>
          <p:cNvPr id="417804" name="Rectangle 12"/>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7805" name="Rectangle 13"/>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7806" name="Rectangle 14"/>
          <p:cNvSpPr>
            <a:spLocks noGrp="1" noRot="1" noChangeAspect="1" noChangeArrowheads="1" noTextEdit="1"/>
          </p:cNvSpPr>
          <p:nvPr>
            <p:ph type="sldImg"/>
          </p:nvPr>
        </p:nvSpPr>
        <p:spPr>
          <a:xfrm>
            <a:off x="1150938" y="692150"/>
            <a:ext cx="4556125" cy="3416300"/>
          </a:xfrm>
          <a:ln cap="flat"/>
        </p:spPr>
      </p:sp>
      <p:sp>
        <p:nvSpPr>
          <p:cNvPr id="417807" name="Rectangle 15"/>
          <p:cNvSpPr>
            <a:spLocks noGrp="1" noChangeArrowheads="1"/>
          </p:cNvSpPr>
          <p:nvPr>
            <p:ph type="body" idx="1"/>
          </p:nvPr>
        </p:nvSpPr>
        <p:spPr>
          <a:ln/>
        </p:spPr>
        <p:txBody>
          <a:bodyPr lIns="92075" tIns="46038" rIns="92075" bIns="46038"/>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9778" name="Rectangle 2"/>
          <p:cNvSpPr>
            <a:spLocks noGrp="1" noRot="1" noChangeAspect="1" noChangeArrowheads="1" noTextEdit="1"/>
          </p:cNvSpPr>
          <p:nvPr>
            <p:ph type="sldImg"/>
          </p:nvPr>
        </p:nvSpPr>
        <p:spPr>
          <a:xfrm>
            <a:off x="1143000" y="685800"/>
            <a:ext cx="4572000" cy="3429000"/>
          </a:xfrm>
          <a:ln/>
        </p:spPr>
      </p:sp>
      <p:sp>
        <p:nvSpPr>
          <p:cNvPr id="459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1586" name="Rectangle 2"/>
          <p:cNvSpPr>
            <a:spLocks noGrp="1" noRot="1" noChangeAspect="1" noChangeArrowheads="1" noTextEdit="1"/>
          </p:cNvSpPr>
          <p:nvPr>
            <p:ph type="sldImg"/>
          </p:nvPr>
        </p:nvSpPr>
        <p:spPr>
          <a:xfrm>
            <a:off x="1143000" y="685800"/>
            <a:ext cx="4572000" cy="3429000"/>
          </a:xfrm>
          <a:ln/>
        </p:spPr>
      </p:sp>
      <p:sp>
        <p:nvSpPr>
          <p:cNvPr id="451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098" name="Rectangle 2"/>
          <p:cNvSpPr>
            <a:spLocks noGrp="1" noRot="1" noChangeAspect="1" noChangeArrowheads="1" noTextEdit="1"/>
          </p:cNvSpPr>
          <p:nvPr>
            <p:ph type="sldImg"/>
          </p:nvPr>
        </p:nvSpPr>
        <p:spPr>
          <a:xfrm>
            <a:off x="1143000" y="687388"/>
            <a:ext cx="4572000" cy="3429000"/>
          </a:xfrm>
          <a:ln/>
        </p:spPr>
      </p:sp>
      <p:sp>
        <p:nvSpPr>
          <p:cNvPr id="516099" name="Rectangle 3"/>
          <p:cNvSpPr>
            <a:spLocks noGrp="1" noChangeArrowheads="1"/>
          </p:cNvSpPr>
          <p:nvPr>
            <p:ph type="body" idx="1"/>
          </p:nvPr>
        </p:nvSpPr>
        <p:spPr>
          <a:xfrm>
            <a:off x="914400" y="4344988"/>
            <a:ext cx="5029200" cy="4111625"/>
          </a:xfrm>
        </p:spPr>
        <p:txBody>
          <a:bodyPr lIns="91426" tIns="45712" rIns="91426" bIns="45712"/>
          <a:lstStyle/>
          <a:p>
            <a:r>
              <a:rPr lang="en-US" sz="1000" i="1"/>
              <a:t>FACULTY NOTE:</a:t>
            </a:r>
            <a:r>
              <a:rPr lang="en-US" sz="1000"/>
              <a:t>  </a:t>
            </a:r>
            <a:r>
              <a:rPr lang="en-US" sz="1000" i="1"/>
              <a:t>(from NIDA teaching instructions – </a:t>
            </a:r>
            <a:r>
              <a:rPr lang="en-US" sz="1000" b="1" i="1"/>
              <a:t>you may use this narrative text as a guide, but it does not need to be repeated word for word</a:t>
            </a:r>
            <a:r>
              <a:rPr lang="en-US" sz="1000" i="1"/>
              <a:t>)</a:t>
            </a:r>
          </a:p>
          <a:p>
            <a:r>
              <a:rPr lang="en-US" sz="1000" b="1">
                <a:solidFill>
                  <a:srgbClr val="000066"/>
                </a:solidFill>
              </a:rPr>
              <a:t>Positron emission tomography (PET) scan of a person on cocaine</a:t>
            </a:r>
            <a:r>
              <a:rPr lang="en-US" sz="1000">
                <a:solidFill>
                  <a:schemeClr val="bg1"/>
                </a:solidFill>
              </a:rPr>
              <a:t/>
            </a:r>
            <a:br>
              <a:rPr lang="en-US" sz="1000">
                <a:solidFill>
                  <a:schemeClr val="bg1"/>
                </a:solidFill>
              </a:rPr>
            </a:br>
            <a:r>
              <a:rPr lang="en-US" sz="1000">
                <a:solidFill>
                  <a:schemeClr val="bg1"/>
                </a:solidFill>
              </a:rPr>
              <a:t>Cocaine has other actions in the brain in addition to activating reward. Scientists can now see how cocaine actually affects brain function in people. The PET scan allows us to see how the brain uses glucose; glucose provides energy to each neuron so it can perform work. The scans show where the cocaine interferes with the brain's use of glucose - or its metabolic activity. The left scan is taken from a normal, awake person. The red color shows the highest level of glucose utilization (yellow represents less utilization and blue shows the least). The right scan is taken from a cocaine abuser on cocaine. It shows that the brain cannot use glucose nearly as effectively – point out the loss of red compared to the left scan. There are many areas of the brain that have reduced metabolic activity. The continued reduction in the neurons' ability to use glucose (energy) results in disruption of many brain functions.</a:t>
            </a:r>
          </a:p>
          <a:p>
            <a:r>
              <a:rPr lang="en-US" sz="1000">
                <a:solidFill>
                  <a:schemeClr val="bg1"/>
                </a:solidFill>
              </a:rPr>
              <a:t> </a:t>
            </a:r>
          </a:p>
          <a:p>
            <a:r>
              <a:rPr lang="en-US" sz="1000"/>
              <a:t>Image Source:  National Institute on Drug Abuse (NIDA)  Teaching Packet No. 5:  </a:t>
            </a:r>
            <a:r>
              <a:rPr lang="en-US" sz="1000">
                <a:solidFill>
                  <a:srgbClr val="000066"/>
                </a:solidFill>
              </a:rPr>
              <a:t>“Bringing the Power of Science to Bear on Drug Abuse and Addiction”  http://www.nida.nih.gov/pubs/teaching/Teaching5/Teaching3.html</a:t>
            </a:r>
            <a:r>
              <a:rPr lang="en-US" sz="1000"/>
              <a:t>               </a:t>
            </a:r>
          </a:p>
          <a:p>
            <a:r>
              <a:rPr lang="en-US" sz="1000">
                <a:solidFill>
                  <a:schemeClr val="bg1"/>
                </a:solidFill>
              </a:rPr>
              <a:t>Slide Source: Steve</a:t>
            </a:r>
            <a:r>
              <a:rPr lang="en-US" sz="1000"/>
              <a:t> Hanson, MSEd Director, John L. Norris ATC</a:t>
            </a:r>
            <a:r>
              <a:rPr lang="en-US" sz="1000">
                <a:solidFill>
                  <a:schemeClr val="bg1"/>
                </a:solidFill>
              </a:rPr>
              <a:t> New York State Office of Alcoholism and Substance Abuse Services</a:t>
            </a:r>
          </a:p>
          <a:p>
            <a:r>
              <a:rPr lang="en-US" sz="1000">
                <a:solidFill>
                  <a:schemeClr val="bg1"/>
                </a:solidFill>
              </a:rPr>
              <a:t>Instructions Source:  National Institute on Drug Abuse (NIDA) Teaching Packet No. 2: “The Brain &amp; the Actions of  Cocaine, Opiates, and Marijuana”    http://www.nida.nih.gov/pubs/teaching/Teaching4.html</a:t>
            </a:r>
          </a:p>
          <a:p>
            <a:endParaRPr lang="en-US" sz="1000">
              <a:solidFill>
                <a:schemeClr val="bg1"/>
              </a:solidFill>
            </a:endParaRPr>
          </a:p>
          <a:p>
            <a:endParaRPr lang="en-US" sz="1000">
              <a:solidFill>
                <a:schemeClr val="bg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62" name="Rectangle 2"/>
          <p:cNvSpPr>
            <a:spLocks noGrp="1" noRot="1" noChangeAspect="1" noChangeArrowheads="1" noTextEdit="1"/>
          </p:cNvSpPr>
          <p:nvPr>
            <p:ph type="sldImg"/>
          </p:nvPr>
        </p:nvSpPr>
        <p:spPr>
          <a:xfrm>
            <a:off x="1143000" y="685800"/>
            <a:ext cx="4572000" cy="3429000"/>
          </a:xfrm>
          <a:ln/>
        </p:spPr>
      </p:sp>
      <p:sp>
        <p:nvSpPr>
          <p:cNvPr id="552963" name="Rectangle 3"/>
          <p:cNvSpPr>
            <a:spLocks noGrp="1" noChangeArrowheads="1"/>
          </p:cNvSpPr>
          <p:nvPr>
            <p:ph type="body" idx="1"/>
          </p:nvPr>
        </p:nvSpPr>
        <p:spPr/>
        <p:txBody>
          <a:bodyPr/>
          <a:lstStyle/>
          <a:p>
            <a:endParaRPr lang="en-US" sz="1600">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5858" name="Rectangle 2"/>
          <p:cNvSpPr>
            <a:spLocks noGrp="1" noRot="1" noChangeAspect="1" noChangeArrowheads="1" noTextEdit="1"/>
          </p:cNvSpPr>
          <p:nvPr>
            <p:ph type="sldImg"/>
          </p:nvPr>
        </p:nvSpPr>
        <p:spPr>
          <a:xfrm>
            <a:off x="1143000" y="684213"/>
            <a:ext cx="4572000" cy="3429000"/>
          </a:xfrm>
          <a:ln/>
        </p:spPr>
      </p:sp>
      <p:sp>
        <p:nvSpPr>
          <p:cNvPr id="505859" name="Rectangle 3"/>
          <p:cNvSpPr>
            <a:spLocks noGrp="1" noChangeArrowheads="1"/>
          </p:cNvSpPr>
          <p:nvPr>
            <p:ph type="body" idx="1"/>
          </p:nvPr>
        </p:nvSpPr>
        <p:spPr>
          <a:xfrm>
            <a:off x="915988" y="4344988"/>
            <a:ext cx="5026025" cy="4114800"/>
          </a:xfrm>
        </p:spPr>
        <p:txBody>
          <a:bodyPr/>
          <a:lstStyle/>
          <a:p>
            <a:r>
              <a:rPr lang="en-US" b="1"/>
              <a:t>Brain Regions and Their Functions</a:t>
            </a:r>
          </a:p>
          <a:p>
            <a:r>
              <a:rPr lang="en-US">
                <a:cs typeface="Times New Roman" pitchFamily="18" charset="0"/>
              </a:rPr>
              <a:t>Certain parts of the brain govern specific functions.  For example, the cerebellum is involved with coordination; the hippocampus with memory.  Nerve cells (neurons) are the basic unit of communication in the brain.  Information is relayed from one area of the brain to other areas through complex circuits of interconnected neurons.  Information via electrical impulses transmitted from one nueron to many others is done through a process called “neurotransmission.”</a:t>
            </a:r>
            <a:r>
              <a:rPr lang="en-US" b="1"/>
              <a:t>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9538" name="Rectangle 2"/>
          <p:cNvSpPr>
            <a:spLocks noGrp="1" noRot="1" noChangeAspect="1" noChangeArrowheads="1" noTextEdit="1"/>
          </p:cNvSpPr>
          <p:nvPr>
            <p:ph type="sldImg"/>
          </p:nvPr>
        </p:nvSpPr>
        <p:spPr>
          <a:xfrm>
            <a:off x="1143000" y="685800"/>
            <a:ext cx="4572000" cy="3429000"/>
          </a:xfrm>
          <a:ln/>
        </p:spPr>
      </p:sp>
      <p:sp>
        <p:nvSpPr>
          <p:cNvPr id="449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02" name="Rectangle 2"/>
          <p:cNvSpPr>
            <a:spLocks noGrp="1" noRot="1" noChangeAspect="1" noChangeArrowheads="1" noTextEdit="1"/>
          </p:cNvSpPr>
          <p:nvPr>
            <p:ph type="sldImg"/>
          </p:nvPr>
        </p:nvSpPr>
        <p:spPr>
          <a:xfrm>
            <a:off x="1143000" y="687388"/>
            <a:ext cx="4572000" cy="3429000"/>
          </a:xfrm>
          <a:ln/>
        </p:spPr>
      </p:sp>
      <p:sp>
        <p:nvSpPr>
          <p:cNvPr id="512003" name="Rectangle 3"/>
          <p:cNvSpPr>
            <a:spLocks noGrp="1" noChangeArrowheads="1"/>
          </p:cNvSpPr>
          <p:nvPr>
            <p:ph type="body" idx="1"/>
          </p:nvPr>
        </p:nvSpPr>
        <p:spPr>
          <a:xfrm>
            <a:off x="914400" y="4344988"/>
            <a:ext cx="5029200" cy="4111625"/>
          </a:xfrm>
        </p:spPr>
        <p:txBody>
          <a:bodyPr/>
          <a:lstStyle/>
          <a:p>
            <a:r>
              <a:rPr lang="en-US" sz="1000" i="1"/>
              <a:t>FACULTY NOTE:  (from NIDA teaching instructions - </a:t>
            </a:r>
            <a:r>
              <a:rPr lang="en-US" sz="1000" b="1" i="1"/>
              <a:t>you may use this narrative text as a guide, but it does not need to be repeated word for word)</a:t>
            </a:r>
            <a:endParaRPr lang="en-US" sz="1000" i="1"/>
          </a:p>
          <a:p>
            <a:r>
              <a:rPr lang="en-US" sz="1000"/>
              <a:t>Tell your audience that this is a view of the brain cut down the middle. An important part of the reward pathway is shown, and the major structures are highlighted: the ventral tegmental area (VTA), the nucleus accumbens and the prefrontal cortex. The VTA is connected to both the nucleus accumbens and the prefrontal cortex via this pathway and sends information to these structures via its neurons. The neurons of the VTA contain the neurotransmitter dopamine, which is released in the nucleus accumbens and in the prefrontal cortex (point to each of these structures). Reiterate that this pathway is activated by a rewarding stimulus. [Note: the pathway shown here is not the only pathway activated by rewards; other structures are involved too, but only this part of the pathway is shown for simplicity.] </a:t>
            </a:r>
          </a:p>
          <a:p>
            <a:endParaRPr lang="en-US" sz="1000"/>
          </a:p>
          <a:p>
            <a:r>
              <a:rPr lang="en-US" sz="1000"/>
              <a:t>Source:  National Institute on Drug Abuse (NIDA)  Teaching Packet No. 2:  “The Neurobiology of Drug Addiction” http://www.nida.nih.gov/Teaching2/Teaching3.html</a:t>
            </a:r>
          </a:p>
          <a:p>
            <a:endParaRPr lang="en-US" sz="1000"/>
          </a:p>
          <a:p>
            <a:endParaRPr lang="en-US" sz="10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9954" name="Rectangle 2"/>
          <p:cNvSpPr>
            <a:spLocks noGrp="1" noRot="1" noChangeAspect="1" noChangeArrowheads="1" noTextEdit="1"/>
          </p:cNvSpPr>
          <p:nvPr>
            <p:ph type="sldImg"/>
          </p:nvPr>
        </p:nvSpPr>
        <p:spPr>
          <a:xfrm>
            <a:off x="1143000" y="687388"/>
            <a:ext cx="4572000" cy="3429000"/>
          </a:xfrm>
          <a:ln/>
        </p:spPr>
      </p:sp>
      <p:sp>
        <p:nvSpPr>
          <p:cNvPr id="509955" name="Rectangle 3"/>
          <p:cNvSpPr>
            <a:spLocks noGrp="1" noChangeArrowheads="1"/>
          </p:cNvSpPr>
          <p:nvPr>
            <p:ph type="body" idx="1"/>
          </p:nvPr>
        </p:nvSpPr>
        <p:spPr>
          <a:xfrm>
            <a:off x="914400" y="4344988"/>
            <a:ext cx="5029200" cy="4111625"/>
          </a:xfrm>
        </p:spPr>
        <p:txBody>
          <a:bodyPr/>
          <a:lstStyle/>
          <a:p>
            <a:r>
              <a:rPr lang="en-US" sz="1000" i="1"/>
              <a:t>SLIDE ANIMATION NOTE:  Slide initially loads without wording on the image. At approximately one-second intervals, the words “release,”  “activate,” and “recycle” appear onscreen.  You may wish to coordinate a brief introductory overview explanation with the animation and then expand on the explanation after the slide is complete.</a:t>
            </a:r>
          </a:p>
          <a:p>
            <a:r>
              <a:rPr lang="en-US" sz="1000" i="1"/>
              <a:t>FACULTY NOTE:  (from NIDA teaching instructions – </a:t>
            </a:r>
            <a:r>
              <a:rPr lang="en-US" sz="1000" b="1" i="1"/>
              <a:t>you may use this narrative text as a guide, but it does not need to be repeated word for word</a:t>
            </a:r>
            <a:r>
              <a:rPr lang="en-US" sz="1000" i="1"/>
              <a:t>)</a:t>
            </a:r>
          </a:p>
          <a:p>
            <a:r>
              <a:rPr lang="en-US" sz="1000"/>
              <a:t>Explain that drugs concentrate in areas of the brain that are rich in dopamine synapses. Review dopamine transmission in the nucleus accumbens. Point to dopamine in the synapse and to dopamine bound to dopamine receptors and to uptake pumps on the terminal. </a:t>
            </a:r>
            <a:r>
              <a:rPr lang="en-US" sz="1000">
                <a:hlinkClick r:id="rId3"/>
              </a:rPr>
              <a:t> </a:t>
            </a:r>
            <a:r>
              <a:rPr lang="en-US" sz="1000"/>
              <a:t> </a:t>
            </a:r>
          </a:p>
          <a:p>
            <a:r>
              <a:rPr lang="en-US" sz="1000"/>
              <a:t>When drugs (cocaine is the drug in this example) are present in the synapse, they (represented in turquoise) bind to the uptake pumps and prevent them from removing dopamine from the synapse. This results in more dopamine in the synapse, and more dopamine receptors are activated. This causes many changes inside the cell that lead to abnormal firing patterns. </a:t>
            </a:r>
            <a:r>
              <a:rPr lang="en-US" sz="1000">
                <a:hlinkClick r:id="rId4"/>
              </a:rPr>
              <a:t> </a:t>
            </a:r>
            <a:r>
              <a:rPr lang="en-US" sz="1000"/>
              <a:t> </a:t>
            </a:r>
          </a:p>
          <a:p>
            <a:r>
              <a:rPr lang="en-US" sz="1000"/>
              <a:t>As a result, there are increased impulses leaving the nucleus accumbens to activate the reward system. With continued use of drugs (cocaine), the body relies on the drug to maintain rewarding feelings. The person is no longer able to feel the positive reinforcement or pleasurable feelings of natural rewards. </a:t>
            </a:r>
          </a:p>
          <a:p>
            <a:endParaRPr lang="en-US" sz="1000"/>
          </a:p>
          <a:p>
            <a:r>
              <a:rPr lang="en-US" sz="1000"/>
              <a:t>Source:  National Institute on Drug Abuse (NIDA)  Teaching Packet No. 1:  “The Brain &amp; the Actions of Cocaine, Opiates, and Marijuana</a:t>
            </a:r>
          </a:p>
          <a:p>
            <a:r>
              <a:rPr lang="en-US" sz="1000"/>
              <a:t>http://www.nida.nih.gov/pubs/teaching/Teaching4.html </a:t>
            </a:r>
          </a:p>
          <a:p>
            <a:endParaRPr lang="en-US" sz="1000"/>
          </a:p>
          <a:p>
            <a:endParaRPr lang="en-US" sz="10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4050" name="Rectangle 2"/>
          <p:cNvSpPr>
            <a:spLocks noGrp="1" noRot="1" noChangeAspect="1" noChangeArrowheads="1" noTextEdit="1"/>
          </p:cNvSpPr>
          <p:nvPr>
            <p:ph type="sldImg"/>
          </p:nvPr>
        </p:nvSpPr>
        <p:spPr>
          <a:xfrm>
            <a:off x="1143000" y="687388"/>
            <a:ext cx="4572000" cy="3429000"/>
          </a:xfrm>
          <a:ln/>
        </p:spPr>
      </p:sp>
      <p:sp>
        <p:nvSpPr>
          <p:cNvPr id="514051" name="Rectangle 3"/>
          <p:cNvSpPr>
            <a:spLocks noGrp="1" noChangeArrowheads="1"/>
          </p:cNvSpPr>
          <p:nvPr>
            <p:ph type="body" idx="1"/>
          </p:nvPr>
        </p:nvSpPr>
        <p:spPr>
          <a:xfrm>
            <a:off x="914400" y="4344988"/>
            <a:ext cx="5029200" cy="4111625"/>
          </a:xfrm>
        </p:spPr>
        <p:txBody>
          <a:bodyPr/>
          <a:lstStyle/>
          <a:p>
            <a:r>
              <a:rPr lang="en-US" sz="1000" i="1"/>
              <a:t>FACULTY NOTE:  (from NIDA teaching instructions – </a:t>
            </a:r>
            <a:r>
              <a:rPr lang="en-US" sz="1000" b="1" i="1"/>
              <a:t>you may use this narrative text as a guide, but it does not need to be repeated word for word</a:t>
            </a:r>
            <a:r>
              <a:rPr lang="en-US" sz="1000" i="1"/>
              <a:t>)</a:t>
            </a:r>
          </a:p>
          <a:p>
            <a:r>
              <a:rPr lang="en-US" sz="1000">
                <a:solidFill>
                  <a:srgbClr val="000066"/>
                </a:solidFill>
              </a:rPr>
              <a:t>Summary:  addictive drugs activate the reward system via increasing dopamine neurotransmission.</a:t>
            </a:r>
            <a:r>
              <a:rPr lang="en-US" sz="1000"/>
              <a:t/>
            </a:r>
            <a:br>
              <a:rPr lang="en-US" sz="1000"/>
            </a:br>
            <a:r>
              <a:rPr lang="en-US" sz="1000"/>
              <a:t>In this slide, the reward pathway is shown along with several drugs that have addictive potential. Just as heroin (morphine) and cocaine activate the reward pathway in the VTA and nucleus accumbens, other drugs such as nicotine and alcohol activate this pathway as well, although sometimes indirectly (point to the globus pallidus, an area activated by alcohol that connects to the reward pathway). While each drug has a different mechanism of action, each drug increases the activity of the reward pathway by increasing dopamine transmission. Because of the way our brains are designed, and because these drugs activate this particular brain pathway for reward, they have the ability to be abused. Thus, addiction is truly a disease of the brain. As scientists learn more about this disease, they may help to find an effective treatment strategy for the recovering addict. </a:t>
            </a:r>
          </a:p>
          <a:p>
            <a:endParaRPr lang="en-US" sz="1000"/>
          </a:p>
          <a:p>
            <a:r>
              <a:rPr lang="en-US" sz="1000"/>
              <a:t>Source:  National Institute on Drug Abuse (NIDA)  Teaching Packet No. 2:  “The Neurobiology of Drug Addiction” http://www.nida.nih.gov/Teaching2/Teaching5.html</a:t>
            </a:r>
          </a:p>
          <a:p>
            <a:endParaRPr lang="en-US" sz="1000"/>
          </a:p>
          <a:p>
            <a:endParaRPr lang="en-US" sz="10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9106" name="Rectangle 2"/>
          <p:cNvSpPr>
            <a:spLocks noGrp="1" noRot="1" noChangeAspect="1" noChangeArrowheads="1" noTextEdit="1"/>
          </p:cNvSpPr>
          <p:nvPr>
            <p:ph type="sldImg"/>
          </p:nvPr>
        </p:nvSpPr>
        <p:spPr>
          <a:xfrm>
            <a:off x="1150938" y="692150"/>
            <a:ext cx="4556125" cy="3416300"/>
          </a:xfrm>
          <a:ln/>
        </p:spPr>
      </p:sp>
      <p:sp>
        <p:nvSpPr>
          <p:cNvPr id="559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3634" name="Rectangle 2"/>
          <p:cNvSpPr>
            <a:spLocks noChangeArrowheads="1"/>
          </p:cNvSpPr>
          <p:nvPr/>
        </p:nvSpPr>
        <p:spPr bwMode="auto">
          <a:xfrm>
            <a:off x="3886200" y="-1588"/>
            <a:ext cx="297180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3635" name="Rectangle 3"/>
          <p:cNvSpPr>
            <a:spLocks noChangeArrowheads="1"/>
          </p:cNvSpPr>
          <p:nvPr/>
        </p:nvSpPr>
        <p:spPr bwMode="auto">
          <a:xfrm>
            <a:off x="3886200" y="8686800"/>
            <a:ext cx="297180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sz="1000" i="1">
                <a:latin typeface="Times New Roman" pitchFamily="18" charset="0"/>
              </a:rPr>
              <a:t>24</a:t>
            </a:r>
          </a:p>
        </p:txBody>
      </p:sp>
      <p:sp>
        <p:nvSpPr>
          <p:cNvPr id="453636" name="Rectangle 4"/>
          <p:cNvSpPr>
            <a:spLocks noChangeArrowheads="1"/>
          </p:cNvSpPr>
          <p:nvPr/>
        </p:nvSpPr>
        <p:spPr bwMode="auto">
          <a:xfrm>
            <a:off x="0" y="8686800"/>
            <a:ext cx="297180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3637" name="Rectangle 5"/>
          <p:cNvSpPr>
            <a:spLocks noChangeArrowheads="1"/>
          </p:cNvSpPr>
          <p:nvPr/>
        </p:nvSpPr>
        <p:spPr bwMode="auto">
          <a:xfrm>
            <a:off x="0" y="-1588"/>
            <a:ext cx="297180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3638" name="Rectangle 6"/>
          <p:cNvSpPr>
            <a:spLocks noGrp="1" noRot="1" noChangeAspect="1" noChangeArrowheads="1" noTextEdit="1"/>
          </p:cNvSpPr>
          <p:nvPr>
            <p:ph type="sldImg"/>
          </p:nvPr>
        </p:nvSpPr>
        <p:spPr>
          <a:xfrm>
            <a:off x="1150938" y="692150"/>
            <a:ext cx="4556125" cy="3416300"/>
          </a:xfrm>
          <a:ln cap="flat"/>
        </p:spPr>
      </p:sp>
      <p:sp>
        <p:nvSpPr>
          <p:cNvPr id="453639" name="Rectangle 7"/>
          <p:cNvSpPr>
            <a:spLocks noGrp="1" noChangeArrowheads="1"/>
          </p:cNvSpPr>
          <p:nvPr>
            <p:ph type="body" idx="1"/>
          </p:nvPr>
        </p:nvSpPr>
        <p:spPr>
          <a:xfrm>
            <a:off x="914400" y="4341813"/>
            <a:ext cx="5029200" cy="4114800"/>
          </a:xfrm>
          <a:ln/>
        </p:spPr>
        <p:txBody>
          <a:bodyPr lIns="92075" tIns="46038" rIns="92075" bIns="46038"/>
          <a:lstStyle/>
          <a:p>
            <a:pPr eaLnBrk="1" hangingPunct="1"/>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5250" name="Rectangle 2"/>
          <p:cNvSpPr>
            <a:spLocks noGrp="1" noRot="1" noChangeAspect="1" noChangeArrowheads="1" noTextEdit="1"/>
          </p:cNvSpPr>
          <p:nvPr>
            <p:ph type="sldImg"/>
          </p:nvPr>
        </p:nvSpPr>
        <p:spPr>
          <a:xfrm>
            <a:off x="1150938" y="692150"/>
            <a:ext cx="4556125" cy="3416300"/>
          </a:xfrm>
          <a:ln/>
        </p:spPr>
      </p:sp>
      <p:sp>
        <p:nvSpPr>
          <p:cNvPr id="565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6338" name="Rectangle 2"/>
          <p:cNvSpPr>
            <a:spLocks noGrp="1" noRot="1" noChangeAspect="1" noChangeArrowheads="1" noTextEdit="1"/>
          </p:cNvSpPr>
          <p:nvPr>
            <p:ph type="sldImg"/>
          </p:nvPr>
        </p:nvSpPr>
        <p:spPr>
          <a:xfrm>
            <a:off x="1143000" y="685800"/>
            <a:ext cx="4573588" cy="3429000"/>
          </a:xfrm>
          <a:ln/>
        </p:spPr>
      </p:sp>
      <p:sp>
        <p:nvSpPr>
          <p:cNvPr id="526339" name="Rectangle 3"/>
          <p:cNvSpPr>
            <a:spLocks noGrp="1" noChangeArrowheads="1"/>
          </p:cNvSpPr>
          <p:nvPr>
            <p:ph type="body" idx="1"/>
          </p:nvPr>
        </p:nvSpPr>
        <p:spPr/>
        <p:txBody>
          <a:bodyPr/>
          <a:lstStyle/>
          <a:p>
            <a:r>
              <a:rPr lang="en-US" b="1"/>
              <a:t>Substance Abuse </a:t>
            </a:r>
            <a:r>
              <a:rPr lang="en-US"/>
              <a:t>is defined as continued use or abuse of a substance despite negative consequences as a result of using.  This stage of drug abuse is voluntary, preventable behavior.</a:t>
            </a:r>
          </a:p>
          <a:p>
            <a:endParaRPr lang="en-US"/>
          </a:p>
          <a:p>
            <a:endParaRPr lang="en-US"/>
          </a:p>
          <a:p>
            <a:endParaRPr lang="en-US"/>
          </a:p>
          <a:p>
            <a:r>
              <a:rPr lang="en-US" b="1"/>
              <a:t>Objective 4</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274" name="Rectangle 2"/>
          <p:cNvSpPr>
            <a:spLocks noGrp="1" noRot="1" noChangeAspect="1" noChangeArrowheads="1" noTextEdit="1"/>
          </p:cNvSpPr>
          <p:nvPr>
            <p:ph type="sldImg"/>
          </p:nvPr>
        </p:nvSpPr>
        <p:spPr>
          <a:xfrm>
            <a:off x="1150938" y="692150"/>
            <a:ext cx="4556125" cy="3416300"/>
          </a:xfrm>
          <a:ln/>
        </p:spPr>
      </p:sp>
      <p:sp>
        <p:nvSpPr>
          <p:cNvPr id="5662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4530" name="Rectangle 2"/>
          <p:cNvSpPr>
            <a:spLocks noGrp="1" noRot="1" noChangeAspect="1" noChangeArrowheads="1" noTextEdit="1"/>
          </p:cNvSpPr>
          <p:nvPr>
            <p:ph type="sldImg"/>
          </p:nvPr>
        </p:nvSpPr>
        <p:spPr>
          <a:xfrm>
            <a:off x="1143000" y="685800"/>
            <a:ext cx="4573588" cy="3429000"/>
          </a:xfrm>
          <a:ln/>
        </p:spPr>
      </p:sp>
      <p:sp>
        <p:nvSpPr>
          <p:cNvPr id="534531" name="Rectangle 3"/>
          <p:cNvSpPr>
            <a:spLocks noGrp="1" noChangeArrowheads="1"/>
          </p:cNvSpPr>
          <p:nvPr>
            <p:ph type="body" idx="1"/>
          </p:nvPr>
        </p:nvSpPr>
        <p:spPr>
          <a:xfrm>
            <a:off x="914400" y="4114800"/>
            <a:ext cx="5029200" cy="4343400"/>
          </a:xfrm>
        </p:spPr>
        <p:txBody>
          <a:bodyPr/>
          <a:lstStyle/>
          <a:p>
            <a:r>
              <a:rPr lang="en-US" b="1"/>
              <a:t>Why Do Addicts Lose Control Over Their Use?</a:t>
            </a:r>
          </a:p>
          <a:p>
            <a:r>
              <a:rPr lang="en-US"/>
              <a:t>Although the onset of addiction begins with the voluntary act of taking drugs, the continued repetition of voluntary drug taking begins to change into involuntary drug taking, ultimately to the point that the behavior is driven by a compulsive craving for the drug. .  Most individuals with addictions experience an uncontrollable compulsion to seek and use drugs.</a:t>
            </a:r>
          </a:p>
          <a:p>
            <a:endParaRPr lang="en-US"/>
          </a:p>
          <a:p>
            <a:r>
              <a:rPr lang="en-US"/>
              <a:t>This compulsion results from a combination of factors, including in large part, the dramatic changes in brain function produced by prolonged drug use.  Addicts have lost control over their drug use because of how the drugs have changed their brain chemistry.  Scientists describe addiction as a biological brain disease that is chronic and relapsing in nature.  </a:t>
            </a:r>
          </a:p>
          <a:p>
            <a:endParaRPr lang="en-US"/>
          </a:p>
          <a:p>
            <a:r>
              <a:rPr lang="en-US"/>
              <a:t>People use drugs because they like what the drugs do to their brain chemistry.  Once a person becomes addicted to a drug, that drug causes the brain to release “feel good” chemicals that reward a person for continuing to use a drug.  All drugs of abuse go to one part of the brain called the “pleasure pathway.”  Drugs hijack the naturally occurring reward system and interfere with the stimulation and release of dopamine, causing large amounts to be released over a short period of time.</a:t>
            </a:r>
          </a:p>
          <a:p>
            <a:endParaRPr lang="en-US"/>
          </a:p>
          <a:p>
            <a:r>
              <a:rPr lang="en-US"/>
              <a:t>Additionally, brain chemistry changes occur that cause a person to feel uncomfortable and unhappy when they are not using.  Consequently, addicts who began to use drugs to feel good now use drugs to feel normal.</a:t>
            </a:r>
          </a:p>
          <a:p>
            <a:r>
              <a:rPr lang="en-US" b="1"/>
              <a:t>Objective 6</a:t>
            </a:r>
            <a:endParaRPr lang="en-US"/>
          </a:p>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146" name="Rectangle 2"/>
          <p:cNvSpPr>
            <a:spLocks noGrp="1" noRot="1" noChangeAspect="1" noChangeArrowheads="1" noTextEdit="1"/>
          </p:cNvSpPr>
          <p:nvPr>
            <p:ph type="sldImg"/>
          </p:nvPr>
        </p:nvSpPr>
        <p:spPr>
          <a:xfrm>
            <a:off x="1143000" y="687388"/>
            <a:ext cx="4572000" cy="3429000"/>
          </a:xfrm>
          <a:ln/>
        </p:spPr>
      </p:sp>
      <p:sp>
        <p:nvSpPr>
          <p:cNvPr id="518147" name="Rectangle 3"/>
          <p:cNvSpPr>
            <a:spLocks noGrp="1" noChangeArrowheads="1"/>
          </p:cNvSpPr>
          <p:nvPr>
            <p:ph type="body" idx="1"/>
          </p:nvPr>
        </p:nvSpPr>
        <p:spPr>
          <a:xfrm>
            <a:off x="914400" y="4344988"/>
            <a:ext cx="5029200" cy="4111625"/>
          </a:xfrm>
        </p:spPr>
        <p:txBody>
          <a:bodyPr/>
          <a:lstStyle/>
          <a:p>
            <a:endParaRPr lang="en-US" sz="100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0194" name="Rectangle 2"/>
          <p:cNvSpPr>
            <a:spLocks noGrp="1" noRot="1" noChangeAspect="1" noChangeArrowheads="1" noTextEdit="1"/>
          </p:cNvSpPr>
          <p:nvPr>
            <p:ph type="sldImg"/>
          </p:nvPr>
        </p:nvSpPr>
        <p:spPr>
          <a:xfrm>
            <a:off x="1143000" y="687388"/>
            <a:ext cx="4572000" cy="3429000"/>
          </a:xfrm>
          <a:ln/>
        </p:spPr>
      </p:sp>
      <p:sp>
        <p:nvSpPr>
          <p:cNvPr id="520195" name="Rectangle 3"/>
          <p:cNvSpPr>
            <a:spLocks noGrp="1" noChangeArrowheads="1"/>
          </p:cNvSpPr>
          <p:nvPr>
            <p:ph type="body" idx="1"/>
          </p:nvPr>
        </p:nvSpPr>
        <p:spPr>
          <a:xfrm>
            <a:off x="914400" y="4344988"/>
            <a:ext cx="5029200" cy="4111625"/>
          </a:xfrm>
        </p:spPr>
        <p:txBody>
          <a:bodyPr/>
          <a:lstStyle/>
          <a:p>
            <a:r>
              <a:rPr lang="en-US" sz="1000">
                <a:solidFill>
                  <a:schemeClr val="bg1"/>
                </a:solidFill>
              </a:rPr>
              <a:t>Slide Source:   Steve</a:t>
            </a:r>
            <a:r>
              <a:rPr lang="en-US" sz="1000"/>
              <a:t> Hanson, MSEd, Director, John L. Norris ATC</a:t>
            </a:r>
            <a:r>
              <a:rPr lang="en-US" sz="1000">
                <a:solidFill>
                  <a:schemeClr val="bg1"/>
                </a:solidFill>
              </a:rPr>
              <a:t>, New York State Office of Alcoholism and Substance Abuse Services </a:t>
            </a:r>
            <a:r>
              <a:rPr lang="en-US" sz="1000" i="1">
                <a:solidFill>
                  <a:schemeClr val="bg1"/>
                </a:solidFill>
              </a:rPr>
              <a:t>and  </a:t>
            </a:r>
            <a:r>
              <a:rPr lang="en-US" sz="1000">
                <a:solidFill>
                  <a:schemeClr val="bg1"/>
                </a:solidFill>
              </a:rPr>
              <a:t>Peter Banys, M.D., Assoc. Clinical Prof. of Psychiatry, University of California at San Francisco, VA Medical Center, San Francisco.</a:t>
            </a:r>
          </a:p>
          <a:p>
            <a:endParaRPr lang="en-US" sz="1000">
              <a:solidFill>
                <a:schemeClr val="bg1"/>
              </a:solidFill>
            </a:endParaRPr>
          </a:p>
          <a:p>
            <a:endParaRPr lang="en-US" sz="100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42" name="Rectangle 2"/>
          <p:cNvSpPr>
            <a:spLocks noGrp="1" noRot="1" noChangeAspect="1" noChangeArrowheads="1" noTextEdit="1"/>
          </p:cNvSpPr>
          <p:nvPr>
            <p:ph type="sldImg"/>
          </p:nvPr>
        </p:nvSpPr>
        <p:spPr>
          <a:xfrm>
            <a:off x="1143000" y="687388"/>
            <a:ext cx="4572000" cy="3429000"/>
          </a:xfrm>
          <a:ln/>
        </p:spPr>
      </p:sp>
      <p:sp>
        <p:nvSpPr>
          <p:cNvPr id="522243" name="Rectangle 3"/>
          <p:cNvSpPr>
            <a:spLocks noGrp="1" noChangeArrowheads="1"/>
          </p:cNvSpPr>
          <p:nvPr>
            <p:ph type="body" idx="1"/>
          </p:nvPr>
        </p:nvSpPr>
        <p:spPr>
          <a:xfrm>
            <a:off x="914400" y="4344988"/>
            <a:ext cx="5029200" cy="4111625"/>
          </a:xfrm>
        </p:spPr>
        <p:txBody>
          <a:bodyPr/>
          <a:lstStyle/>
          <a:p>
            <a:r>
              <a:rPr lang="en-US" sz="1000"/>
              <a:t>Slide Source:  “Responding to Substance Abuse:  The Role We All Play,”  The Substance Abuse Leadership Team (SALT) of the Franklin County Courts Conference, SAMSHA Grant No. 4U98 T100 846 a</a:t>
            </a:r>
            <a:r>
              <a:rPr lang="en-US" sz="1000" i="1"/>
              <a:t>nd  </a:t>
            </a:r>
            <a:r>
              <a:rPr lang="en-US" sz="1000">
                <a:solidFill>
                  <a:schemeClr val="bg1"/>
                </a:solidFill>
              </a:rPr>
              <a:t>Peter Banys, M.D., Assoc. Clinical Prof. of Psychiatry, University of California at San Francisco, VA Medical Center, San Francisco.</a:t>
            </a:r>
          </a:p>
          <a:p>
            <a:endParaRPr lang="en-US" sz="100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4290" name="Rectangle 2"/>
          <p:cNvSpPr>
            <a:spLocks noGrp="1" noRot="1" noChangeAspect="1" noChangeArrowheads="1" noTextEdit="1"/>
          </p:cNvSpPr>
          <p:nvPr>
            <p:ph type="sldImg"/>
          </p:nvPr>
        </p:nvSpPr>
        <p:spPr>
          <a:xfrm>
            <a:off x="1143000" y="687388"/>
            <a:ext cx="4572000" cy="3429000"/>
          </a:xfrm>
          <a:ln/>
        </p:spPr>
      </p:sp>
      <p:sp>
        <p:nvSpPr>
          <p:cNvPr id="524291" name="Rectangle 3"/>
          <p:cNvSpPr>
            <a:spLocks noGrp="1" noChangeArrowheads="1"/>
          </p:cNvSpPr>
          <p:nvPr>
            <p:ph type="body" idx="1"/>
          </p:nvPr>
        </p:nvSpPr>
        <p:spPr>
          <a:xfrm>
            <a:off x="914400" y="4344988"/>
            <a:ext cx="5029200" cy="4111625"/>
          </a:xfrm>
        </p:spPr>
        <p:txBody>
          <a:bodyPr/>
          <a:lstStyle/>
          <a:p>
            <a:endParaRPr lang="en-US"/>
          </a:p>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058" name="Rectangle 2"/>
          <p:cNvSpPr>
            <a:spLocks noGrp="1" noChangeArrowheads="1"/>
          </p:cNvSpPr>
          <p:nvPr>
            <p:ph type="body" idx="1"/>
          </p:nvPr>
        </p:nvSpPr>
        <p:spPr>
          <a:ln/>
        </p:spPr>
        <p:txBody>
          <a:bodyPr lIns="90487" rIns="90487"/>
          <a:lstStyle/>
          <a:p>
            <a:endParaRPr lang="en-US"/>
          </a:p>
        </p:txBody>
      </p:sp>
      <p:sp>
        <p:nvSpPr>
          <p:cNvPr id="429059" name="Rectangle 3"/>
          <p:cNvSpPr>
            <a:spLocks noGrp="1" noRot="1" noChangeAspect="1" noChangeArrowheads="1" noTextEdit="1"/>
          </p:cNvSpPr>
          <p:nvPr>
            <p:ph type="sldImg"/>
          </p:nvPr>
        </p:nvSpPr>
        <p:spPr>
          <a:xfrm>
            <a:off x="1143000" y="685800"/>
            <a:ext cx="4572000" cy="3429000"/>
          </a:xfrm>
          <a:ln cap="flat"/>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0130" name="Rectangle 2"/>
          <p:cNvSpPr>
            <a:spLocks noGrp="1" noRot="1" noChangeAspect="1" noChangeArrowheads="1" noTextEdit="1"/>
          </p:cNvSpPr>
          <p:nvPr>
            <p:ph type="sldImg"/>
          </p:nvPr>
        </p:nvSpPr>
        <p:spPr>
          <a:xfrm>
            <a:off x="1150938" y="692150"/>
            <a:ext cx="4556125" cy="3416300"/>
          </a:xfrm>
          <a:ln/>
        </p:spPr>
      </p:sp>
      <p:sp>
        <p:nvSpPr>
          <p:cNvPr id="560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1346" name="Rectangle 2"/>
          <p:cNvSpPr>
            <a:spLocks noGrp="1" noRot="1" noChangeAspect="1" noChangeArrowheads="1" noTextEdit="1"/>
          </p:cNvSpPr>
          <p:nvPr>
            <p:ph type="sldImg"/>
          </p:nvPr>
        </p:nvSpPr>
        <p:spPr>
          <a:xfrm>
            <a:off x="1143000" y="685800"/>
            <a:ext cx="4572000" cy="3429000"/>
          </a:xfrm>
          <a:ln cap="flat"/>
        </p:spPr>
      </p:sp>
      <p:sp>
        <p:nvSpPr>
          <p:cNvPr id="441347" name="Rectangle 3"/>
          <p:cNvSpPr>
            <a:spLocks noGrp="1" noChangeArrowheads="1"/>
          </p:cNvSpPr>
          <p:nvPr>
            <p:ph type="body" idx="1"/>
          </p:nvPr>
        </p:nvSpPr>
        <p:spPr>
          <a:noFill/>
          <a:ln/>
        </p:spPr>
        <p:txBody>
          <a:bodyPr lIns="92075" tIns="46038" rIns="92075" bIns="46038"/>
          <a:lstStyle/>
          <a:p>
            <a:r>
              <a:rPr lang="en-US"/>
              <a:t>Drug use is as old as recorded history; nothing new!!</a:t>
            </a:r>
          </a:p>
          <a:p>
            <a:r>
              <a:rPr lang="en-US"/>
              <a:t>Alcohol (mead) was popular in the Paleolithic age (8000 B.C.)</a:t>
            </a:r>
          </a:p>
          <a:p>
            <a:r>
              <a:rPr lang="en-US"/>
              <a:t>Opium was used in Sumeria (4000 B.C.)</a:t>
            </a:r>
          </a:p>
          <a:p>
            <a:r>
              <a:rPr lang="en-US"/>
              <a:t>Marijuana known in China (2737 B.C.)</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Rectangle 2"/>
          <p:cNvSpPr>
            <a:spLocks noGrp="1" noRot="1" noChangeAspect="1" noChangeArrowheads="1" noTextEdit="1"/>
          </p:cNvSpPr>
          <p:nvPr>
            <p:ph type="sldImg"/>
          </p:nvPr>
        </p:nvSpPr>
        <p:spPr>
          <a:xfrm>
            <a:off x="1150938" y="692150"/>
            <a:ext cx="4556125" cy="3416300"/>
          </a:xfrm>
          <a:ln/>
        </p:spPr>
      </p:sp>
      <p:sp>
        <p:nvSpPr>
          <p:cNvPr id="405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26" name="Rectangle 2"/>
          <p:cNvSpPr>
            <a:spLocks noGrp="1" noRot="1" noChangeAspect="1" noChangeArrowheads="1" noTextEdit="1"/>
          </p:cNvSpPr>
          <p:nvPr>
            <p:ph type="sldImg"/>
          </p:nvPr>
        </p:nvSpPr>
        <p:spPr>
          <a:xfrm>
            <a:off x="1143000" y="685800"/>
            <a:ext cx="4572000" cy="3429000"/>
          </a:xfrm>
          <a:ln/>
        </p:spPr>
      </p:sp>
      <p:sp>
        <p:nvSpPr>
          <p:cNvPr id="436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7298" name="Rectangle 2"/>
          <p:cNvSpPr>
            <a:spLocks noGrp="1" noRot="1" noChangeAspect="1" noChangeArrowheads="1" noTextEdit="1"/>
          </p:cNvSpPr>
          <p:nvPr>
            <p:ph type="sldImg"/>
          </p:nvPr>
        </p:nvSpPr>
        <p:spPr>
          <a:xfrm>
            <a:off x="1150938" y="692150"/>
            <a:ext cx="4556125" cy="3416300"/>
          </a:xfrm>
          <a:ln/>
        </p:spPr>
      </p:sp>
      <p:sp>
        <p:nvSpPr>
          <p:cNvPr id="567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Rot="1" noChangeAspect="1" noChangeArrowheads="1" noTextEdit="1"/>
          </p:cNvSpPr>
          <p:nvPr>
            <p:ph type="sldImg"/>
          </p:nvPr>
        </p:nvSpPr>
        <p:spPr>
          <a:xfrm>
            <a:off x="1143000" y="685800"/>
            <a:ext cx="4572000" cy="3429000"/>
          </a:xfrm>
          <a:ln/>
        </p:spPr>
      </p:sp>
      <p:sp>
        <p:nvSpPr>
          <p:cNvPr id="427011" name="Rectangle 3"/>
          <p:cNvSpPr>
            <a:spLocks noGrp="1" noChangeArrowheads="1"/>
          </p:cNvSpPr>
          <p:nvPr>
            <p:ph type="body" idx="1"/>
          </p:nvPr>
        </p:nvSpPr>
        <p:spPr/>
        <p:txBody>
          <a:bodyPr/>
          <a:lstStyle/>
          <a:p>
            <a:r>
              <a:rPr lang="en-US"/>
              <a:t>14 million, or 13% of adults have an AUD (AA/AD).  An additional 11 million are in recovery.   Only 1.8 million receive treatment.</a:t>
            </a:r>
          </a:p>
          <a:p>
            <a:r>
              <a:rPr lang="en-US"/>
              <a:t>According to a report released last month by the Robert Wood Johnson Foundation, &gt;50% of adults have an immediate family member with an AUD.  It also points out that combining nicotine, drug and alcohol abuse and dependence, substance abuse is the nation’s number one health problem</a:t>
            </a:r>
          </a:p>
          <a:p>
            <a:r>
              <a:rPr lang="en-US"/>
              <a:t>Last but not least, alcoholism is as common as many other medical conditions we care for as internists, such as arthritis, HTN and asthma.</a:t>
            </a:r>
          </a:p>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8274"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8275"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sz="1000" i="1">
                <a:latin typeface="Times New Roman" pitchFamily="18" charset="0"/>
              </a:rPr>
              <a:t>24</a:t>
            </a:r>
          </a:p>
        </p:txBody>
      </p:sp>
      <p:sp>
        <p:nvSpPr>
          <p:cNvPr id="438276"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8277"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8278" name="Rectangle 6"/>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8279" name="Rectangle 7"/>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sz="1000" i="1">
                <a:latin typeface="Times New Roman" pitchFamily="18" charset="0"/>
              </a:rPr>
              <a:t>22</a:t>
            </a:r>
          </a:p>
        </p:txBody>
      </p:sp>
      <p:sp>
        <p:nvSpPr>
          <p:cNvPr id="438280" name="Rectangle 8"/>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8281" name="Rectangle 9"/>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8282" name="Rectangle 10"/>
          <p:cNvSpPr>
            <a:spLocks noGrp="1" noChangeArrowheads="1"/>
          </p:cNvSpPr>
          <p:nvPr>
            <p:ph type="body" idx="1"/>
          </p:nvPr>
        </p:nvSpPr>
        <p:spPr>
          <a:noFill/>
          <a:ln/>
        </p:spPr>
        <p:txBody>
          <a:bodyPr lIns="92075" tIns="46038" rIns="92075" bIns="46038"/>
          <a:lstStyle/>
          <a:p>
            <a:r>
              <a:rPr lang="en-US" sz="1600">
                <a:solidFill>
                  <a:srgbClr val="000000"/>
                </a:solidFill>
              </a:rPr>
              <a:t>Drugs can affect almost every step in the communication between neurons. For example, drugs may bind to receptors in place of neurotransmitters, block neurotransmitters from entering or leaving neurons, or stop the chemical reactions that create neurotransmitters.</a:t>
            </a:r>
          </a:p>
        </p:txBody>
      </p:sp>
      <p:sp>
        <p:nvSpPr>
          <p:cNvPr id="438283" name="Rectangle 11"/>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906" name="Rectangle 2"/>
          <p:cNvSpPr>
            <a:spLocks noGrp="1" noRot="1" noChangeAspect="1" noChangeArrowheads="1" noTextEdit="1"/>
          </p:cNvSpPr>
          <p:nvPr>
            <p:ph type="sldImg"/>
          </p:nvPr>
        </p:nvSpPr>
        <p:spPr>
          <a:xfrm>
            <a:off x="1143000" y="684213"/>
            <a:ext cx="4572000" cy="3429000"/>
          </a:xfrm>
          <a:ln/>
        </p:spPr>
      </p:sp>
      <p:sp>
        <p:nvSpPr>
          <p:cNvPr id="507907" name="Rectangle 3"/>
          <p:cNvSpPr>
            <a:spLocks noGrp="1" noChangeArrowheads="1"/>
          </p:cNvSpPr>
          <p:nvPr>
            <p:ph type="body" idx="1"/>
          </p:nvPr>
        </p:nvSpPr>
        <p:spPr>
          <a:xfrm>
            <a:off x="915988" y="4344988"/>
            <a:ext cx="5026025" cy="4114800"/>
          </a:xfrm>
          <a:noFill/>
          <a:ln/>
        </p:spPr>
        <p:txBody>
          <a:bodyPr lIns="92080" tIns="46040" rIns="92080" bIns="46040"/>
          <a:lstStyle/>
          <a:p>
            <a:r>
              <a:rPr lang="en-US" b="1"/>
              <a:t>Where Cocaine Has Its Effects in the Brain</a:t>
            </a:r>
          </a:p>
          <a:p>
            <a:r>
              <a:rPr lang="en-US">
                <a:cs typeface="Times New Roman" pitchFamily="18" charset="0"/>
              </a:rPr>
              <a:t>Using cocaine as an example, we can describe how drugs interfere with brain functioning.  When a person snorts, smokes, or injects cocaine, it travels to the brain via the bloodstream.  Although it reaches all areas of the brain, its euphoric effects are mediated in a few specific areas, especially those associated with the reward pathway discussed in the previous slide.</a:t>
            </a:r>
            <a:r>
              <a:rPr lang="en-US"/>
              <a:t> </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42" name="Rectangle 2"/>
          <p:cNvSpPr>
            <a:spLocks noGrp="1" noRot="1" noChangeAspect="1" noChangeArrowheads="1" noTextEdit="1"/>
          </p:cNvSpPr>
          <p:nvPr>
            <p:ph type="sldImg"/>
          </p:nvPr>
        </p:nvSpPr>
        <p:spPr>
          <a:xfrm>
            <a:off x="1143000" y="687388"/>
            <a:ext cx="4572000" cy="3429000"/>
          </a:xfrm>
          <a:ln/>
        </p:spPr>
      </p:sp>
      <p:sp>
        <p:nvSpPr>
          <p:cNvPr id="419843" name="Rectangle 3"/>
          <p:cNvSpPr>
            <a:spLocks noGrp="1" noChangeArrowheads="1"/>
          </p:cNvSpPr>
          <p:nvPr>
            <p:ph type="body" idx="1"/>
          </p:nvPr>
        </p:nvSpPr>
        <p:spPr>
          <a:xfrm>
            <a:off x="914400" y="4344988"/>
            <a:ext cx="5029200" cy="4111625"/>
          </a:xfrm>
        </p:spPr>
        <p:txBody>
          <a:bodyPr/>
          <a:lstStyle/>
          <a:p>
            <a:r>
              <a:rPr lang="en-US" sz="1000" i="1"/>
              <a:t>FACULTY NOTE:  (from NIDA teaching instructions – </a:t>
            </a:r>
            <a:r>
              <a:rPr lang="en-US" sz="1000" b="1" i="1"/>
              <a:t>you may use this narrative text as a guide, but it does not need to be repeated word for word</a:t>
            </a:r>
            <a:r>
              <a:rPr lang="en-US" sz="1000" i="1"/>
              <a:t>)</a:t>
            </a:r>
            <a:endParaRPr lang="en-US" sz="1000" i="1">
              <a:solidFill>
                <a:srgbClr val="000066"/>
              </a:solidFill>
            </a:endParaRPr>
          </a:p>
          <a:p>
            <a:r>
              <a:rPr lang="en-US" sz="1000" b="1">
                <a:solidFill>
                  <a:srgbClr val="000066"/>
                </a:solidFill>
              </a:rPr>
              <a:t>Long-term effects of drug abuse.</a:t>
            </a:r>
            <a:r>
              <a:rPr lang="en-US" sz="1000"/>
              <a:t> This PET scan shows us that once addicted to a drug like cocaine, the brain is affected for a long, long time. In other words, once addicted, the brain is literally changed. Let’s see how...</a:t>
            </a:r>
            <a:br>
              <a:rPr lang="en-US" sz="1000"/>
            </a:br>
            <a:r>
              <a:rPr lang="en-US" sz="1000"/>
              <a:t>In this slide, the level of brain function is indicated in yellow. The top row shows a normal-functioning brain without drugs. You can see a lot of brain activity. In other words, there is a lot of yellow color.</a:t>
            </a:r>
            <a:br>
              <a:rPr lang="en-US" sz="1000"/>
            </a:br>
            <a:r>
              <a:rPr lang="en-US" sz="1000"/>
              <a:t>The middle row shows a cocaine addict’s brain after 10 days without any cocaine use at all. What is happening here? </a:t>
            </a:r>
            <a:r>
              <a:rPr lang="en-US" sz="1000" b="1">
                <a:solidFill>
                  <a:srgbClr val="000066"/>
                </a:solidFill>
              </a:rPr>
              <a:t>[Pause for response.]</a:t>
            </a:r>
            <a:r>
              <a:rPr lang="en-US" sz="1000"/>
              <a:t> </a:t>
            </a:r>
            <a:r>
              <a:rPr lang="en-US" sz="1000" i="1">
                <a:solidFill>
                  <a:srgbClr val="000066"/>
                </a:solidFill>
              </a:rPr>
              <a:t>Less yellow</a:t>
            </a:r>
            <a:r>
              <a:rPr lang="en-US" sz="1000"/>
              <a:t> means </a:t>
            </a:r>
            <a:r>
              <a:rPr lang="en-US" sz="1000" i="1">
                <a:solidFill>
                  <a:srgbClr val="000066"/>
                </a:solidFill>
              </a:rPr>
              <a:t>less normal activity</a:t>
            </a:r>
            <a:r>
              <a:rPr lang="en-US" sz="1000"/>
              <a:t> occurring in the brain - even after the cocaine abuser has abstained from the drug for 10 days.</a:t>
            </a:r>
            <a:br>
              <a:rPr lang="en-US" sz="1000"/>
            </a:br>
            <a:r>
              <a:rPr lang="en-US" sz="1000"/>
              <a:t>The third row shows the same addict’s brain after 100 days without any cocaine. We can see a little more yellow, so there is some improvement - more brain activity - at this point. But the addict’s brain is </a:t>
            </a:r>
            <a:r>
              <a:rPr lang="en-US" sz="1000" i="1">
                <a:solidFill>
                  <a:srgbClr val="000066"/>
                </a:solidFill>
              </a:rPr>
              <a:t>still</a:t>
            </a:r>
            <a:r>
              <a:rPr lang="en-US" sz="1000"/>
              <a:t> not back to a normal level of functioning... more than 3 months later. Scientists are concerned that there may be areas in the brain that never fully recover from drug abuse and addiction.</a:t>
            </a:r>
            <a:br>
              <a:rPr lang="en-US" sz="1000"/>
            </a:br>
            <a:endParaRPr lang="en-US" sz="1000"/>
          </a:p>
          <a:p>
            <a:r>
              <a:rPr lang="en-US" sz="1000">
                <a:solidFill>
                  <a:srgbClr val="000066"/>
                </a:solidFill>
              </a:rPr>
              <a:t>Source:  National Institute on Drug Abuse (NIDA) Teaching Packet No. 5:  “Bringing the Power of Science to Bear on Drug Abuse and Addiction”  http://www.nida.nih.gov/pubs/teaching/Teaching5/Teaching3.html</a:t>
            </a:r>
          </a:p>
          <a:p>
            <a:endParaRPr lang="en-US" sz="100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Rectangle 2"/>
          <p:cNvSpPr>
            <a:spLocks noGrp="1" noRot="1" noChangeAspect="1" noChangeArrowheads="1" noTextEdit="1"/>
          </p:cNvSpPr>
          <p:nvPr>
            <p:ph type="sldImg"/>
          </p:nvPr>
        </p:nvSpPr>
        <p:spPr>
          <a:xfrm>
            <a:off x="1143000" y="685800"/>
            <a:ext cx="4572000" cy="3429000"/>
          </a:xfrm>
          <a:ln/>
        </p:spPr>
      </p:sp>
      <p:sp>
        <p:nvSpPr>
          <p:cNvPr id="421891" name="Rectangle 3"/>
          <p:cNvSpPr>
            <a:spLocks noGrp="1" noChangeArrowheads="1"/>
          </p:cNvSpPr>
          <p:nvPr>
            <p:ph type="body" idx="1"/>
          </p:nvPr>
        </p:nvSpPr>
        <p:spPr/>
        <p:txBody>
          <a:bodyPr/>
          <a:lstStyle/>
          <a:p>
            <a:r>
              <a:rPr lang="en-US" sz="1600" b="1">
                <a:solidFill>
                  <a:srgbClr val="000000"/>
                </a:solidFill>
              </a:rPr>
              <a:t>Figure 3:</a:t>
            </a:r>
            <a:r>
              <a:rPr lang="en-US" sz="1600">
                <a:solidFill>
                  <a:srgbClr val="000000"/>
                </a:solidFill>
              </a:rPr>
              <a:t> Cumulative number of fatalities from intravenous cocaine hydrochloride and heroin hydrochloride self- administration during unlimited access to drug. Percentage of animals lost are depicted as function of days of continuous testing. Subject attrition due to catheter failure is not shown. Solid circles indicate deaths in cocaine group; solid squares, deaths in heroin group. </a:t>
            </a:r>
          </a:p>
          <a:p>
            <a:endParaRPr lang="en-US" sz="1600">
              <a:solidFill>
                <a:srgbClr val="000000"/>
              </a:solidFill>
            </a:endParaRPr>
          </a:p>
          <a:p>
            <a:r>
              <a:rPr lang="en-US" sz="1300">
                <a:solidFill>
                  <a:srgbClr val="000000"/>
                </a:solidFill>
              </a:rPr>
              <a:t>M.A. Bozarth and R.A. Wise (1985). Toxicity associated with long-term intravenous heroin and cocaine self-administration in the rat. </a:t>
            </a:r>
            <a:r>
              <a:rPr lang="en-US" sz="1300" i="1">
                <a:solidFill>
                  <a:srgbClr val="000000"/>
                </a:solidFill>
              </a:rPr>
              <a:t>Journal of the American Medical Association</a:t>
            </a:r>
            <a:r>
              <a:rPr lang="en-US" sz="1300">
                <a:solidFill>
                  <a:srgbClr val="000000"/>
                </a:solidFill>
              </a:rPr>
              <a:t>, </a:t>
            </a:r>
            <a:r>
              <a:rPr lang="en-US" sz="1300" b="1">
                <a:solidFill>
                  <a:srgbClr val="000000"/>
                </a:solidFill>
              </a:rPr>
              <a:t>254</a:t>
            </a:r>
            <a:r>
              <a:rPr lang="en-US" sz="1300">
                <a:solidFill>
                  <a:srgbClr val="000000"/>
                </a:solidFill>
              </a:rPr>
              <a:t>, 81-83.</a:t>
            </a:r>
            <a:r>
              <a:rPr lang="en-US" sz="1600">
                <a:solidFill>
                  <a:srgbClr val="000000"/>
                </a:solidFill>
              </a:rPr>
              <a:t> </a:t>
            </a:r>
          </a:p>
          <a:p>
            <a:endParaRPr lang="en-US" sz="1600">
              <a:solidFill>
                <a:srgbClr val="000000"/>
              </a:solidFill>
            </a:endParaRPr>
          </a:p>
          <a:p>
            <a:r>
              <a:rPr lang="en-US" sz="3200" b="1">
                <a:solidFill>
                  <a:srgbClr val="000000"/>
                </a:solidFill>
                <a:latin typeface="Arial" pitchFamily="34" charset="0"/>
              </a:rPr>
              <a:t>Toxicity Associated With Long-term Intravenous Heroin and Cocaine Self-Administration </a:t>
            </a:r>
          </a:p>
          <a:p>
            <a:r>
              <a:rPr lang="en-US" sz="3200" b="1">
                <a:solidFill>
                  <a:srgbClr val="000000"/>
                </a:solidFill>
                <a:latin typeface="Arial" pitchFamily="34" charset="0"/>
              </a:rPr>
              <a:t>in the Rat</a:t>
            </a:r>
            <a:endParaRPr lang="en-US" sz="1600">
              <a:solidFill>
                <a:srgbClr val="000000"/>
              </a:solidFill>
            </a:endParaRPr>
          </a:p>
          <a:p>
            <a:r>
              <a:rPr lang="en-US" sz="1600" b="1">
                <a:solidFill>
                  <a:srgbClr val="000000"/>
                </a:solidFill>
              </a:rPr>
              <a:t>Michael A. Bozarth &amp; Roy A. Wise</a:t>
            </a:r>
            <a:r>
              <a:rPr lang="en-US" sz="1600">
                <a:solidFill>
                  <a:srgbClr val="000000"/>
                </a:solidFill>
              </a:rPr>
              <a:t> </a:t>
            </a:r>
          </a:p>
          <a:p>
            <a:r>
              <a:rPr lang="en-US" sz="1600" i="1">
                <a:solidFill>
                  <a:srgbClr val="000000"/>
                </a:solidFill>
              </a:rPr>
              <a:t>Center for Studies in Behavioral Neurobiology</a:t>
            </a:r>
            <a:endParaRPr lang="en-US" sz="1600">
              <a:solidFill>
                <a:srgbClr val="000000"/>
              </a:solidFill>
            </a:endParaRPr>
          </a:p>
          <a:p>
            <a:r>
              <a:rPr lang="en-US" sz="1600" i="1">
                <a:solidFill>
                  <a:srgbClr val="000000"/>
                </a:solidFill>
              </a:rPr>
              <a:t>Department of Psychology </a:t>
            </a:r>
          </a:p>
          <a:p>
            <a:r>
              <a:rPr lang="en-US" sz="1600" i="1">
                <a:solidFill>
                  <a:srgbClr val="000000"/>
                </a:solidFill>
              </a:rPr>
              <a:t>Concordia University </a:t>
            </a:r>
          </a:p>
          <a:p>
            <a:r>
              <a:rPr lang="en-US" sz="1600" i="1">
                <a:solidFill>
                  <a:srgbClr val="000000"/>
                </a:solidFill>
              </a:rPr>
              <a:t>Montréal, P.Q. H3G 1M8 CANADA</a:t>
            </a:r>
            <a:endParaRPr lang="en-US" sz="1600">
              <a:solidFill>
                <a:srgbClr val="000000"/>
              </a:solidFill>
            </a:endParaRPr>
          </a:p>
          <a:p>
            <a:r>
              <a:rPr lang="en-US" sz="1600">
                <a:solidFill>
                  <a:srgbClr val="000000"/>
                </a:solidFill>
              </a:rPr>
              <a:t>Laboratory rats were given unlimited access to intravenous cocaine hydrochloride or heroin hydrochloride. Animals self-administering cocaine quickly developed a pattern of episodic drug intake, with periods of excessive cocaine self-administration alternating with brief periods of abstinence. Subjects allowed continuous access to intravenous heroin showed stable drug self-administration, with a gradual increase in daily heroin intake over the first two weeks of testing. The general health of the animals became markedly different: those self-administering heroin maintained grooming behavior, pretesting body weight, and a good state of general health; rats self-administering cocaine tended to cease grooming behavior, loose up to 47% of their pretesting body weight, and to show a pronounced deterioration in general health. The mortality rate for 30 days of continuous testing was 36% for animals self-administering heroin and 90% for those self-administering cocaine. These results suggest that cocaine is a much more toxic compound than heroin when animals are given unlimited access to intravenous drug. </a:t>
            </a:r>
          </a:p>
          <a:p>
            <a:endParaRPr lang="en-US" sz="1600">
              <a:solidFill>
                <a:srgbClr val="000000"/>
              </a:solidFill>
            </a:endParaRPr>
          </a:p>
          <a:p>
            <a:r>
              <a:rPr lang="en-US" sz="1600">
                <a:solidFill>
                  <a:srgbClr val="000000"/>
                </a:solidFill>
              </a:rPr>
              <a:t> </a:t>
            </a:r>
          </a:p>
          <a:p>
            <a:endParaRPr lang="en-US" sz="1600">
              <a:solidFill>
                <a:srgbClr val="000000"/>
              </a:solidFill>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Rectangle 2"/>
          <p:cNvSpPr>
            <a:spLocks noGrp="1" noRot="1" noChangeAspect="1" noChangeArrowheads="1" noTextEdit="1"/>
          </p:cNvSpPr>
          <p:nvPr>
            <p:ph type="sldImg"/>
          </p:nvPr>
        </p:nvSpPr>
        <p:spPr>
          <a:xfrm>
            <a:off x="1150938" y="692150"/>
            <a:ext cx="4556125" cy="3416300"/>
          </a:xfrm>
          <a:ln/>
        </p:spPr>
      </p:sp>
      <p:sp>
        <p:nvSpPr>
          <p:cNvPr id="5683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1154" name="Rectangle 2"/>
          <p:cNvSpPr>
            <a:spLocks noGrp="1" noRot="1" noChangeAspect="1" noChangeArrowheads="1" noTextEdit="1"/>
          </p:cNvSpPr>
          <p:nvPr>
            <p:ph type="sldImg"/>
          </p:nvPr>
        </p:nvSpPr>
        <p:spPr>
          <a:xfrm>
            <a:off x="1150938" y="692150"/>
            <a:ext cx="4556125" cy="3416300"/>
          </a:xfrm>
          <a:ln/>
        </p:spPr>
      </p:sp>
      <p:sp>
        <p:nvSpPr>
          <p:cNvPr id="561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6578" name="Rectangle 2"/>
          <p:cNvSpPr>
            <a:spLocks noGrp="1" noRot="1" noChangeAspect="1" noChangeArrowheads="1" noTextEdit="1"/>
          </p:cNvSpPr>
          <p:nvPr>
            <p:ph type="sldImg"/>
          </p:nvPr>
        </p:nvSpPr>
        <p:spPr>
          <a:xfrm>
            <a:off x="1143000" y="687388"/>
            <a:ext cx="4572000" cy="3429000"/>
          </a:xfrm>
          <a:ln/>
        </p:spPr>
      </p:sp>
      <p:sp>
        <p:nvSpPr>
          <p:cNvPr id="536579" name="Rectangle 3"/>
          <p:cNvSpPr>
            <a:spLocks noGrp="1" noChangeArrowheads="1"/>
          </p:cNvSpPr>
          <p:nvPr>
            <p:ph type="body" idx="1"/>
          </p:nvPr>
        </p:nvSpPr>
        <p:spPr>
          <a:xfrm>
            <a:off x="914400" y="4344988"/>
            <a:ext cx="5029200" cy="4111625"/>
          </a:xfrm>
        </p:spPr>
        <p:txBody>
          <a:bodyPr/>
          <a:lstStyle/>
          <a:p>
            <a:r>
              <a:rPr lang="en-US" sz="1000"/>
              <a:t>Slide Source:  “Changing the Conversation,”  Improving Substance Abuse Treatment:  The National Treatment Plan Initiative, DHHS Pub. No. (SMA)00-3480 (2000)  http://www.natxplan.org/news/vol2.pdf</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9346" name="Rectangle 2"/>
          <p:cNvSpPr>
            <a:spLocks noGrp="1" noRot="1" noChangeAspect="1" noChangeArrowheads="1" noTextEdit="1"/>
          </p:cNvSpPr>
          <p:nvPr>
            <p:ph type="sldImg"/>
          </p:nvPr>
        </p:nvSpPr>
        <p:spPr>
          <a:xfrm>
            <a:off x="1150938" y="692150"/>
            <a:ext cx="4556125" cy="3416300"/>
          </a:xfrm>
          <a:ln/>
        </p:spPr>
      </p:sp>
      <p:sp>
        <p:nvSpPr>
          <p:cNvPr id="569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0370" name="Rectangle 2"/>
          <p:cNvSpPr>
            <a:spLocks noGrp="1" noRot="1" noChangeAspect="1" noChangeArrowheads="1" noTextEdit="1"/>
          </p:cNvSpPr>
          <p:nvPr>
            <p:ph type="sldImg"/>
          </p:nvPr>
        </p:nvSpPr>
        <p:spPr>
          <a:xfrm>
            <a:off x="1150938" y="692150"/>
            <a:ext cx="4556125" cy="3416300"/>
          </a:xfrm>
          <a:ln/>
        </p:spPr>
      </p:sp>
      <p:sp>
        <p:nvSpPr>
          <p:cNvPr id="570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394" name="Rectangle 2"/>
          <p:cNvSpPr>
            <a:spLocks noGrp="1" noRot="1" noChangeAspect="1" noChangeArrowheads="1" noTextEdit="1"/>
          </p:cNvSpPr>
          <p:nvPr>
            <p:ph type="sldImg"/>
          </p:nvPr>
        </p:nvSpPr>
        <p:spPr>
          <a:xfrm>
            <a:off x="1150938" y="692150"/>
            <a:ext cx="4556125" cy="3416300"/>
          </a:xfrm>
          <a:ln/>
        </p:spPr>
      </p:sp>
      <p:sp>
        <p:nvSpPr>
          <p:cNvPr id="571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0674" name="Rectangle 2"/>
          <p:cNvSpPr>
            <a:spLocks noGrp="1" noRot="1" noChangeAspect="1" noChangeArrowheads="1" noTextEdit="1"/>
          </p:cNvSpPr>
          <p:nvPr>
            <p:ph type="sldImg"/>
          </p:nvPr>
        </p:nvSpPr>
        <p:spPr>
          <a:xfrm>
            <a:off x="1143000" y="684213"/>
            <a:ext cx="4572000" cy="3429000"/>
          </a:xfrm>
          <a:ln/>
        </p:spPr>
      </p:sp>
      <p:sp>
        <p:nvSpPr>
          <p:cNvPr id="540675" name="Rectangle 3"/>
          <p:cNvSpPr>
            <a:spLocks noGrp="1" noChangeArrowheads="1"/>
          </p:cNvSpPr>
          <p:nvPr>
            <p:ph type="body" idx="1"/>
          </p:nvPr>
        </p:nvSpPr>
        <p:spPr>
          <a:xfrm>
            <a:off x="915988" y="4344988"/>
            <a:ext cx="5026025" cy="4114800"/>
          </a:xfrm>
        </p:spPr>
        <p:txBody>
          <a:bodyPr/>
          <a:lstStyle/>
          <a:p>
            <a:r>
              <a:rPr lang="en-US" b="1">
                <a:cs typeface="Times New Roman" pitchFamily="18" charset="0"/>
              </a:rPr>
              <a:t>Medical Detoxification</a:t>
            </a:r>
          </a:p>
          <a:p>
            <a:r>
              <a:rPr lang="en-US">
                <a:cs typeface="Times New Roman" pitchFamily="18" charset="0"/>
              </a:rPr>
              <a:t>Medical detoxification safely manages the acute physical symptoms of withdrawal associated with stopping drug use.  However, medical detoxification is only the first stage of addiction treatment and by itself does little to change long-term drug use.  While detoxification alone is rarely sufficient to help addicts achieve long-term abstinence, for some individuals it is a strongly indicated precursor to effective drug addiction treatment.</a:t>
            </a:r>
            <a:endParaRPr lang="en-US">
              <a:latin typeface="Vixar ASCI" charset="0"/>
              <a:cs typeface="Times New Roman" pitchFamily="18" charset="0"/>
            </a:endParaRPr>
          </a:p>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22" name="Rectangle 2"/>
          <p:cNvSpPr>
            <a:spLocks noGrp="1" noRot="1" noChangeAspect="1" noChangeArrowheads="1" noTextEdit="1"/>
          </p:cNvSpPr>
          <p:nvPr>
            <p:ph type="sldImg"/>
          </p:nvPr>
        </p:nvSpPr>
        <p:spPr>
          <a:xfrm>
            <a:off x="1143000" y="684213"/>
            <a:ext cx="4572000" cy="3429000"/>
          </a:xfrm>
          <a:ln/>
        </p:spPr>
      </p:sp>
      <p:sp>
        <p:nvSpPr>
          <p:cNvPr id="542723" name="Rectangle 3"/>
          <p:cNvSpPr>
            <a:spLocks noGrp="1" noChangeArrowheads="1"/>
          </p:cNvSpPr>
          <p:nvPr>
            <p:ph type="body" idx="1"/>
          </p:nvPr>
        </p:nvSpPr>
        <p:spPr>
          <a:xfrm>
            <a:off x="915988" y="4344988"/>
            <a:ext cx="5026025" cy="4114800"/>
          </a:xfrm>
        </p:spPr>
        <p:txBody>
          <a:bodyPr/>
          <a:lstStyle/>
          <a:p>
            <a:r>
              <a:rPr lang="en-US" b="1">
                <a:latin typeface="Vixar ASCI" charset="0"/>
                <a:cs typeface="Times New Roman" pitchFamily="18" charset="0"/>
              </a:rPr>
              <a:t>Medications for Drug Addiction</a:t>
            </a:r>
          </a:p>
          <a:p>
            <a:r>
              <a:rPr lang="en-US">
                <a:latin typeface="Vixar ASCI" charset="0"/>
                <a:cs typeface="Times New Roman" pitchFamily="18" charset="0"/>
              </a:rPr>
              <a:t>Medications are an important element of treatment for many patients, especially when combined with counseling and other behavioral therapies. Methadone and levo-alpha-acetylmethadol (LAAM) are very effective in helping individuals addicted to heroin or other opiates stabilize their lives and reduce their illicit drug use.  Naltrexone is also an effective medication for some opiate addicts and some patients with co-occurring addiction to alcohol.  For persons addicted to nicotine, a nicotine replacement product (such as patches or gum) or an oral medication (such as bupropion) can be an effective component of treatment. For patients with mental disorders, both behavioral treatments and medications can be critically important.</a:t>
            </a:r>
          </a:p>
          <a:p>
            <a:r>
              <a:rPr lang="en-US">
                <a:cs typeface="Times New Roman" pitchFamily="18" charset="0"/>
              </a:rPr>
              <a:t> </a:t>
            </a:r>
          </a:p>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70" name="Rectangle 2"/>
          <p:cNvSpPr>
            <a:spLocks noGrp="1" noRot="1" noChangeAspect="1" noChangeArrowheads="1" noTextEdit="1"/>
          </p:cNvSpPr>
          <p:nvPr>
            <p:ph type="sldImg"/>
          </p:nvPr>
        </p:nvSpPr>
        <p:spPr>
          <a:xfrm>
            <a:off x="1143000" y="684213"/>
            <a:ext cx="4572000" cy="3429000"/>
          </a:xfrm>
          <a:ln/>
        </p:spPr>
      </p:sp>
      <p:sp>
        <p:nvSpPr>
          <p:cNvPr id="544771" name="Rectangle 3"/>
          <p:cNvSpPr>
            <a:spLocks noGrp="1" noChangeArrowheads="1"/>
          </p:cNvSpPr>
          <p:nvPr>
            <p:ph type="body" idx="1"/>
          </p:nvPr>
        </p:nvSpPr>
        <p:spPr>
          <a:xfrm>
            <a:off x="915988" y="4344988"/>
            <a:ext cx="5026025" cy="4114800"/>
          </a:xfrm>
        </p:spPr>
        <p:txBody>
          <a:bodyPr/>
          <a:lstStyle/>
          <a:p>
            <a:r>
              <a:rPr lang="en-US" b="1">
                <a:cs typeface="Times New Roman" pitchFamily="18" charset="0"/>
              </a:rPr>
              <a:t>Motivation to Enter/Sustain Treatment</a:t>
            </a:r>
          </a:p>
          <a:p>
            <a:r>
              <a:rPr lang="en-US">
                <a:cs typeface="Times New Roman" pitchFamily="18" charset="0"/>
              </a:rPr>
              <a:t>Treatment does not need to be voluntary to be effective</a:t>
            </a:r>
            <a:r>
              <a:rPr lang="en-US" b="1">
                <a:cs typeface="Times New Roman" pitchFamily="18" charset="0"/>
              </a:rPr>
              <a:t>.</a:t>
            </a:r>
            <a:r>
              <a:rPr lang="en-US">
                <a:cs typeface="Times New Roman" pitchFamily="18" charset="0"/>
              </a:rPr>
              <a:t>  Strong motivation can facilitate the treatment process.  Sanctions or enticements in the family, employment setting, or criminal justice system can increase significantly both treatment entry and retention rates and</a:t>
            </a:r>
            <a:r>
              <a:rPr lang="en-US" b="1">
                <a:cs typeface="Times New Roman" pitchFamily="18" charset="0"/>
              </a:rPr>
              <a:t> </a:t>
            </a:r>
            <a:r>
              <a:rPr lang="en-US">
                <a:cs typeface="Times New Roman" pitchFamily="18" charset="0"/>
              </a:rPr>
              <a:t>the success of drug treatment interventions.  Individuals who enter treatment under legal pressure have outcomes as favorable as those who enter treatment voluntarily.</a:t>
            </a:r>
          </a:p>
          <a:p>
            <a:r>
              <a:rPr lang="en-US">
                <a:cs typeface="Times New Roman" pitchFamily="18" charset="0"/>
              </a:rPr>
              <a:t> </a:t>
            </a:r>
          </a:p>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6818" name="Rectangle 2"/>
          <p:cNvSpPr>
            <a:spLocks noGrp="1" noRot="1" noChangeAspect="1" noChangeArrowheads="1" noTextEdit="1"/>
          </p:cNvSpPr>
          <p:nvPr>
            <p:ph type="sldImg"/>
          </p:nvPr>
        </p:nvSpPr>
        <p:spPr>
          <a:xfrm>
            <a:off x="1143000" y="684213"/>
            <a:ext cx="4572000" cy="3429000"/>
          </a:xfrm>
          <a:ln/>
        </p:spPr>
      </p:sp>
      <p:sp>
        <p:nvSpPr>
          <p:cNvPr id="546819" name="Rectangle 3"/>
          <p:cNvSpPr>
            <a:spLocks noGrp="1" noChangeArrowheads="1"/>
          </p:cNvSpPr>
          <p:nvPr>
            <p:ph type="body" idx="1"/>
          </p:nvPr>
        </p:nvSpPr>
        <p:spPr>
          <a:xfrm>
            <a:off x="915988" y="4344988"/>
            <a:ext cx="5026025" cy="4114800"/>
          </a:xfrm>
        </p:spPr>
        <p:txBody>
          <a:bodyPr/>
          <a:lstStyle/>
          <a:p>
            <a:r>
              <a:rPr lang="en-US" b="1"/>
              <a:t>Effectiveness of Treatment</a:t>
            </a:r>
          </a:p>
          <a:p>
            <a:r>
              <a:rPr lang="en-US"/>
              <a:t>According to several studies, drug treatment reduces drug use by 40 to 60 percent and significantly decreases criminal activity during and after treatment.  For example, a study of therapeutic community treatment for drug offenders demonstrated that arrests for violent and nonviolent criminal acts were reduced by 40 percent or more.  Methadone treatment has been shown to decrease criminal behavior by as much as 50 percent.  Research shows that drug addiction treatment reduces the risk of HIV infection and that interventions to prevent HIV are much less costly than treating HIV-related illnesses.  Treatment can improve the prospects for employment, with gains of up to 40 percent after treatment. (Note:  Although these effectiveness rates hold in general, individual treatment outcomes depend on the extent and nature of the patient’s presenting problems, the appropriateness of the treatment components and related services used to address those problems, and the degree of active engagement of the patient in the treatment process.)</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6" name="Rectangle 2"/>
          <p:cNvSpPr>
            <a:spLocks noGrp="1" noRot="1" noChangeAspect="1" noChangeArrowheads="1" noTextEdit="1"/>
          </p:cNvSpPr>
          <p:nvPr>
            <p:ph type="sldImg"/>
          </p:nvPr>
        </p:nvSpPr>
        <p:spPr>
          <a:xfrm>
            <a:off x="1143000" y="684213"/>
            <a:ext cx="4572000" cy="3429000"/>
          </a:xfrm>
          <a:ln/>
        </p:spPr>
      </p:sp>
      <p:sp>
        <p:nvSpPr>
          <p:cNvPr id="548867" name="Rectangle 3"/>
          <p:cNvSpPr>
            <a:spLocks noGrp="1" noChangeArrowheads="1"/>
          </p:cNvSpPr>
          <p:nvPr>
            <p:ph type="body" idx="1"/>
          </p:nvPr>
        </p:nvSpPr>
        <p:spPr>
          <a:xfrm>
            <a:off x="915988" y="4344988"/>
            <a:ext cx="5026025" cy="4114800"/>
          </a:xfrm>
          <a:noFill/>
          <a:ln/>
        </p:spPr>
        <p:txBody>
          <a:bodyPr lIns="92080" tIns="46040" rIns="92080" bIns="46040"/>
          <a:lstStyle/>
          <a:p>
            <a:r>
              <a:rPr lang="en-US" b="1"/>
              <a:t>Self-Help and Drug Addiction Treatment</a:t>
            </a:r>
            <a:endParaRPr lang="en-US"/>
          </a:p>
          <a:p>
            <a:r>
              <a:rPr lang="en-US"/>
              <a:t>Self-help groups can complement and extend the effects of professional drug addiction treatment.  The most prominent self-help groups are those affiliated with Alcoholics Anonymous (AA), Narcotics Anonymous (NA), and Cocaine Anonymous (CA), all of which are based on the 12-step model and Smart Recovery.  Most drug addiction treatment programs encourage patients to participate in a self-help group during and after formal treatment.</a:t>
            </a:r>
            <a:endParaRPr lang="en-US" b="1"/>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2418" name="Rectangle 2"/>
          <p:cNvSpPr>
            <a:spLocks noGrp="1" noRot="1" noChangeAspect="1" noChangeArrowheads="1" noTextEdit="1"/>
          </p:cNvSpPr>
          <p:nvPr>
            <p:ph type="sldImg"/>
          </p:nvPr>
        </p:nvSpPr>
        <p:spPr>
          <a:xfrm>
            <a:off x="1150938" y="692150"/>
            <a:ext cx="4556125" cy="3416300"/>
          </a:xfrm>
          <a:ln/>
        </p:spPr>
      </p:sp>
      <p:sp>
        <p:nvSpPr>
          <p:cNvPr id="572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178" name="Rectangle 2"/>
          <p:cNvSpPr>
            <a:spLocks noGrp="1" noRot="1" noChangeAspect="1" noChangeArrowheads="1" noTextEdit="1"/>
          </p:cNvSpPr>
          <p:nvPr>
            <p:ph type="sldImg"/>
          </p:nvPr>
        </p:nvSpPr>
        <p:spPr>
          <a:xfrm>
            <a:off x="1150938" y="692150"/>
            <a:ext cx="4556125" cy="3416300"/>
          </a:xfrm>
          <a:ln/>
        </p:spPr>
      </p:sp>
      <p:sp>
        <p:nvSpPr>
          <p:cNvPr id="562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4" name="Rectangle 2"/>
          <p:cNvSpPr>
            <a:spLocks noGrp="1" noRot="1" noChangeAspect="1" noChangeArrowheads="1" noTextEdit="1"/>
          </p:cNvSpPr>
          <p:nvPr>
            <p:ph type="sldImg"/>
          </p:nvPr>
        </p:nvSpPr>
        <p:spPr>
          <a:xfrm>
            <a:off x="1143000" y="684213"/>
            <a:ext cx="4572000" cy="3429000"/>
          </a:xfrm>
          <a:ln/>
        </p:spPr>
      </p:sp>
      <p:sp>
        <p:nvSpPr>
          <p:cNvPr id="550915" name="Rectangle 3"/>
          <p:cNvSpPr>
            <a:spLocks noGrp="1" noChangeArrowheads="1"/>
          </p:cNvSpPr>
          <p:nvPr>
            <p:ph type="body" idx="1"/>
          </p:nvPr>
        </p:nvSpPr>
        <p:spPr>
          <a:xfrm>
            <a:off x="915988" y="4344988"/>
            <a:ext cx="5026025" cy="4114800"/>
          </a:xfrm>
          <a:noFill/>
          <a:ln/>
        </p:spPr>
        <p:txBody>
          <a:bodyPr lIns="92080" tIns="46040" rIns="92080" bIns="46040"/>
          <a:lstStyle/>
          <a:p>
            <a:r>
              <a:rPr lang="en-US" b="1"/>
              <a:t>Cost Effectiveness of Drug Treatment</a:t>
            </a:r>
          </a:p>
          <a:p>
            <a:r>
              <a:rPr lang="en-US"/>
              <a:t>Drug addiction treatment is cost-effective in reducing drug use and its associated health and social costs.  Treatment is less expensive than alternatives, such as not treating addicts or simply incarcerating addicts.  For example, the average cost for 1 full year of methadone maintenance treatment is approximately $4,700 per patient, whereas 1 full year of imprisonment costs approximately $18,400 per person.</a:t>
            </a:r>
          </a:p>
          <a:p>
            <a:endParaRPr lang="en-US"/>
          </a:p>
          <a:p>
            <a:r>
              <a:rPr lang="en-US"/>
              <a:t>According to several conservative estimates, every $1 invested in addiction treatment programs yields a return of between $4 and $7 in reduced drug-related crime, criminal justice costs, and theft alone.  When savings related to health care are included, total savings can exceed costs by a ration of 12 to 1.  Major savings to the individual and society also come from significant drops in interpersonal conflicts, improvements in workplace productivity, and reductions in drug-related accidents.</a:t>
            </a:r>
            <a:endParaRPr lang="en-US" b="1"/>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42" name="Rectangle 2"/>
          <p:cNvSpPr>
            <a:spLocks noGrp="1" noRot="1" noChangeAspect="1" noChangeArrowheads="1" noTextEdit="1"/>
          </p:cNvSpPr>
          <p:nvPr>
            <p:ph type="sldImg"/>
          </p:nvPr>
        </p:nvSpPr>
        <p:spPr>
          <a:xfrm>
            <a:off x="1150938" y="692150"/>
            <a:ext cx="4556125" cy="3416300"/>
          </a:xfrm>
          <a:ln/>
        </p:spPr>
      </p:sp>
      <p:sp>
        <p:nvSpPr>
          <p:cNvPr id="573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4466" name="Rectangle 2"/>
          <p:cNvSpPr>
            <a:spLocks noGrp="1" noRot="1" noChangeAspect="1" noChangeArrowheads="1" noTextEdit="1"/>
          </p:cNvSpPr>
          <p:nvPr>
            <p:ph type="sldImg"/>
          </p:nvPr>
        </p:nvSpPr>
        <p:spPr>
          <a:xfrm>
            <a:off x="1150938" y="692150"/>
            <a:ext cx="4556125" cy="3416300"/>
          </a:xfrm>
          <a:ln/>
        </p:spPr>
      </p:sp>
      <p:sp>
        <p:nvSpPr>
          <p:cNvPr id="5744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2" name="Rectangle 2"/>
          <p:cNvSpPr>
            <a:spLocks noGrp="1" noRot="1" noChangeAspect="1" noChangeArrowheads="1" noTextEdit="1"/>
          </p:cNvSpPr>
          <p:nvPr>
            <p:ph type="sldImg"/>
          </p:nvPr>
        </p:nvSpPr>
        <p:spPr>
          <a:xfrm>
            <a:off x="1150938" y="692150"/>
            <a:ext cx="4556125" cy="3416300"/>
          </a:xfrm>
          <a:ln/>
        </p:spPr>
      </p:sp>
      <p:sp>
        <p:nvSpPr>
          <p:cNvPr id="563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4226" name="Rectangle 2"/>
          <p:cNvSpPr>
            <a:spLocks noGrp="1" noRot="1" noChangeAspect="1" noChangeArrowheads="1" noTextEdit="1"/>
          </p:cNvSpPr>
          <p:nvPr>
            <p:ph type="sldImg"/>
          </p:nvPr>
        </p:nvSpPr>
        <p:spPr>
          <a:xfrm>
            <a:off x="1150938" y="692150"/>
            <a:ext cx="4556125" cy="3416300"/>
          </a:xfrm>
          <a:ln/>
        </p:spPr>
      </p:sp>
      <p:sp>
        <p:nvSpPr>
          <p:cNvPr id="564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3810" name="Rectangle 2"/>
          <p:cNvSpPr>
            <a:spLocks noGrp="1" noRot="1" noChangeAspect="1" noChangeArrowheads="1" noTextEdit="1"/>
          </p:cNvSpPr>
          <p:nvPr>
            <p:ph type="sldImg"/>
          </p:nvPr>
        </p:nvSpPr>
        <p:spPr>
          <a:xfrm>
            <a:off x="1143000" y="687388"/>
            <a:ext cx="4572000" cy="3429000"/>
          </a:xfrm>
          <a:ln/>
        </p:spPr>
      </p:sp>
      <p:sp>
        <p:nvSpPr>
          <p:cNvPr id="503811" name="Rectangle 3"/>
          <p:cNvSpPr>
            <a:spLocks noGrp="1" noChangeArrowheads="1"/>
          </p:cNvSpPr>
          <p:nvPr>
            <p:ph type="body" idx="1"/>
          </p:nvPr>
        </p:nvSpPr>
        <p:spPr>
          <a:xfrm>
            <a:off x="914400" y="4344988"/>
            <a:ext cx="5029200" cy="4111625"/>
          </a:xfrm>
        </p:spPr>
        <p:txBody>
          <a:bodyPr/>
          <a:lstStyle/>
          <a:p>
            <a:r>
              <a:rPr lang="en-US" sz="1000"/>
              <a:t>Slide Source:   </a:t>
            </a:r>
            <a:r>
              <a:rPr lang="en-US" sz="1000">
                <a:solidFill>
                  <a:schemeClr val="bg1"/>
                </a:solidFill>
              </a:rPr>
              <a:t>Peter Banys, M.D., Assoc. Clinical Prof. of Psychiatry, University of California at San Francisco, VA Medical Center, San Francisco.</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8690" name="Rectangle 2"/>
          <p:cNvSpPr>
            <a:spLocks noGrp="1" noRot="1" noChangeAspect="1" noChangeArrowheads="1" noTextEdit="1"/>
          </p:cNvSpPr>
          <p:nvPr>
            <p:ph type="sldImg"/>
          </p:nvPr>
        </p:nvSpPr>
        <p:spPr>
          <a:xfrm>
            <a:off x="1143000" y="685800"/>
            <a:ext cx="4573588" cy="3429000"/>
          </a:xfrm>
          <a:ln/>
        </p:spPr>
      </p:sp>
      <p:sp>
        <p:nvSpPr>
          <p:cNvPr id="498691" name="Rectangle 3"/>
          <p:cNvSpPr>
            <a:spLocks noGrp="1" noChangeArrowheads="1"/>
          </p:cNvSpPr>
          <p:nvPr>
            <p:ph type="body" idx="1"/>
          </p:nvPr>
        </p:nvSpPr>
        <p:spPr/>
        <p:txBody>
          <a:bodyPr/>
          <a:lstStyle/>
          <a:p>
            <a:r>
              <a:rPr lang="en-US"/>
              <a:t>A novice individual is usually influenced by peers, and experiments with certain expectations of drug effect.  The individual finds that a drug creates an effect, or that it may reduce internal discomfort.</a:t>
            </a:r>
          </a:p>
          <a:p>
            <a:endParaRPr lang="en-US"/>
          </a:p>
          <a:p>
            <a:endParaRPr lang="en-US"/>
          </a:p>
          <a:p>
            <a:endParaRPr lang="en-US"/>
          </a:p>
          <a:p>
            <a:r>
              <a:rPr lang="en-US" b="1"/>
              <a:t>Objectives 4 and 5</a:t>
            </a:r>
            <a:endParaRPr lang="en-US"/>
          </a:p>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81954" name="Rectangle 1026"/>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381955" name="Freeform 1027"/>
          <p:cNvSpPr>
            <a:spLocks/>
          </p:cNvSpPr>
          <p:nvPr/>
        </p:nvSpPr>
        <p:spPr bwMode="white">
          <a:xfrm>
            <a:off x="-9525" y="4489450"/>
            <a:ext cx="5754688" cy="2368550"/>
          </a:xfrm>
          <a:custGeom>
            <a:avLst/>
            <a:gdLst>
              <a:gd name="T0" fmla="*/ 0 w 3625"/>
              <a:gd name="T1" fmla="*/ 1491 h 1492"/>
              <a:gd name="T2" fmla="*/ 0 w 3625"/>
              <a:gd name="T3" fmla="*/ 0 h 1492"/>
              <a:gd name="T4" fmla="*/ 171 w 3625"/>
              <a:gd name="T5" fmla="*/ 3 h 1492"/>
              <a:gd name="T6" fmla="*/ 355 w 3625"/>
              <a:gd name="T7" fmla="*/ 9 h 1492"/>
              <a:gd name="T8" fmla="*/ 499 w 3625"/>
              <a:gd name="T9" fmla="*/ 21 h 1492"/>
              <a:gd name="T10" fmla="*/ 650 w 3625"/>
              <a:gd name="T11" fmla="*/ 36 h 1492"/>
              <a:gd name="T12" fmla="*/ 809 w 3625"/>
              <a:gd name="T13" fmla="*/ 54 h 1492"/>
              <a:gd name="T14" fmla="*/ 957 w 3625"/>
              <a:gd name="T15" fmla="*/ 78 h 1492"/>
              <a:gd name="T16" fmla="*/ 1119 w 3625"/>
              <a:gd name="T17" fmla="*/ 105 h 1492"/>
              <a:gd name="T18" fmla="*/ 1261 w 3625"/>
              <a:gd name="T19" fmla="*/ 133 h 1492"/>
              <a:gd name="T20" fmla="*/ 1441 w 3625"/>
              <a:gd name="T21" fmla="*/ 175 h 1492"/>
              <a:gd name="T22" fmla="*/ 1598 w 3625"/>
              <a:gd name="T23" fmla="*/ 217 h 1492"/>
              <a:gd name="T24" fmla="*/ 1763 w 3625"/>
              <a:gd name="T25" fmla="*/ 269 h 1492"/>
              <a:gd name="T26" fmla="*/ 1887 w 3625"/>
              <a:gd name="T27" fmla="*/ 308 h 1492"/>
              <a:gd name="T28" fmla="*/ 2085 w 3625"/>
              <a:gd name="T29" fmla="*/ 384 h 1492"/>
              <a:gd name="T30" fmla="*/ 2230 w 3625"/>
              <a:gd name="T31" fmla="*/ 444 h 1492"/>
              <a:gd name="T32" fmla="*/ 2456 w 3625"/>
              <a:gd name="T33" fmla="*/ 547 h 1492"/>
              <a:gd name="T34" fmla="*/ 2666 w 3625"/>
              <a:gd name="T35" fmla="*/ 662 h 1492"/>
              <a:gd name="T36" fmla="*/ 2859 w 3625"/>
              <a:gd name="T37" fmla="*/ 786 h 1492"/>
              <a:gd name="T38" fmla="*/ 3046 w 3625"/>
              <a:gd name="T39" fmla="*/ 920 h 1492"/>
              <a:gd name="T40" fmla="*/ 3193 w 3625"/>
              <a:gd name="T41" fmla="*/ 1038 h 1492"/>
              <a:gd name="T42" fmla="*/ 3332 w 3625"/>
              <a:gd name="T43" fmla="*/ 1168 h 1492"/>
              <a:gd name="T44" fmla="*/ 3440 w 3625"/>
              <a:gd name="T45" fmla="*/ 1280 h 1492"/>
              <a:gd name="T46" fmla="*/ 3524 w 3625"/>
              <a:gd name="T47" fmla="*/ 1380 h 1492"/>
              <a:gd name="T48" fmla="*/ 3624 w 3625"/>
              <a:gd name="T49" fmla="*/ 1491 h 1492"/>
              <a:gd name="T50" fmla="*/ 3608 w 3625"/>
              <a:gd name="T51" fmla="*/ 1491 h 1492"/>
              <a:gd name="T52" fmla="*/ 0 w 3625"/>
              <a:gd name="T53" fmla="*/ 1491 h 14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81956" name="Freeform 1028"/>
          <p:cNvSpPr>
            <a:spLocks/>
          </p:cNvSpPr>
          <p:nvPr/>
        </p:nvSpPr>
        <p:spPr bwMode="white">
          <a:xfrm>
            <a:off x="0" y="3817938"/>
            <a:ext cx="8164513" cy="3019425"/>
          </a:xfrm>
          <a:custGeom>
            <a:avLst/>
            <a:gdLst>
              <a:gd name="T0" fmla="*/ 2718 w 5143"/>
              <a:gd name="T1" fmla="*/ 405 h 1902"/>
              <a:gd name="T2" fmla="*/ 2466 w 5143"/>
              <a:gd name="T3" fmla="*/ 333 h 1902"/>
              <a:gd name="T4" fmla="*/ 2202 w 5143"/>
              <a:gd name="T5" fmla="*/ 261 h 1902"/>
              <a:gd name="T6" fmla="*/ 1929 w 5143"/>
              <a:gd name="T7" fmla="*/ 198 h 1902"/>
              <a:gd name="T8" fmla="*/ 1695 w 5143"/>
              <a:gd name="T9" fmla="*/ 153 h 1902"/>
              <a:gd name="T10" fmla="*/ 1434 w 5143"/>
              <a:gd name="T11" fmla="*/ 111 h 1902"/>
              <a:gd name="T12" fmla="*/ 1188 w 5143"/>
              <a:gd name="T13" fmla="*/ 75 h 1902"/>
              <a:gd name="T14" fmla="*/ 957 w 5143"/>
              <a:gd name="T15" fmla="*/ 48 h 1902"/>
              <a:gd name="T16" fmla="*/ 747 w 5143"/>
              <a:gd name="T17" fmla="*/ 30 h 1902"/>
              <a:gd name="T18" fmla="*/ 501 w 5143"/>
              <a:gd name="T19" fmla="*/ 15 h 1902"/>
              <a:gd name="T20" fmla="*/ 246 w 5143"/>
              <a:gd name="T21" fmla="*/ 3 h 1902"/>
              <a:gd name="T22" fmla="*/ 0 w 5143"/>
              <a:gd name="T23" fmla="*/ 0 h 1902"/>
              <a:gd name="T24" fmla="*/ 0 w 5143"/>
              <a:gd name="T25" fmla="*/ 275 h 1902"/>
              <a:gd name="T26" fmla="*/ 0 w 5143"/>
              <a:gd name="T27" fmla="*/ 345 h 1902"/>
              <a:gd name="T28" fmla="*/ 0 w 5143"/>
              <a:gd name="T29" fmla="*/ 275 h 1902"/>
              <a:gd name="T30" fmla="*/ 0 w 5143"/>
              <a:gd name="T31" fmla="*/ 342 h 1902"/>
              <a:gd name="T32" fmla="*/ 339 w 5143"/>
              <a:gd name="T33" fmla="*/ 351 h 1902"/>
              <a:gd name="T34" fmla="*/ 606 w 5143"/>
              <a:gd name="T35" fmla="*/ 372 h 1902"/>
              <a:gd name="T36" fmla="*/ 852 w 5143"/>
              <a:gd name="T37" fmla="*/ 399 h 1902"/>
              <a:gd name="T38" fmla="*/ 1068 w 5143"/>
              <a:gd name="T39" fmla="*/ 435 h 1902"/>
              <a:gd name="T40" fmla="*/ 1275 w 5143"/>
              <a:gd name="T41" fmla="*/ 474 h 1902"/>
              <a:gd name="T42" fmla="*/ 1545 w 5143"/>
              <a:gd name="T43" fmla="*/ 540 h 1902"/>
              <a:gd name="T44" fmla="*/ 1761 w 5143"/>
              <a:gd name="T45" fmla="*/ 603 h 1902"/>
              <a:gd name="T46" fmla="*/ 1971 w 5143"/>
              <a:gd name="T47" fmla="*/ 678 h 1902"/>
              <a:gd name="T48" fmla="*/ 2166 w 5143"/>
              <a:gd name="T49" fmla="*/ 747 h 1902"/>
              <a:gd name="T50" fmla="*/ 2397 w 5143"/>
              <a:gd name="T51" fmla="*/ 852 h 1902"/>
              <a:gd name="T52" fmla="*/ 2613 w 5143"/>
              <a:gd name="T53" fmla="*/ 960 h 1902"/>
              <a:gd name="T54" fmla="*/ 2832 w 5143"/>
              <a:gd name="T55" fmla="*/ 1095 h 1902"/>
              <a:gd name="T56" fmla="*/ 3012 w 5143"/>
              <a:gd name="T57" fmla="*/ 1212 h 1902"/>
              <a:gd name="T58" fmla="*/ 3186 w 5143"/>
              <a:gd name="T59" fmla="*/ 1347 h 1902"/>
              <a:gd name="T60" fmla="*/ 3351 w 5143"/>
              <a:gd name="T61" fmla="*/ 1497 h 1902"/>
              <a:gd name="T62" fmla="*/ 3480 w 5143"/>
              <a:gd name="T63" fmla="*/ 1629 h 1902"/>
              <a:gd name="T64" fmla="*/ 3612 w 5143"/>
              <a:gd name="T65" fmla="*/ 1785 h 1902"/>
              <a:gd name="T66" fmla="*/ 3699 w 5143"/>
              <a:gd name="T67" fmla="*/ 1901 h 1902"/>
              <a:gd name="T68" fmla="*/ 5142 w 5143"/>
              <a:gd name="T69" fmla="*/ 1901 h 1902"/>
              <a:gd name="T70" fmla="*/ 5076 w 5143"/>
              <a:gd name="T71" fmla="*/ 1827 h 1902"/>
              <a:gd name="T72" fmla="*/ 4968 w 5143"/>
              <a:gd name="T73" fmla="*/ 1707 h 1902"/>
              <a:gd name="T74" fmla="*/ 4797 w 5143"/>
              <a:gd name="T75" fmla="*/ 1539 h 1902"/>
              <a:gd name="T76" fmla="*/ 4617 w 5143"/>
              <a:gd name="T77" fmla="*/ 1383 h 1902"/>
              <a:gd name="T78" fmla="*/ 4410 w 5143"/>
              <a:gd name="T79" fmla="*/ 1221 h 1902"/>
              <a:gd name="T80" fmla="*/ 4185 w 5143"/>
              <a:gd name="T81" fmla="*/ 1071 h 1902"/>
              <a:gd name="T82" fmla="*/ 3960 w 5143"/>
              <a:gd name="T83" fmla="*/ 939 h 1902"/>
              <a:gd name="T84" fmla="*/ 3708 w 5143"/>
              <a:gd name="T85" fmla="*/ 801 h 1902"/>
              <a:gd name="T86" fmla="*/ 3492 w 5143"/>
              <a:gd name="T87" fmla="*/ 702 h 1902"/>
              <a:gd name="T88" fmla="*/ 3231 w 5143"/>
              <a:gd name="T89" fmla="*/ 588 h 1902"/>
              <a:gd name="T90" fmla="*/ 2964 w 5143"/>
              <a:gd name="T91" fmla="*/ 489 h 1902"/>
              <a:gd name="T92" fmla="*/ 2718 w 5143"/>
              <a:gd name="T93" fmla="*/ 405 h 19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81957" name="Freeform 1029"/>
          <p:cNvSpPr>
            <a:spLocks/>
          </p:cNvSpPr>
          <p:nvPr/>
        </p:nvSpPr>
        <p:spPr bwMode="white">
          <a:xfrm>
            <a:off x="0" y="3146425"/>
            <a:ext cx="9144000" cy="3690938"/>
          </a:xfrm>
          <a:custGeom>
            <a:avLst/>
            <a:gdLst>
              <a:gd name="T0" fmla="*/ 0 w 5760"/>
              <a:gd name="T1" fmla="*/ 0 h 2325"/>
              <a:gd name="T2" fmla="*/ 0 w 5760"/>
              <a:gd name="T3" fmla="*/ 339 h 2325"/>
              <a:gd name="T4" fmla="*/ 558 w 5760"/>
              <a:gd name="T5" fmla="*/ 357 h 2325"/>
              <a:gd name="T6" fmla="*/ 807 w 5760"/>
              <a:gd name="T7" fmla="*/ 375 h 2325"/>
              <a:gd name="T8" fmla="*/ 1056 w 5760"/>
              <a:gd name="T9" fmla="*/ 399 h 2325"/>
              <a:gd name="T10" fmla="*/ 1272 w 5760"/>
              <a:gd name="T11" fmla="*/ 426 h 2325"/>
              <a:gd name="T12" fmla="*/ 1539 w 5760"/>
              <a:gd name="T13" fmla="*/ 465 h 2325"/>
              <a:gd name="T14" fmla="*/ 1791 w 5760"/>
              <a:gd name="T15" fmla="*/ 510 h 2325"/>
              <a:gd name="T16" fmla="*/ 2076 w 5760"/>
              <a:gd name="T17" fmla="*/ 570 h 2325"/>
              <a:gd name="T18" fmla="*/ 2334 w 5760"/>
              <a:gd name="T19" fmla="*/ 630 h 2325"/>
              <a:gd name="T20" fmla="*/ 2544 w 5760"/>
              <a:gd name="T21" fmla="*/ 687 h 2325"/>
              <a:gd name="T22" fmla="*/ 2775 w 5760"/>
              <a:gd name="T23" fmla="*/ 759 h 2325"/>
              <a:gd name="T24" fmla="*/ 3003 w 5760"/>
              <a:gd name="T25" fmla="*/ 837 h 2325"/>
              <a:gd name="T26" fmla="*/ 3231 w 5760"/>
              <a:gd name="T27" fmla="*/ 924 h 2325"/>
              <a:gd name="T28" fmla="*/ 3438 w 5760"/>
              <a:gd name="T29" fmla="*/ 1005 h 2325"/>
              <a:gd name="T30" fmla="*/ 3663 w 5760"/>
              <a:gd name="T31" fmla="*/ 1110 h 2325"/>
              <a:gd name="T32" fmla="*/ 3903 w 5760"/>
              <a:gd name="T33" fmla="*/ 1233 h 2325"/>
              <a:gd name="T34" fmla="*/ 4149 w 5760"/>
              <a:gd name="T35" fmla="*/ 1374 h 2325"/>
              <a:gd name="T36" fmla="*/ 4353 w 5760"/>
              <a:gd name="T37" fmla="*/ 1506 h 2325"/>
              <a:gd name="T38" fmla="*/ 4491 w 5760"/>
              <a:gd name="T39" fmla="*/ 1602 h 2325"/>
              <a:gd name="T40" fmla="*/ 4668 w 5760"/>
              <a:gd name="T41" fmla="*/ 1740 h 2325"/>
              <a:gd name="T42" fmla="*/ 4824 w 5760"/>
              <a:gd name="T43" fmla="*/ 1875 h 2325"/>
              <a:gd name="T44" fmla="*/ 4968 w 5760"/>
              <a:gd name="T45" fmla="*/ 2016 h 2325"/>
              <a:gd name="T46" fmla="*/ 5100 w 5760"/>
              <a:gd name="T47" fmla="*/ 2154 h 2325"/>
              <a:gd name="T48" fmla="*/ 5238 w 5760"/>
              <a:gd name="T49" fmla="*/ 2324 h 2325"/>
              <a:gd name="T50" fmla="*/ 5759 w 5760"/>
              <a:gd name="T51" fmla="*/ 2324 h 2325"/>
              <a:gd name="T52" fmla="*/ 5759 w 5760"/>
              <a:gd name="T53" fmla="*/ 1245 h 2325"/>
              <a:gd name="T54" fmla="*/ 5580 w 5760"/>
              <a:gd name="T55" fmla="*/ 1119 h 2325"/>
              <a:gd name="T56" fmla="*/ 5400 w 5760"/>
              <a:gd name="T57" fmla="*/ 1020 h 2325"/>
              <a:gd name="T58" fmla="*/ 5205 w 5760"/>
              <a:gd name="T59" fmla="*/ 918 h 2325"/>
              <a:gd name="T60" fmla="*/ 5031 w 5760"/>
              <a:gd name="T61" fmla="*/ 837 h 2325"/>
              <a:gd name="T62" fmla="*/ 4866 w 5760"/>
              <a:gd name="T63" fmla="*/ 771 h 2325"/>
              <a:gd name="T64" fmla="*/ 4710 w 5760"/>
              <a:gd name="T65" fmla="*/ 711 h 2325"/>
              <a:gd name="T66" fmla="*/ 4545 w 5760"/>
              <a:gd name="T67" fmla="*/ 651 h 2325"/>
              <a:gd name="T68" fmla="*/ 4386 w 5760"/>
              <a:gd name="T69" fmla="*/ 600 h 2325"/>
              <a:gd name="T70" fmla="*/ 4248 w 5760"/>
              <a:gd name="T71" fmla="*/ 552 h 2325"/>
              <a:gd name="T72" fmla="*/ 3993 w 5760"/>
              <a:gd name="T73" fmla="*/ 483 h 2325"/>
              <a:gd name="T74" fmla="*/ 3777 w 5760"/>
              <a:gd name="T75" fmla="*/ 423 h 2325"/>
              <a:gd name="T76" fmla="*/ 3564 w 5760"/>
              <a:gd name="T77" fmla="*/ 375 h 2325"/>
              <a:gd name="T78" fmla="*/ 3282 w 5760"/>
              <a:gd name="T79" fmla="*/ 312 h 2325"/>
              <a:gd name="T80" fmla="*/ 3003 w 5760"/>
              <a:gd name="T81" fmla="*/ 261 h 2325"/>
              <a:gd name="T82" fmla="*/ 2733 w 5760"/>
              <a:gd name="T83" fmla="*/ 213 h 2325"/>
              <a:gd name="T84" fmla="*/ 2451 w 5760"/>
              <a:gd name="T85" fmla="*/ 171 h 2325"/>
              <a:gd name="T86" fmla="*/ 2211 w 5760"/>
              <a:gd name="T87" fmla="*/ 138 h 2325"/>
              <a:gd name="T88" fmla="*/ 1974 w 5760"/>
              <a:gd name="T89" fmla="*/ 108 h 2325"/>
              <a:gd name="T90" fmla="*/ 1665 w 5760"/>
              <a:gd name="T91" fmla="*/ 81 h 2325"/>
              <a:gd name="T92" fmla="*/ 1437 w 5760"/>
              <a:gd name="T93" fmla="*/ 60 h 2325"/>
              <a:gd name="T94" fmla="*/ 1125 w 5760"/>
              <a:gd name="T95" fmla="*/ 36 h 2325"/>
              <a:gd name="T96" fmla="*/ 828 w 5760"/>
              <a:gd name="T97" fmla="*/ 21 h 2325"/>
              <a:gd name="T98" fmla="*/ 558 w 5760"/>
              <a:gd name="T99" fmla="*/ 12 h 2325"/>
              <a:gd name="T100" fmla="*/ 282 w 5760"/>
              <a:gd name="T101" fmla="*/ 3 h 2325"/>
              <a:gd name="T102" fmla="*/ 0 w 5760"/>
              <a:gd name="T103" fmla="*/ 0 h 2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81958" name="Freeform 1030"/>
          <p:cNvSpPr>
            <a:spLocks/>
          </p:cNvSpPr>
          <p:nvPr/>
        </p:nvSpPr>
        <p:spPr bwMode="white">
          <a:xfrm>
            <a:off x="0" y="2460625"/>
            <a:ext cx="9144000" cy="2497138"/>
          </a:xfrm>
          <a:custGeom>
            <a:avLst/>
            <a:gdLst>
              <a:gd name="T0" fmla="*/ 0 w 5760"/>
              <a:gd name="T1" fmla="*/ 0 h 1573"/>
              <a:gd name="T2" fmla="*/ 0 w 5760"/>
              <a:gd name="T3" fmla="*/ 351 h 1573"/>
              <a:gd name="T4" fmla="*/ 282 w 5760"/>
              <a:gd name="T5" fmla="*/ 357 h 1573"/>
              <a:gd name="T6" fmla="*/ 627 w 5760"/>
              <a:gd name="T7" fmla="*/ 363 h 1573"/>
              <a:gd name="T8" fmla="*/ 960 w 5760"/>
              <a:gd name="T9" fmla="*/ 375 h 1573"/>
              <a:gd name="T10" fmla="*/ 1218 w 5760"/>
              <a:gd name="T11" fmla="*/ 393 h 1573"/>
              <a:gd name="T12" fmla="*/ 1470 w 5760"/>
              <a:gd name="T13" fmla="*/ 411 h 1573"/>
              <a:gd name="T14" fmla="*/ 1746 w 5760"/>
              <a:gd name="T15" fmla="*/ 435 h 1573"/>
              <a:gd name="T16" fmla="*/ 2022 w 5760"/>
              <a:gd name="T17" fmla="*/ 462 h 1573"/>
              <a:gd name="T18" fmla="*/ 2340 w 5760"/>
              <a:gd name="T19" fmla="*/ 504 h 1573"/>
              <a:gd name="T20" fmla="*/ 2664 w 5760"/>
              <a:gd name="T21" fmla="*/ 549 h 1573"/>
              <a:gd name="T22" fmla="*/ 2952 w 5760"/>
              <a:gd name="T23" fmla="*/ 597 h 1573"/>
              <a:gd name="T24" fmla="*/ 3225 w 5760"/>
              <a:gd name="T25" fmla="*/ 648 h 1573"/>
              <a:gd name="T26" fmla="*/ 3513 w 5760"/>
              <a:gd name="T27" fmla="*/ 708 h 1573"/>
              <a:gd name="T28" fmla="*/ 3693 w 5760"/>
              <a:gd name="T29" fmla="*/ 750 h 1573"/>
              <a:gd name="T30" fmla="*/ 3936 w 5760"/>
              <a:gd name="T31" fmla="*/ 810 h 1573"/>
              <a:gd name="T32" fmla="*/ 4095 w 5760"/>
              <a:gd name="T33" fmla="*/ 855 h 1573"/>
              <a:gd name="T34" fmla="*/ 4281 w 5760"/>
              <a:gd name="T35" fmla="*/ 909 h 1573"/>
              <a:gd name="T36" fmla="*/ 4503 w 5760"/>
              <a:gd name="T37" fmla="*/ 981 h 1573"/>
              <a:gd name="T38" fmla="*/ 4704 w 5760"/>
              <a:gd name="T39" fmla="*/ 1053 h 1573"/>
              <a:gd name="T40" fmla="*/ 4911 w 5760"/>
              <a:gd name="T41" fmla="*/ 1131 h 1573"/>
              <a:gd name="T42" fmla="*/ 5073 w 5760"/>
              <a:gd name="T43" fmla="*/ 1197 h 1573"/>
              <a:gd name="T44" fmla="*/ 5256 w 5760"/>
              <a:gd name="T45" fmla="*/ 1281 h 1573"/>
              <a:gd name="T46" fmla="*/ 5475 w 5760"/>
              <a:gd name="T47" fmla="*/ 1401 h 1573"/>
              <a:gd name="T48" fmla="*/ 5628 w 5760"/>
              <a:gd name="T49" fmla="*/ 1482 h 1573"/>
              <a:gd name="T50" fmla="*/ 5759 w 5760"/>
              <a:gd name="T51" fmla="*/ 1572 h 1573"/>
              <a:gd name="T52" fmla="*/ 5759 w 5760"/>
              <a:gd name="T53" fmla="*/ 633 h 1573"/>
              <a:gd name="T54" fmla="*/ 5493 w 5760"/>
              <a:gd name="T55" fmla="*/ 570 h 1573"/>
              <a:gd name="T56" fmla="*/ 5214 w 5760"/>
              <a:gd name="T57" fmla="*/ 501 h 1573"/>
              <a:gd name="T58" fmla="*/ 4950 w 5760"/>
              <a:gd name="T59" fmla="*/ 444 h 1573"/>
              <a:gd name="T60" fmla="*/ 4701 w 5760"/>
              <a:gd name="T61" fmla="*/ 396 h 1573"/>
              <a:gd name="T62" fmla="*/ 4425 w 5760"/>
              <a:gd name="T63" fmla="*/ 348 h 1573"/>
              <a:gd name="T64" fmla="*/ 4110 w 5760"/>
              <a:gd name="T65" fmla="*/ 294 h 1573"/>
              <a:gd name="T66" fmla="*/ 3813 w 5760"/>
              <a:gd name="T67" fmla="*/ 252 h 1573"/>
              <a:gd name="T68" fmla="*/ 3549 w 5760"/>
              <a:gd name="T69" fmla="*/ 213 h 1573"/>
              <a:gd name="T70" fmla="*/ 3261 w 5760"/>
              <a:gd name="T71" fmla="*/ 183 h 1573"/>
              <a:gd name="T72" fmla="*/ 3015 w 5760"/>
              <a:gd name="T73" fmla="*/ 153 h 1573"/>
              <a:gd name="T74" fmla="*/ 2757 w 5760"/>
              <a:gd name="T75" fmla="*/ 129 h 1573"/>
              <a:gd name="T76" fmla="*/ 2520 w 5760"/>
              <a:gd name="T77" fmla="*/ 105 h 1573"/>
              <a:gd name="T78" fmla="*/ 2301 w 5760"/>
              <a:gd name="T79" fmla="*/ 87 h 1573"/>
              <a:gd name="T80" fmla="*/ 2013 w 5760"/>
              <a:gd name="T81" fmla="*/ 66 h 1573"/>
              <a:gd name="T82" fmla="*/ 1731 w 5760"/>
              <a:gd name="T83" fmla="*/ 48 h 1573"/>
              <a:gd name="T84" fmla="*/ 1524 w 5760"/>
              <a:gd name="T85" fmla="*/ 39 h 1573"/>
              <a:gd name="T86" fmla="*/ 1260 w 5760"/>
              <a:gd name="T87" fmla="*/ 27 h 1573"/>
              <a:gd name="T88" fmla="*/ 966 w 5760"/>
              <a:gd name="T89" fmla="*/ 15 h 1573"/>
              <a:gd name="T90" fmla="*/ 714 w 5760"/>
              <a:gd name="T91" fmla="*/ 12 h 1573"/>
              <a:gd name="T92" fmla="*/ 510 w 5760"/>
              <a:gd name="T93" fmla="*/ 6 h 1573"/>
              <a:gd name="T94" fmla="*/ 243 w 5760"/>
              <a:gd name="T95" fmla="*/ 0 h 1573"/>
              <a:gd name="T96" fmla="*/ 0 w 5760"/>
              <a:gd name="T97" fmla="*/ 0 h 1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81959" name="Freeform 1031"/>
          <p:cNvSpPr>
            <a:spLocks/>
          </p:cNvSpPr>
          <p:nvPr/>
        </p:nvSpPr>
        <p:spPr bwMode="white">
          <a:xfrm>
            <a:off x="0" y="1793875"/>
            <a:ext cx="9144000" cy="1539875"/>
          </a:xfrm>
          <a:custGeom>
            <a:avLst/>
            <a:gdLst>
              <a:gd name="T0" fmla="*/ 0 w 5760"/>
              <a:gd name="T1" fmla="*/ 0 h 970"/>
              <a:gd name="T2" fmla="*/ 0 w 5760"/>
              <a:gd name="T3" fmla="*/ 339 h 970"/>
              <a:gd name="T4" fmla="*/ 318 w 5760"/>
              <a:gd name="T5" fmla="*/ 342 h 970"/>
              <a:gd name="T6" fmla="*/ 591 w 5760"/>
              <a:gd name="T7" fmla="*/ 348 h 970"/>
              <a:gd name="T8" fmla="*/ 846 w 5760"/>
              <a:gd name="T9" fmla="*/ 354 h 970"/>
              <a:gd name="T10" fmla="*/ 1074 w 5760"/>
              <a:gd name="T11" fmla="*/ 360 h 970"/>
              <a:gd name="T12" fmla="*/ 1314 w 5760"/>
              <a:gd name="T13" fmla="*/ 366 h 970"/>
              <a:gd name="T14" fmla="*/ 1599 w 5760"/>
              <a:gd name="T15" fmla="*/ 381 h 970"/>
              <a:gd name="T16" fmla="*/ 1911 w 5760"/>
              <a:gd name="T17" fmla="*/ 399 h 970"/>
              <a:gd name="T18" fmla="*/ 2241 w 5760"/>
              <a:gd name="T19" fmla="*/ 420 h 970"/>
              <a:gd name="T20" fmla="*/ 2619 w 5760"/>
              <a:gd name="T21" fmla="*/ 453 h 970"/>
              <a:gd name="T22" fmla="*/ 2889 w 5760"/>
              <a:gd name="T23" fmla="*/ 477 h 970"/>
              <a:gd name="T24" fmla="*/ 3177 w 5760"/>
              <a:gd name="T25" fmla="*/ 507 h 970"/>
              <a:gd name="T26" fmla="*/ 3498 w 5760"/>
              <a:gd name="T27" fmla="*/ 543 h 970"/>
              <a:gd name="T28" fmla="*/ 3813 w 5760"/>
              <a:gd name="T29" fmla="*/ 585 h 970"/>
              <a:gd name="T30" fmla="*/ 4044 w 5760"/>
              <a:gd name="T31" fmla="*/ 618 h 970"/>
              <a:gd name="T32" fmla="*/ 4365 w 5760"/>
              <a:gd name="T33" fmla="*/ 669 h 970"/>
              <a:gd name="T34" fmla="*/ 4683 w 5760"/>
              <a:gd name="T35" fmla="*/ 726 h 970"/>
              <a:gd name="T36" fmla="*/ 4980 w 5760"/>
              <a:gd name="T37" fmla="*/ 786 h 970"/>
              <a:gd name="T38" fmla="*/ 5268 w 5760"/>
              <a:gd name="T39" fmla="*/ 846 h 970"/>
              <a:gd name="T40" fmla="*/ 5646 w 5760"/>
              <a:gd name="T41" fmla="*/ 942 h 970"/>
              <a:gd name="T42" fmla="*/ 5759 w 5760"/>
              <a:gd name="T43" fmla="*/ 969 h 970"/>
              <a:gd name="T44" fmla="*/ 5759 w 5760"/>
              <a:gd name="T45" fmla="*/ 0 h 970"/>
              <a:gd name="T46" fmla="*/ 0 w 5760"/>
              <a:gd name="T47" fmla="*/ 0 h 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81960" name="Freeform 1032"/>
          <p:cNvSpPr>
            <a:spLocks/>
          </p:cNvSpPr>
          <p:nvPr/>
        </p:nvSpPr>
        <p:spPr bwMode="white">
          <a:xfrm>
            <a:off x="0" y="-20638"/>
            <a:ext cx="9144000" cy="1682751"/>
          </a:xfrm>
          <a:custGeom>
            <a:avLst/>
            <a:gdLst>
              <a:gd name="T0" fmla="*/ 0 w 5760"/>
              <a:gd name="T1" fmla="*/ 753 h 1060"/>
              <a:gd name="T2" fmla="*/ 0 w 5760"/>
              <a:gd name="T3" fmla="*/ 1059 h 1060"/>
              <a:gd name="T4" fmla="*/ 5759 w 5760"/>
              <a:gd name="T5" fmla="*/ 1059 h 1060"/>
              <a:gd name="T6" fmla="*/ 5759 w 5760"/>
              <a:gd name="T7" fmla="*/ 0 h 1060"/>
              <a:gd name="T8" fmla="*/ 5430 w 5760"/>
              <a:gd name="T9" fmla="*/ 0 h 1060"/>
              <a:gd name="T10" fmla="*/ 5298 w 5760"/>
              <a:gd name="T11" fmla="*/ 84 h 1060"/>
              <a:gd name="T12" fmla="*/ 5136 w 5760"/>
              <a:gd name="T13" fmla="*/ 159 h 1060"/>
              <a:gd name="T14" fmla="*/ 4968 w 5760"/>
              <a:gd name="T15" fmla="*/ 222 h 1060"/>
              <a:gd name="T16" fmla="*/ 4812 w 5760"/>
              <a:gd name="T17" fmla="*/ 267 h 1060"/>
              <a:gd name="T18" fmla="*/ 4626 w 5760"/>
              <a:gd name="T19" fmla="*/ 324 h 1060"/>
              <a:gd name="T20" fmla="*/ 4440 w 5760"/>
              <a:gd name="T21" fmla="*/ 366 h 1060"/>
              <a:gd name="T22" fmla="*/ 4230 w 5760"/>
              <a:gd name="T23" fmla="*/ 414 h 1060"/>
              <a:gd name="T24" fmla="*/ 3939 w 5760"/>
              <a:gd name="T25" fmla="*/ 468 h 1060"/>
              <a:gd name="T26" fmla="*/ 3711 w 5760"/>
              <a:gd name="T27" fmla="*/ 504 h 1060"/>
              <a:gd name="T28" fmla="*/ 3441 w 5760"/>
              <a:gd name="T29" fmla="*/ 543 h 1060"/>
              <a:gd name="T30" fmla="*/ 3189 w 5760"/>
              <a:gd name="T31" fmla="*/ 579 h 1060"/>
              <a:gd name="T32" fmla="*/ 2925 w 5760"/>
              <a:gd name="T33" fmla="*/ 606 h 1060"/>
              <a:gd name="T34" fmla="*/ 2679 w 5760"/>
              <a:gd name="T35" fmla="*/ 633 h 1060"/>
              <a:gd name="T36" fmla="*/ 2418 w 5760"/>
              <a:gd name="T37" fmla="*/ 654 h 1060"/>
              <a:gd name="T38" fmla="*/ 2142 w 5760"/>
              <a:gd name="T39" fmla="*/ 675 h 1060"/>
              <a:gd name="T40" fmla="*/ 1896 w 5760"/>
              <a:gd name="T41" fmla="*/ 693 h 1060"/>
              <a:gd name="T42" fmla="*/ 1647 w 5760"/>
              <a:gd name="T43" fmla="*/ 708 h 1060"/>
              <a:gd name="T44" fmla="*/ 1404 w 5760"/>
              <a:gd name="T45" fmla="*/ 720 h 1060"/>
              <a:gd name="T46" fmla="*/ 1170 w 5760"/>
              <a:gd name="T47" fmla="*/ 732 h 1060"/>
              <a:gd name="T48" fmla="*/ 906 w 5760"/>
              <a:gd name="T49" fmla="*/ 738 h 1060"/>
              <a:gd name="T50" fmla="*/ 534 w 5760"/>
              <a:gd name="T51" fmla="*/ 747 h 1060"/>
              <a:gd name="T52" fmla="*/ 201 w 5760"/>
              <a:gd name="T53" fmla="*/ 753 h 1060"/>
              <a:gd name="T54" fmla="*/ 0 w 5760"/>
              <a:gd name="T55" fmla="*/ 753 h 10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81961" name="Freeform 1033"/>
          <p:cNvSpPr>
            <a:spLocks/>
          </p:cNvSpPr>
          <p:nvPr/>
        </p:nvSpPr>
        <p:spPr bwMode="white">
          <a:xfrm>
            <a:off x="0" y="-20638"/>
            <a:ext cx="8388350" cy="1068388"/>
          </a:xfrm>
          <a:custGeom>
            <a:avLst/>
            <a:gdLst>
              <a:gd name="T0" fmla="*/ 0 w 5284"/>
              <a:gd name="T1" fmla="*/ 366 h 673"/>
              <a:gd name="T2" fmla="*/ 0 w 5284"/>
              <a:gd name="T3" fmla="*/ 672 h 673"/>
              <a:gd name="T4" fmla="*/ 303 w 5284"/>
              <a:gd name="T5" fmla="*/ 672 h 673"/>
              <a:gd name="T6" fmla="*/ 723 w 5284"/>
              <a:gd name="T7" fmla="*/ 663 h 673"/>
              <a:gd name="T8" fmla="*/ 1020 w 5284"/>
              <a:gd name="T9" fmla="*/ 654 h 673"/>
              <a:gd name="T10" fmla="*/ 1302 w 5284"/>
              <a:gd name="T11" fmla="*/ 642 h 673"/>
              <a:gd name="T12" fmla="*/ 1554 w 5284"/>
              <a:gd name="T13" fmla="*/ 630 h 673"/>
              <a:gd name="T14" fmla="*/ 1779 w 5284"/>
              <a:gd name="T15" fmla="*/ 615 h 673"/>
              <a:gd name="T16" fmla="*/ 1962 w 5284"/>
              <a:gd name="T17" fmla="*/ 606 h 673"/>
              <a:gd name="T18" fmla="*/ 2193 w 5284"/>
              <a:gd name="T19" fmla="*/ 588 h 673"/>
              <a:gd name="T20" fmla="*/ 2448 w 5284"/>
              <a:gd name="T21" fmla="*/ 570 h 673"/>
              <a:gd name="T22" fmla="*/ 2700 w 5284"/>
              <a:gd name="T23" fmla="*/ 546 h 673"/>
              <a:gd name="T24" fmla="*/ 2904 w 5284"/>
              <a:gd name="T25" fmla="*/ 528 h 673"/>
              <a:gd name="T26" fmla="*/ 3138 w 5284"/>
              <a:gd name="T27" fmla="*/ 498 h 673"/>
              <a:gd name="T28" fmla="*/ 3324 w 5284"/>
              <a:gd name="T29" fmla="*/ 474 h 673"/>
              <a:gd name="T30" fmla="*/ 3534 w 5284"/>
              <a:gd name="T31" fmla="*/ 447 h 673"/>
              <a:gd name="T32" fmla="*/ 3735 w 5284"/>
              <a:gd name="T33" fmla="*/ 420 h 673"/>
              <a:gd name="T34" fmla="*/ 3933 w 5284"/>
              <a:gd name="T35" fmla="*/ 384 h 673"/>
              <a:gd name="T36" fmla="*/ 4116 w 5284"/>
              <a:gd name="T37" fmla="*/ 351 h 673"/>
              <a:gd name="T38" fmla="*/ 4266 w 5284"/>
              <a:gd name="T39" fmla="*/ 318 h 673"/>
              <a:gd name="T40" fmla="*/ 4446 w 5284"/>
              <a:gd name="T41" fmla="*/ 279 h 673"/>
              <a:gd name="T42" fmla="*/ 4620 w 5284"/>
              <a:gd name="T43" fmla="*/ 237 h 673"/>
              <a:gd name="T44" fmla="*/ 4779 w 5284"/>
              <a:gd name="T45" fmla="*/ 192 h 673"/>
              <a:gd name="T46" fmla="*/ 4920 w 5284"/>
              <a:gd name="T47" fmla="*/ 147 h 673"/>
              <a:gd name="T48" fmla="*/ 5085 w 5284"/>
              <a:gd name="T49" fmla="*/ 90 h 673"/>
              <a:gd name="T50" fmla="*/ 5193 w 5284"/>
              <a:gd name="T51" fmla="*/ 42 h 673"/>
              <a:gd name="T52" fmla="*/ 5283 w 5284"/>
              <a:gd name="T53" fmla="*/ 0 h 673"/>
              <a:gd name="T54" fmla="*/ 3201 w 5284"/>
              <a:gd name="T55" fmla="*/ 0 h 673"/>
              <a:gd name="T56" fmla="*/ 2982 w 5284"/>
              <a:gd name="T57" fmla="*/ 57 h 673"/>
              <a:gd name="T58" fmla="*/ 2775 w 5284"/>
              <a:gd name="T59" fmla="*/ 108 h 673"/>
              <a:gd name="T60" fmla="*/ 2562 w 5284"/>
              <a:gd name="T61" fmla="*/ 150 h 673"/>
              <a:gd name="T62" fmla="*/ 2397 w 5284"/>
              <a:gd name="T63" fmla="*/ 183 h 673"/>
              <a:gd name="T64" fmla="*/ 2205 w 5284"/>
              <a:gd name="T65" fmla="*/ 213 h 673"/>
              <a:gd name="T66" fmla="*/ 2001 w 5284"/>
              <a:gd name="T67" fmla="*/ 243 h 673"/>
              <a:gd name="T68" fmla="*/ 1776 w 5284"/>
              <a:gd name="T69" fmla="*/ 273 h 673"/>
              <a:gd name="T70" fmla="*/ 1536 w 5284"/>
              <a:gd name="T71" fmla="*/ 297 h 673"/>
              <a:gd name="T72" fmla="*/ 1344 w 5284"/>
              <a:gd name="T73" fmla="*/ 312 h 673"/>
              <a:gd name="T74" fmla="*/ 1134 w 5284"/>
              <a:gd name="T75" fmla="*/ 330 h 673"/>
              <a:gd name="T76" fmla="*/ 921 w 5284"/>
              <a:gd name="T77" fmla="*/ 342 h 673"/>
              <a:gd name="T78" fmla="*/ 696 w 5284"/>
              <a:gd name="T79" fmla="*/ 354 h 673"/>
              <a:gd name="T80" fmla="*/ 501 w 5284"/>
              <a:gd name="T81" fmla="*/ 360 h 673"/>
              <a:gd name="T82" fmla="*/ 279 w 5284"/>
              <a:gd name="T83" fmla="*/ 366 h 673"/>
              <a:gd name="T84" fmla="*/ 99 w 5284"/>
              <a:gd name="T85" fmla="*/ 369 h 673"/>
              <a:gd name="T86" fmla="*/ 0 w 5284"/>
              <a:gd name="T87" fmla="*/ 366 h 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81962" name="Freeform 1034"/>
          <p:cNvSpPr>
            <a:spLocks/>
          </p:cNvSpPr>
          <p:nvPr/>
        </p:nvSpPr>
        <p:spPr bwMode="white">
          <a:xfrm>
            <a:off x="0" y="-20638"/>
            <a:ext cx="4578350" cy="454026"/>
          </a:xfrm>
          <a:custGeom>
            <a:avLst/>
            <a:gdLst>
              <a:gd name="T0" fmla="*/ 0 w 2884"/>
              <a:gd name="T1" fmla="*/ 0 h 286"/>
              <a:gd name="T2" fmla="*/ 0 w 2884"/>
              <a:gd name="T3" fmla="*/ 285 h 286"/>
              <a:gd name="T4" fmla="*/ 192 w 2884"/>
              <a:gd name="T5" fmla="*/ 285 h 286"/>
              <a:gd name="T6" fmla="*/ 384 w 2884"/>
              <a:gd name="T7" fmla="*/ 282 h 286"/>
              <a:gd name="T8" fmla="*/ 579 w 2884"/>
              <a:gd name="T9" fmla="*/ 276 h 286"/>
              <a:gd name="T10" fmla="*/ 789 w 2884"/>
              <a:gd name="T11" fmla="*/ 267 h 286"/>
              <a:gd name="T12" fmla="*/ 999 w 2884"/>
              <a:gd name="T13" fmla="*/ 258 h 286"/>
              <a:gd name="T14" fmla="*/ 1161 w 2884"/>
              <a:gd name="T15" fmla="*/ 246 h 286"/>
              <a:gd name="T16" fmla="*/ 1302 w 2884"/>
              <a:gd name="T17" fmla="*/ 234 h 286"/>
              <a:gd name="T18" fmla="*/ 1458 w 2884"/>
              <a:gd name="T19" fmla="*/ 222 h 286"/>
              <a:gd name="T20" fmla="*/ 1665 w 2884"/>
              <a:gd name="T21" fmla="*/ 201 h 286"/>
              <a:gd name="T22" fmla="*/ 1992 w 2884"/>
              <a:gd name="T23" fmla="*/ 159 h 286"/>
              <a:gd name="T24" fmla="*/ 2301 w 2884"/>
              <a:gd name="T25" fmla="*/ 117 h 286"/>
              <a:gd name="T26" fmla="*/ 2604 w 2884"/>
              <a:gd name="T27" fmla="*/ 60 h 286"/>
              <a:gd name="T28" fmla="*/ 2883 w 2884"/>
              <a:gd name="T29" fmla="*/ 0 h 286"/>
              <a:gd name="T30" fmla="*/ 0 w 2884"/>
              <a:gd name="T31"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81963" name="Rectangle 1035"/>
          <p:cNvSpPr>
            <a:spLocks noGrp="1" noChangeArrowheads="1"/>
          </p:cNvSpPr>
          <p:nvPr>
            <p:ph type="ctrTitle"/>
          </p:nvPr>
        </p:nvSpPr>
        <p:spPr>
          <a:xfrm>
            <a:off x="685800" y="2286000"/>
            <a:ext cx="7772400" cy="1143000"/>
          </a:xfrm>
        </p:spPr>
        <p:txBody>
          <a:bodyPr/>
          <a:lstStyle>
            <a:lvl1pPr>
              <a:defRPr/>
            </a:lvl1pPr>
          </a:lstStyle>
          <a:p>
            <a:pPr lvl="0"/>
            <a:r>
              <a:rPr lang="en-US" noProof="0" smtClean="0"/>
              <a:t>Click to edit Master title style</a:t>
            </a:r>
          </a:p>
        </p:txBody>
      </p:sp>
      <p:sp>
        <p:nvSpPr>
          <p:cNvPr id="381964" name="Rectangle 1036"/>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381965" name="Rectangle 1037"/>
          <p:cNvSpPr>
            <a:spLocks noGrp="1" noChangeArrowheads="1"/>
          </p:cNvSpPr>
          <p:nvPr>
            <p:ph type="dt" sz="half" idx="2"/>
          </p:nvPr>
        </p:nvSpPr>
        <p:spPr/>
        <p:txBody>
          <a:bodyPr/>
          <a:lstStyle>
            <a:lvl1pPr>
              <a:defRPr/>
            </a:lvl1pPr>
          </a:lstStyle>
          <a:p>
            <a:r>
              <a:rPr lang="en-US"/>
              <a:t>June 2, 2000</a:t>
            </a:r>
          </a:p>
        </p:txBody>
      </p:sp>
      <p:sp>
        <p:nvSpPr>
          <p:cNvPr id="381966" name="Rectangle 1038"/>
          <p:cNvSpPr>
            <a:spLocks noGrp="1" noChangeArrowheads="1"/>
          </p:cNvSpPr>
          <p:nvPr>
            <p:ph type="ftr" sz="quarter" idx="3"/>
          </p:nvPr>
        </p:nvSpPr>
        <p:spPr/>
        <p:txBody>
          <a:bodyPr/>
          <a:lstStyle>
            <a:lvl1pPr>
              <a:defRPr/>
            </a:lvl1pPr>
          </a:lstStyle>
          <a:p>
            <a:r>
              <a:rPr lang="en-US"/>
              <a:t>I/Me Study</a:t>
            </a:r>
          </a:p>
        </p:txBody>
      </p:sp>
      <p:sp>
        <p:nvSpPr>
          <p:cNvPr id="381967" name="Rectangle 1039"/>
          <p:cNvSpPr>
            <a:spLocks noGrp="1" noChangeArrowheads="1"/>
          </p:cNvSpPr>
          <p:nvPr>
            <p:ph type="sldNum" sz="quarter" idx="4"/>
          </p:nvPr>
        </p:nvSpPr>
        <p:spPr/>
        <p:txBody>
          <a:bodyPr/>
          <a:lstStyle>
            <a:lvl1pPr>
              <a:defRPr/>
            </a:lvl1pPr>
          </a:lstStyle>
          <a:p>
            <a:fld id="{AE8D3DAF-DA5B-4E6E-AA99-7A65F555D01D}" type="slidenum">
              <a:rPr lang="en-US"/>
              <a:pPr/>
              <a:t>‹#›</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81954"/>
                                        </p:tgtEl>
                                        <p:attrNameLst>
                                          <p:attrName>style.visibility</p:attrName>
                                        </p:attrNameLst>
                                      </p:cBhvr>
                                      <p:to>
                                        <p:strVal val="visible"/>
                                      </p:to>
                                    </p:set>
                                    <p:anim calcmode="lin" valueType="num">
                                      <p:cBhvr additive="base">
                                        <p:cTn id="7" dur="500" fill="hold"/>
                                        <p:tgtEl>
                                          <p:spTgt spid="381954"/>
                                        </p:tgtEl>
                                        <p:attrNameLst>
                                          <p:attrName>ppt_x</p:attrName>
                                        </p:attrNameLst>
                                      </p:cBhvr>
                                      <p:tavLst>
                                        <p:tav tm="0">
                                          <p:val>
                                            <p:strVal val="0-#ppt_w/2"/>
                                          </p:val>
                                        </p:tav>
                                        <p:tav tm="100000">
                                          <p:val>
                                            <p:strVal val="#ppt_x"/>
                                          </p:val>
                                        </p:tav>
                                      </p:tavLst>
                                    </p:anim>
                                    <p:anim calcmode="lin" valueType="num">
                                      <p:cBhvr additive="base">
                                        <p:cTn id="8" dur="500" fill="hold"/>
                                        <p:tgtEl>
                                          <p:spTgt spid="381954"/>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8195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1954"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a:t>June 2, 2000</a:t>
            </a:r>
          </a:p>
        </p:txBody>
      </p:sp>
      <p:sp>
        <p:nvSpPr>
          <p:cNvPr id="5" name="Footer Placeholder 4"/>
          <p:cNvSpPr>
            <a:spLocks noGrp="1"/>
          </p:cNvSpPr>
          <p:nvPr>
            <p:ph type="ftr" sz="quarter" idx="11"/>
          </p:nvPr>
        </p:nvSpPr>
        <p:spPr/>
        <p:txBody>
          <a:bodyPr/>
          <a:lstStyle>
            <a:lvl1pPr>
              <a:defRPr/>
            </a:lvl1pPr>
          </a:lstStyle>
          <a:p>
            <a:r>
              <a:rPr lang="en-US"/>
              <a:t>I/Me Study</a:t>
            </a:r>
          </a:p>
        </p:txBody>
      </p:sp>
      <p:sp>
        <p:nvSpPr>
          <p:cNvPr id="6" name="Slide Number Placeholder 5"/>
          <p:cNvSpPr>
            <a:spLocks noGrp="1"/>
          </p:cNvSpPr>
          <p:nvPr>
            <p:ph type="sldNum" sz="quarter" idx="12"/>
          </p:nvPr>
        </p:nvSpPr>
        <p:spPr/>
        <p:txBody>
          <a:bodyPr/>
          <a:lstStyle>
            <a:lvl1pPr>
              <a:defRPr/>
            </a:lvl1pPr>
          </a:lstStyle>
          <a:p>
            <a:fld id="{C5326EFB-1811-4D96-90F4-D74860912C7B}" type="slidenum">
              <a:rPr lang="en-US"/>
              <a:pPr/>
              <a:t>‹#›</a:t>
            </a:fld>
            <a:endParaRPr lang="en-US"/>
          </a:p>
        </p:txBody>
      </p:sp>
    </p:spTree>
    <p:extLst>
      <p:ext uri="{BB962C8B-B14F-4D97-AF65-F5344CB8AC3E}">
        <p14:creationId xmlns:p14="http://schemas.microsoft.com/office/powerpoint/2010/main" val="3681837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609600"/>
            <a:ext cx="20193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9055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a:t>June 2, 2000</a:t>
            </a:r>
          </a:p>
        </p:txBody>
      </p:sp>
      <p:sp>
        <p:nvSpPr>
          <p:cNvPr id="5" name="Footer Placeholder 4"/>
          <p:cNvSpPr>
            <a:spLocks noGrp="1"/>
          </p:cNvSpPr>
          <p:nvPr>
            <p:ph type="ftr" sz="quarter" idx="11"/>
          </p:nvPr>
        </p:nvSpPr>
        <p:spPr/>
        <p:txBody>
          <a:bodyPr/>
          <a:lstStyle>
            <a:lvl1pPr>
              <a:defRPr/>
            </a:lvl1pPr>
          </a:lstStyle>
          <a:p>
            <a:r>
              <a:rPr lang="en-US"/>
              <a:t>I/Me Study</a:t>
            </a:r>
          </a:p>
        </p:txBody>
      </p:sp>
      <p:sp>
        <p:nvSpPr>
          <p:cNvPr id="6" name="Slide Number Placeholder 5"/>
          <p:cNvSpPr>
            <a:spLocks noGrp="1"/>
          </p:cNvSpPr>
          <p:nvPr>
            <p:ph type="sldNum" sz="quarter" idx="12"/>
          </p:nvPr>
        </p:nvSpPr>
        <p:spPr/>
        <p:txBody>
          <a:bodyPr/>
          <a:lstStyle>
            <a:lvl1pPr>
              <a:defRPr/>
            </a:lvl1pPr>
          </a:lstStyle>
          <a:p>
            <a:fld id="{3318D17B-E0BC-4504-8DC5-29CF2A742B00}" type="slidenum">
              <a:rPr lang="en-US"/>
              <a:pPr/>
              <a:t>‹#›</a:t>
            </a:fld>
            <a:endParaRPr lang="en-US"/>
          </a:p>
        </p:txBody>
      </p:sp>
    </p:spTree>
    <p:extLst>
      <p:ext uri="{BB962C8B-B14F-4D97-AF65-F5344CB8AC3E}">
        <p14:creationId xmlns:p14="http://schemas.microsoft.com/office/powerpoint/2010/main" val="20735444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772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p:spPr>
        <p:txBody>
          <a:bodyPr/>
          <a:lstStyle>
            <a:lvl1pPr>
              <a:defRPr/>
            </a:lvl1pPr>
          </a:lstStyle>
          <a:p>
            <a:r>
              <a:rPr lang="en-US"/>
              <a:t>June 2, 2000</a:t>
            </a:r>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r>
              <a:rPr lang="en-US"/>
              <a:t>I/Me Study</a:t>
            </a:r>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DD2088E2-5FDB-4D5D-9B03-FA4C3BACB62B}" type="slidenum">
              <a:rPr lang="en-US"/>
              <a:pPr/>
              <a:t>‹#›</a:t>
            </a:fld>
            <a:endParaRPr lang="en-US"/>
          </a:p>
        </p:txBody>
      </p:sp>
    </p:spTree>
    <p:extLst>
      <p:ext uri="{BB962C8B-B14F-4D97-AF65-F5344CB8AC3E}">
        <p14:creationId xmlns:p14="http://schemas.microsoft.com/office/powerpoint/2010/main" val="36243580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77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3810000" cy="4114800"/>
          </a:xfrm>
        </p:spPr>
        <p:txBody>
          <a:bodyPr/>
          <a:lstStyle/>
          <a:p>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r>
              <a:rPr lang="en-US"/>
              <a:t>June 2, 2000</a:t>
            </a:r>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r>
              <a:rPr lang="en-US"/>
              <a:t>I/Me Study</a:t>
            </a:r>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EE396876-049B-48F6-AD4F-8C432A6A353C}" type="slidenum">
              <a:rPr lang="en-US"/>
              <a:pPr/>
              <a:t>‹#›</a:t>
            </a:fld>
            <a:endParaRPr lang="en-US"/>
          </a:p>
        </p:txBody>
      </p:sp>
    </p:spTree>
    <p:extLst>
      <p:ext uri="{BB962C8B-B14F-4D97-AF65-F5344CB8AC3E}">
        <p14:creationId xmlns:p14="http://schemas.microsoft.com/office/powerpoint/2010/main" val="3024428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772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9812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p:spPr>
        <p:txBody>
          <a:bodyPr/>
          <a:lstStyle>
            <a:lvl1pPr>
              <a:defRPr/>
            </a:lvl1pPr>
          </a:lstStyle>
          <a:p>
            <a:r>
              <a:rPr lang="en-US"/>
              <a:t>June 2, 2000</a:t>
            </a:r>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r>
              <a:rPr lang="en-US"/>
              <a:t>I/Me Study</a:t>
            </a:r>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2167107A-84AE-428F-9288-CAAD00EECF0C}" type="slidenum">
              <a:rPr lang="en-US"/>
              <a:pPr/>
              <a:t>‹#›</a:t>
            </a:fld>
            <a:endParaRPr lang="en-US"/>
          </a:p>
        </p:txBody>
      </p:sp>
    </p:spTree>
    <p:extLst>
      <p:ext uri="{BB962C8B-B14F-4D97-AF65-F5344CB8AC3E}">
        <p14:creationId xmlns:p14="http://schemas.microsoft.com/office/powerpoint/2010/main" val="447227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a:t>June 2, 2000</a:t>
            </a:r>
          </a:p>
        </p:txBody>
      </p:sp>
      <p:sp>
        <p:nvSpPr>
          <p:cNvPr id="5" name="Footer Placeholder 4"/>
          <p:cNvSpPr>
            <a:spLocks noGrp="1"/>
          </p:cNvSpPr>
          <p:nvPr>
            <p:ph type="ftr" sz="quarter" idx="11"/>
          </p:nvPr>
        </p:nvSpPr>
        <p:spPr/>
        <p:txBody>
          <a:bodyPr/>
          <a:lstStyle>
            <a:lvl1pPr>
              <a:defRPr/>
            </a:lvl1pPr>
          </a:lstStyle>
          <a:p>
            <a:r>
              <a:rPr lang="en-US"/>
              <a:t>I/Me Study</a:t>
            </a:r>
          </a:p>
        </p:txBody>
      </p:sp>
      <p:sp>
        <p:nvSpPr>
          <p:cNvPr id="6" name="Slide Number Placeholder 5"/>
          <p:cNvSpPr>
            <a:spLocks noGrp="1"/>
          </p:cNvSpPr>
          <p:nvPr>
            <p:ph type="sldNum" sz="quarter" idx="12"/>
          </p:nvPr>
        </p:nvSpPr>
        <p:spPr/>
        <p:txBody>
          <a:bodyPr/>
          <a:lstStyle>
            <a:lvl1pPr>
              <a:defRPr/>
            </a:lvl1pPr>
          </a:lstStyle>
          <a:p>
            <a:fld id="{D838197A-4B74-4DD1-BF8C-5FE6373A9440}" type="slidenum">
              <a:rPr lang="en-US"/>
              <a:pPr/>
              <a:t>‹#›</a:t>
            </a:fld>
            <a:endParaRPr lang="en-US"/>
          </a:p>
        </p:txBody>
      </p:sp>
    </p:spTree>
    <p:extLst>
      <p:ext uri="{BB962C8B-B14F-4D97-AF65-F5344CB8AC3E}">
        <p14:creationId xmlns:p14="http://schemas.microsoft.com/office/powerpoint/2010/main" val="1695067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en-US"/>
              <a:t>June 2, 2000</a:t>
            </a:r>
          </a:p>
        </p:txBody>
      </p:sp>
      <p:sp>
        <p:nvSpPr>
          <p:cNvPr id="5" name="Footer Placeholder 4"/>
          <p:cNvSpPr>
            <a:spLocks noGrp="1"/>
          </p:cNvSpPr>
          <p:nvPr>
            <p:ph type="ftr" sz="quarter" idx="11"/>
          </p:nvPr>
        </p:nvSpPr>
        <p:spPr/>
        <p:txBody>
          <a:bodyPr/>
          <a:lstStyle>
            <a:lvl1pPr>
              <a:defRPr/>
            </a:lvl1pPr>
          </a:lstStyle>
          <a:p>
            <a:r>
              <a:rPr lang="en-US"/>
              <a:t>I/Me Study</a:t>
            </a:r>
          </a:p>
        </p:txBody>
      </p:sp>
      <p:sp>
        <p:nvSpPr>
          <p:cNvPr id="6" name="Slide Number Placeholder 5"/>
          <p:cNvSpPr>
            <a:spLocks noGrp="1"/>
          </p:cNvSpPr>
          <p:nvPr>
            <p:ph type="sldNum" sz="quarter" idx="12"/>
          </p:nvPr>
        </p:nvSpPr>
        <p:spPr/>
        <p:txBody>
          <a:bodyPr/>
          <a:lstStyle>
            <a:lvl1pPr>
              <a:defRPr/>
            </a:lvl1pPr>
          </a:lstStyle>
          <a:p>
            <a:fld id="{22927208-A460-40FA-A6E1-6CAB62F99F3E}" type="slidenum">
              <a:rPr lang="en-US"/>
              <a:pPr/>
              <a:t>‹#›</a:t>
            </a:fld>
            <a:endParaRPr lang="en-US"/>
          </a:p>
        </p:txBody>
      </p:sp>
    </p:spTree>
    <p:extLst>
      <p:ext uri="{BB962C8B-B14F-4D97-AF65-F5344CB8AC3E}">
        <p14:creationId xmlns:p14="http://schemas.microsoft.com/office/powerpoint/2010/main" val="4169648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r>
              <a:rPr lang="en-US"/>
              <a:t>June 2, 2000</a:t>
            </a:r>
          </a:p>
        </p:txBody>
      </p:sp>
      <p:sp>
        <p:nvSpPr>
          <p:cNvPr id="6" name="Footer Placeholder 5"/>
          <p:cNvSpPr>
            <a:spLocks noGrp="1"/>
          </p:cNvSpPr>
          <p:nvPr>
            <p:ph type="ftr" sz="quarter" idx="11"/>
          </p:nvPr>
        </p:nvSpPr>
        <p:spPr/>
        <p:txBody>
          <a:bodyPr/>
          <a:lstStyle>
            <a:lvl1pPr>
              <a:defRPr/>
            </a:lvl1pPr>
          </a:lstStyle>
          <a:p>
            <a:r>
              <a:rPr lang="en-US"/>
              <a:t>I/Me Study</a:t>
            </a:r>
          </a:p>
        </p:txBody>
      </p:sp>
      <p:sp>
        <p:nvSpPr>
          <p:cNvPr id="7" name="Slide Number Placeholder 6"/>
          <p:cNvSpPr>
            <a:spLocks noGrp="1"/>
          </p:cNvSpPr>
          <p:nvPr>
            <p:ph type="sldNum" sz="quarter" idx="12"/>
          </p:nvPr>
        </p:nvSpPr>
        <p:spPr/>
        <p:txBody>
          <a:bodyPr/>
          <a:lstStyle>
            <a:lvl1pPr>
              <a:defRPr/>
            </a:lvl1pPr>
          </a:lstStyle>
          <a:p>
            <a:fld id="{08B80EB9-999E-44F8-BBA8-A1F7065BCBB8}" type="slidenum">
              <a:rPr lang="en-US"/>
              <a:pPr/>
              <a:t>‹#›</a:t>
            </a:fld>
            <a:endParaRPr lang="en-US"/>
          </a:p>
        </p:txBody>
      </p:sp>
    </p:spTree>
    <p:extLst>
      <p:ext uri="{BB962C8B-B14F-4D97-AF65-F5344CB8AC3E}">
        <p14:creationId xmlns:p14="http://schemas.microsoft.com/office/powerpoint/2010/main" val="619315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r>
              <a:rPr lang="en-US"/>
              <a:t>June 2, 2000</a:t>
            </a:r>
          </a:p>
        </p:txBody>
      </p:sp>
      <p:sp>
        <p:nvSpPr>
          <p:cNvPr id="8" name="Footer Placeholder 7"/>
          <p:cNvSpPr>
            <a:spLocks noGrp="1"/>
          </p:cNvSpPr>
          <p:nvPr>
            <p:ph type="ftr" sz="quarter" idx="11"/>
          </p:nvPr>
        </p:nvSpPr>
        <p:spPr/>
        <p:txBody>
          <a:bodyPr/>
          <a:lstStyle>
            <a:lvl1pPr>
              <a:defRPr/>
            </a:lvl1pPr>
          </a:lstStyle>
          <a:p>
            <a:r>
              <a:rPr lang="en-US"/>
              <a:t>I/Me Study</a:t>
            </a:r>
          </a:p>
        </p:txBody>
      </p:sp>
      <p:sp>
        <p:nvSpPr>
          <p:cNvPr id="9" name="Slide Number Placeholder 8"/>
          <p:cNvSpPr>
            <a:spLocks noGrp="1"/>
          </p:cNvSpPr>
          <p:nvPr>
            <p:ph type="sldNum" sz="quarter" idx="12"/>
          </p:nvPr>
        </p:nvSpPr>
        <p:spPr/>
        <p:txBody>
          <a:bodyPr/>
          <a:lstStyle>
            <a:lvl1pPr>
              <a:defRPr/>
            </a:lvl1pPr>
          </a:lstStyle>
          <a:p>
            <a:fld id="{FA6A53CE-3611-48B1-BCEA-AE63BD63736A}" type="slidenum">
              <a:rPr lang="en-US"/>
              <a:pPr/>
              <a:t>‹#›</a:t>
            </a:fld>
            <a:endParaRPr lang="en-US"/>
          </a:p>
        </p:txBody>
      </p:sp>
    </p:spTree>
    <p:extLst>
      <p:ext uri="{BB962C8B-B14F-4D97-AF65-F5344CB8AC3E}">
        <p14:creationId xmlns:p14="http://schemas.microsoft.com/office/powerpoint/2010/main" val="4126876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en-US"/>
              <a:t>June 2, 2000</a:t>
            </a:r>
          </a:p>
        </p:txBody>
      </p:sp>
      <p:sp>
        <p:nvSpPr>
          <p:cNvPr id="4" name="Footer Placeholder 3"/>
          <p:cNvSpPr>
            <a:spLocks noGrp="1"/>
          </p:cNvSpPr>
          <p:nvPr>
            <p:ph type="ftr" sz="quarter" idx="11"/>
          </p:nvPr>
        </p:nvSpPr>
        <p:spPr/>
        <p:txBody>
          <a:bodyPr/>
          <a:lstStyle>
            <a:lvl1pPr>
              <a:defRPr/>
            </a:lvl1pPr>
          </a:lstStyle>
          <a:p>
            <a:r>
              <a:rPr lang="en-US"/>
              <a:t>I/Me Study</a:t>
            </a:r>
          </a:p>
        </p:txBody>
      </p:sp>
      <p:sp>
        <p:nvSpPr>
          <p:cNvPr id="5" name="Slide Number Placeholder 4"/>
          <p:cNvSpPr>
            <a:spLocks noGrp="1"/>
          </p:cNvSpPr>
          <p:nvPr>
            <p:ph type="sldNum" sz="quarter" idx="12"/>
          </p:nvPr>
        </p:nvSpPr>
        <p:spPr/>
        <p:txBody>
          <a:bodyPr/>
          <a:lstStyle>
            <a:lvl1pPr>
              <a:defRPr/>
            </a:lvl1pPr>
          </a:lstStyle>
          <a:p>
            <a:fld id="{9A0AEE6F-59A9-4AA0-9FA8-1B5A5E2A43AA}" type="slidenum">
              <a:rPr lang="en-US"/>
              <a:pPr/>
              <a:t>‹#›</a:t>
            </a:fld>
            <a:endParaRPr lang="en-US"/>
          </a:p>
        </p:txBody>
      </p:sp>
    </p:spTree>
    <p:extLst>
      <p:ext uri="{BB962C8B-B14F-4D97-AF65-F5344CB8AC3E}">
        <p14:creationId xmlns:p14="http://schemas.microsoft.com/office/powerpoint/2010/main" val="3911587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a:t>June 2, 2000</a:t>
            </a:r>
          </a:p>
        </p:txBody>
      </p:sp>
      <p:sp>
        <p:nvSpPr>
          <p:cNvPr id="3" name="Footer Placeholder 2"/>
          <p:cNvSpPr>
            <a:spLocks noGrp="1"/>
          </p:cNvSpPr>
          <p:nvPr>
            <p:ph type="ftr" sz="quarter" idx="11"/>
          </p:nvPr>
        </p:nvSpPr>
        <p:spPr/>
        <p:txBody>
          <a:bodyPr/>
          <a:lstStyle>
            <a:lvl1pPr>
              <a:defRPr/>
            </a:lvl1pPr>
          </a:lstStyle>
          <a:p>
            <a:r>
              <a:rPr lang="en-US"/>
              <a:t>I/Me Study</a:t>
            </a:r>
          </a:p>
        </p:txBody>
      </p:sp>
      <p:sp>
        <p:nvSpPr>
          <p:cNvPr id="4" name="Slide Number Placeholder 3"/>
          <p:cNvSpPr>
            <a:spLocks noGrp="1"/>
          </p:cNvSpPr>
          <p:nvPr>
            <p:ph type="sldNum" sz="quarter" idx="12"/>
          </p:nvPr>
        </p:nvSpPr>
        <p:spPr/>
        <p:txBody>
          <a:bodyPr/>
          <a:lstStyle>
            <a:lvl1pPr>
              <a:defRPr/>
            </a:lvl1pPr>
          </a:lstStyle>
          <a:p>
            <a:fld id="{2270B36F-DAE8-4BC3-8551-D9226B91B984}" type="slidenum">
              <a:rPr lang="en-US"/>
              <a:pPr/>
              <a:t>‹#›</a:t>
            </a:fld>
            <a:endParaRPr lang="en-US"/>
          </a:p>
        </p:txBody>
      </p:sp>
    </p:spTree>
    <p:extLst>
      <p:ext uri="{BB962C8B-B14F-4D97-AF65-F5344CB8AC3E}">
        <p14:creationId xmlns:p14="http://schemas.microsoft.com/office/powerpoint/2010/main" val="2297770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a:t>June 2, 2000</a:t>
            </a:r>
          </a:p>
        </p:txBody>
      </p:sp>
      <p:sp>
        <p:nvSpPr>
          <p:cNvPr id="6" name="Footer Placeholder 5"/>
          <p:cNvSpPr>
            <a:spLocks noGrp="1"/>
          </p:cNvSpPr>
          <p:nvPr>
            <p:ph type="ftr" sz="quarter" idx="11"/>
          </p:nvPr>
        </p:nvSpPr>
        <p:spPr/>
        <p:txBody>
          <a:bodyPr/>
          <a:lstStyle>
            <a:lvl1pPr>
              <a:defRPr/>
            </a:lvl1pPr>
          </a:lstStyle>
          <a:p>
            <a:r>
              <a:rPr lang="en-US"/>
              <a:t>I/Me Study</a:t>
            </a:r>
          </a:p>
        </p:txBody>
      </p:sp>
      <p:sp>
        <p:nvSpPr>
          <p:cNvPr id="7" name="Slide Number Placeholder 6"/>
          <p:cNvSpPr>
            <a:spLocks noGrp="1"/>
          </p:cNvSpPr>
          <p:nvPr>
            <p:ph type="sldNum" sz="quarter" idx="12"/>
          </p:nvPr>
        </p:nvSpPr>
        <p:spPr/>
        <p:txBody>
          <a:bodyPr/>
          <a:lstStyle>
            <a:lvl1pPr>
              <a:defRPr/>
            </a:lvl1pPr>
          </a:lstStyle>
          <a:p>
            <a:fld id="{AD87F7F4-EA40-4F9F-BE8B-71728D33C5B4}" type="slidenum">
              <a:rPr lang="en-US"/>
              <a:pPr/>
              <a:t>‹#›</a:t>
            </a:fld>
            <a:endParaRPr lang="en-US"/>
          </a:p>
        </p:txBody>
      </p:sp>
    </p:spTree>
    <p:extLst>
      <p:ext uri="{BB962C8B-B14F-4D97-AF65-F5344CB8AC3E}">
        <p14:creationId xmlns:p14="http://schemas.microsoft.com/office/powerpoint/2010/main" val="4140106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a:t>June 2, 2000</a:t>
            </a:r>
          </a:p>
        </p:txBody>
      </p:sp>
      <p:sp>
        <p:nvSpPr>
          <p:cNvPr id="6" name="Footer Placeholder 5"/>
          <p:cNvSpPr>
            <a:spLocks noGrp="1"/>
          </p:cNvSpPr>
          <p:nvPr>
            <p:ph type="ftr" sz="quarter" idx="11"/>
          </p:nvPr>
        </p:nvSpPr>
        <p:spPr/>
        <p:txBody>
          <a:bodyPr/>
          <a:lstStyle>
            <a:lvl1pPr>
              <a:defRPr/>
            </a:lvl1pPr>
          </a:lstStyle>
          <a:p>
            <a:r>
              <a:rPr lang="en-US"/>
              <a:t>I/Me Study</a:t>
            </a:r>
          </a:p>
        </p:txBody>
      </p:sp>
      <p:sp>
        <p:nvSpPr>
          <p:cNvPr id="7" name="Slide Number Placeholder 6"/>
          <p:cNvSpPr>
            <a:spLocks noGrp="1"/>
          </p:cNvSpPr>
          <p:nvPr>
            <p:ph type="sldNum" sz="quarter" idx="12"/>
          </p:nvPr>
        </p:nvSpPr>
        <p:spPr/>
        <p:txBody>
          <a:bodyPr/>
          <a:lstStyle>
            <a:lvl1pPr>
              <a:defRPr/>
            </a:lvl1pPr>
          </a:lstStyle>
          <a:p>
            <a:fld id="{16DFD3FB-5AA8-4500-B07A-8D30B897997D}" type="slidenum">
              <a:rPr lang="en-US"/>
              <a:pPr/>
              <a:t>‹#›</a:t>
            </a:fld>
            <a:endParaRPr lang="en-US"/>
          </a:p>
        </p:txBody>
      </p:sp>
    </p:spTree>
    <p:extLst>
      <p:ext uri="{BB962C8B-B14F-4D97-AF65-F5344CB8AC3E}">
        <p14:creationId xmlns:p14="http://schemas.microsoft.com/office/powerpoint/2010/main" val="540229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gradFill rotWithShape="0">
          <a:gsLst>
            <a:gs pos="0">
              <a:schemeClr val="bg2"/>
            </a:gs>
            <a:gs pos="100000">
              <a:schemeClr val="bg1"/>
            </a:gs>
          </a:gsLst>
          <a:lin ang="0" scaled="1"/>
        </a:gradFill>
        <a:effectLst/>
      </p:bgPr>
    </p:bg>
    <p:spTree>
      <p:nvGrpSpPr>
        <p:cNvPr id="1" name=""/>
        <p:cNvGrpSpPr/>
        <p:nvPr/>
      </p:nvGrpSpPr>
      <p:grpSpPr>
        <a:xfrm>
          <a:off x="0" y="0"/>
          <a:ext cx="0" cy="0"/>
          <a:chOff x="0" y="0"/>
          <a:chExt cx="0" cy="0"/>
        </a:xfrm>
      </p:grpSpPr>
      <p:sp>
        <p:nvSpPr>
          <p:cNvPr id="380930"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380931" name="Freeform 3"/>
          <p:cNvSpPr>
            <a:spLocks/>
          </p:cNvSpPr>
          <p:nvPr/>
        </p:nvSpPr>
        <p:spPr bwMode="white">
          <a:xfrm>
            <a:off x="-9525" y="4489450"/>
            <a:ext cx="5754688" cy="2368550"/>
          </a:xfrm>
          <a:custGeom>
            <a:avLst/>
            <a:gdLst>
              <a:gd name="T0" fmla="*/ 0 w 3625"/>
              <a:gd name="T1" fmla="*/ 1491 h 1492"/>
              <a:gd name="T2" fmla="*/ 0 w 3625"/>
              <a:gd name="T3" fmla="*/ 0 h 1492"/>
              <a:gd name="T4" fmla="*/ 171 w 3625"/>
              <a:gd name="T5" fmla="*/ 3 h 1492"/>
              <a:gd name="T6" fmla="*/ 355 w 3625"/>
              <a:gd name="T7" fmla="*/ 9 h 1492"/>
              <a:gd name="T8" fmla="*/ 499 w 3625"/>
              <a:gd name="T9" fmla="*/ 21 h 1492"/>
              <a:gd name="T10" fmla="*/ 650 w 3625"/>
              <a:gd name="T11" fmla="*/ 36 h 1492"/>
              <a:gd name="T12" fmla="*/ 809 w 3625"/>
              <a:gd name="T13" fmla="*/ 54 h 1492"/>
              <a:gd name="T14" fmla="*/ 957 w 3625"/>
              <a:gd name="T15" fmla="*/ 78 h 1492"/>
              <a:gd name="T16" fmla="*/ 1119 w 3625"/>
              <a:gd name="T17" fmla="*/ 105 h 1492"/>
              <a:gd name="T18" fmla="*/ 1261 w 3625"/>
              <a:gd name="T19" fmla="*/ 133 h 1492"/>
              <a:gd name="T20" fmla="*/ 1441 w 3625"/>
              <a:gd name="T21" fmla="*/ 175 h 1492"/>
              <a:gd name="T22" fmla="*/ 1598 w 3625"/>
              <a:gd name="T23" fmla="*/ 217 h 1492"/>
              <a:gd name="T24" fmla="*/ 1763 w 3625"/>
              <a:gd name="T25" fmla="*/ 269 h 1492"/>
              <a:gd name="T26" fmla="*/ 1887 w 3625"/>
              <a:gd name="T27" fmla="*/ 308 h 1492"/>
              <a:gd name="T28" fmla="*/ 2085 w 3625"/>
              <a:gd name="T29" fmla="*/ 384 h 1492"/>
              <a:gd name="T30" fmla="*/ 2230 w 3625"/>
              <a:gd name="T31" fmla="*/ 444 h 1492"/>
              <a:gd name="T32" fmla="*/ 2456 w 3625"/>
              <a:gd name="T33" fmla="*/ 547 h 1492"/>
              <a:gd name="T34" fmla="*/ 2666 w 3625"/>
              <a:gd name="T35" fmla="*/ 662 h 1492"/>
              <a:gd name="T36" fmla="*/ 2859 w 3625"/>
              <a:gd name="T37" fmla="*/ 786 h 1492"/>
              <a:gd name="T38" fmla="*/ 3046 w 3625"/>
              <a:gd name="T39" fmla="*/ 920 h 1492"/>
              <a:gd name="T40" fmla="*/ 3193 w 3625"/>
              <a:gd name="T41" fmla="*/ 1038 h 1492"/>
              <a:gd name="T42" fmla="*/ 3332 w 3625"/>
              <a:gd name="T43" fmla="*/ 1168 h 1492"/>
              <a:gd name="T44" fmla="*/ 3440 w 3625"/>
              <a:gd name="T45" fmla="*/ 1280 h 1492"/>
              <a:gd name="T46" fmla="*/ 3524 w 3625"/>
              <a:gd name="T47" fmla="*/ 1380 h 1492"/>
              <a:gd name="T48" fmla="*/ 3624 w 3625"/>
              <a:gd name="T49" fmla="*/ 1491 h 1492"/>
              <a:gd name="T50" fmla="*/ 3608 w 3625"/>
              <a:gd name="T51" fmla="*/ 1491 h 1492"/>
              <a:gd name="T52" fmla="*/ 0 w 3625"/>
              <a:gd name="T53" fmla="*/ 1491 h 14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80932" name="Freeform 4"/>
          <p:cNvSpPr>
            <a:spLocks/>
          </p:cNvSpPr>
          <p:nvPr/>
        </p:nvSpPr>
        <p:spPr bwMode="white">
          <a:xfrm>
            <a:off x="0" y="3817938"/>
            <a:ext cx="8164513" cy="3019425"/>
          </a:xfrm>
          <a:custGeom>
            <a:avLst/>
            <a:gdLst>
              <a:gd name="T0" fmla="*/ 2718 w 5143"/>
              <a:gd name="T1" fmla="*/ 405 h 1902"/>
              <a:gd name="T2" fmla="*/ 2466 w 5143"/>
              <a:gd name="T3" fmla="*/ 333 h 1902"/>
              <a:gd name="T4" fmla="*/ 2202 w 5143"/>
              <a:gd name="T5" fmla="*/ 261 h 1902"/>
              <a:gd name="T6" fmla="*/ 1929 w 5143"/>
              <a:gd name="T7" fmla="*/ 198 h 1902"/>
              <a:gd name="T8" fmla="*/ 1695 w 5143"/>
              <a:gd name="T9" fmla="*/ 153 h 1902"/>
              <a:gd name="T10" fmla="*/ 1434 w 5143"/>
              <a:gd name="T11" fmla="*/ 111 h 1902"/>
              <a:gd name="T12" fmla="*/ 1188 w 5143"/>
              <a:gd name="T13" fmla="*/ 75 h 1902"/>
              <a:gd name="T14" fmla="*/ 957 w 5143"/>
              <a:gd name="T15" fmla="*/ 48 h 1902"/>
              <a:gd name="T16" fmla="*/ 747 w 5143"/>
              <a:gd name="T17" fmla="*/ 30 h 1902"/>
              <a:gd name="T18" fmla="*/ 501 w 5143"/>
              <a:gd name="T19" fmla="*/ 15 h 1902"/>
              <a:gd name="T20" fmla="*/ 246 w 5143"/>
              <a:gd name="T21" fmla="*/ 3 h 1902"/>
              <a:gd name="T22" fmla="*/ 0 w 5143"/>
              <a:gd name="T23" fmla="*/ 0 h 1902"/>
              <a:gd name="T24" fmla="*/ 0 w 5143"/>
              <a:gd name="T25" fmla="*/ 275 h 1902"/>
              <a:gd name="T26" fmla="*/ 0 w 5143"/>
              <a:gd name="T27" fmla="*/ 345 h 1902"/>
              <a:gd name="T28" fmla="*/ 0 w 5143"/>
              <a:gd name="T29" fmla="*/ 275 h 1902"/>
              <a:gd name="T30" fmla="*/ 0 w 5143"/>
              <a:gd name="T31" fmla="*/ 342 h 1902"/>
              <a:gd name="T32" fmla="*/ 339 w 5143"/>
              <a:gd name="T33" fmla="*/ 351 h 1902"/>
              <a:gd name="T34" fmla="*/ 606 w 5143"/>
              <a:gd name="T35" fmla="*/ 372 h 1902"/>
              <a:gd name="T36" fmla="*/ 852 w 5143"/>
              <a:gd name="T37" fmla="*/ 399 h 1902"/>
              <a:gd name="T38" fmla="*/ 1068 w 5143"/>
              <a:gd name="T39" fmla="*/ 435 h 1902"/>
              <a:gd name="T40" fmla="*/ 1275 w 5143"/>
              <a:gd name="T41" fmla="*/ 474 h 1902"/>
              <a:gd name="T42" fmla="*/ 1545 w 5143"/>
              <a:gd name="T43" fmla="*/ 540 h 1902"/>
              <a:gd name="T44" fmla="*/ 1761 w 5143"/>
              <a:gd name="T45" fmla="*/ 603 h 1902"/>
              <a:gd name="T46" fmla="*/ 1971 w 5143"/>
              <a:gd name="T47" fmla="*/ 678 h 1902"/>
              <a:gd name="T48" fmla="*/ 2166 w 5143"/>
              <a:gd name="T49" fmla="*/ 747 h 1902"/>
              <a:gd name="T50" fmla="*/ 2397 w 5143"/>
              <a:gd name="T51" fmla="*/ 852 h 1902"/>
              <a:gd name="T52" fmla="*/ 2613 w 5143"/>
              <a:gd name="T53" fmla="*/ 960 h 1902"/>
              <a:gd name="T54" fmla="*/ 2832 w 5143"/>
              <a:gd name="T55" fmla="*/ 1095 h 1902"/>
              <a:gd name="T56" fmla="*/ 3012 w 5143"/>
              <a:gd name="T57" fmla="*/ 1212 h 1902"/>
              <a:gd name="T58" fmla="*/ 3186 w 5143"/>
              <a:gd name="T59" fmla="*/ 1347 h 1902"/>
              <a:gd name="T60" fmla="*/ 3351 w 5143"/>
              <a:gd name="T61" fmla="*/ 1497 h 1902"/>
              <a:gd name="T62" fmla="*/ 3480 w 5143"/>
              <a:gd name="T63" fmla="*/ 1629 h 1902"/>
              <a:gd name="T64" fmla="*/ 3612 w 5143"/>
              <a:gd name="T65" fmla="*/ 1785 h 1902"/>
              <a:gd name="T66" fmla="*/ 3699 w 5143"/>
              <a:gd name="T67" fmla="*/ 1901 h 1902"/>
              <a:gd name="T68" fmla="*/ 5142 w 5143"/>
              <a:gd name="T69" fmla="*/ 1901 h 1902"/>
              <a:gd name="T70" fmla="*/ 5076 w 5143"/>
              <a:gd name="T71" fmla="*/ 1827 h 1902"/>
              <a:gd name="T72" fmla="*/ 4968 w 5143"/>
              <a:gd name="T73" fmla="*/ 1707 h 1902"/>
              <a:gd name="T74" fmla="*/ 4797 w 5143"/>
              <a:gd name="T75" fmla="*/ 1539 h 1902"/>
              <a:gd name="T76" fmla="*/ 4617 w 5143"/>
              <a:gd name="T77" fmla="*/ 1383 h 1902"/>
              <a:gd name="T78" fmla="*/ 4410 w 5143"/>
              <a:gd name="T79" fmla="*/ 1221 h 1902"/>
              <a:gd name="T80" fmla="*/ 4185 w 5143"/>
              <a:gd name="T81" fmla="*/ 1071 h 1902"/>
              <a:gd name="T82" fmla="*/ 3960 w 5143"/>
              <a:gd name="T83" fmla="*/ 939 h 1902"/>
              <a:gd name="T84" fmla="*/ 3708 w 5143"/>
              <a:gd name="T85" fmla="*/ 801 h 1902"/>
              <a:gd name="T86" fmla="*/ 3492 w 5143"/>
              <a:gd name="T87" fmla="*/ 702 h 1902"/>
              <a:gd name="T88" fmla="*/ 3231 w 5143"/>
              <a:gd name="T89" fmla="*/ 588 h 1902"/>
              <a:gd name="T90" fmla="*/ 2964 w 5143"/>
              <a:gd name="T91" fmla="*/ 489 h 1902"/>
              <a:gd name="T92" fmla="*/ 2718 w 5143"/>
              <a:gd name="T93" fmla="*/ 405 h 19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80933" name="Freeform 5"/>
          <p:cNvSpPr>
            <a:spLocks/>
          </p:cNvSpPr>
          <p:nvPr/>
        </p:nvSpPr>
        <p:spPr bwMode="white">
          <a:xfrm>
            <a:off x="0" y="3146425"/>
            <a:ext cx="9144000" cy="3690938"/>
          </a:xfrm>
          <a:custGeom>
            <a:avLst/>
            <a:gdLst>
              <a:gd name="T0" fmla="*/ 0 w 5760"/>
              <a:gd name="T1" fmla="*/ 0 h 2325"/>
              <a:gd name="T2" fmla="*/ 0 w 5760"/>
              <a:gd name="T3" fmla="*/ 339 h 2325"/>
              <a:gd name="T4" fmla="*/ 558 w 5760"/>
              <a:gd name="T5" fmla="*/ 357 h 2325"/>
              <a:gd name="T6" fmla="*/ 807 w 5760"/>
              <a:gd name="T7" fmla="*/ 375 h 2325"/>
              <a:gd name="T8" fmla="*/ 1056 w 5760"/>
              <a:gd name="T9" fmla="*/ 399 h 2325"/>
              <a:gd name="T10" fmla="*/ 1272 w 5760"/>
              <a:gd name="T11" fmla="*/ 426 h 2325"/>
              <a:gd name="T12" fmla="*/ 1539 w 5760"/>
              <a:gd name="T13" fmla="*/ 465 h 2325"/>
              <a:gd name="T14" fmla="*/ 1791 w 5760"/>
              <a:gd name="T15" fmla="*/ 510 h 2325"/>
              <a:gd name="T16" fmla="*/ 2076 w 5760"/>
              <a:gd name="T17" fmla="*/ 570 h 2325"/>
              <a:gd name="T18" fmla="*/ 2334 w 5760"/>
              <a:gd name="T19" fmla="*/ 630 h 2325"/>
              <a:gd name="T20" fmla="*/ 2544 w 5760"/>
              <a:gd name="T21" fmla="*/ 687 h 2325"/>
              <a:gd name="T22" fmla="*/ 2775 w 5760"/>
              <a:gd name="T23" fmla="*/ 759 h 2325"/>
              <a:gd name="T24" fmla="*/ 3003 w 5760"/>
              <a:gd name="T25" fmla="*/ 837 h 2325"/>
              <a:gd name="T26" fmla="*/ 3231 w 5760"/>
              <a:gd name="T27" fmla="*/ 924 h 2325"/>
              <a:gd name="T28" fmla="*/ 3438 w 5760"/>
              <a:gd name="T29" fmla="*/ 1005 h 2325"/>
              <a:gd name="T30" fmla="*/ 3663 w 5760"/>
              <a:gd name="T31" fmla="*/ 1110 h 2325"/>
              <a:gd name="T32" fmla="*/ 3903 w 5760"/>
              <a:gd name="T33" fmla="*/ 1233 h 2325"/>
              <a:gd name="T34" fmla="*/ 4149 w 5760"/>
              <a:gd name="T35" fmla="*/ 1374 h 2325"/>
              <a:gd name="T36" fmla="*/ 4353 w 5760"/>
              <a:gd name="T37" fmla="*/ 1506 h 2325"/>
              <a:gd name="T38" fmla="*/ 4491 w 5760"/>
              <a:gd name="T39" fmla="*/ 1602 h 2325"/>
              <a:gd name="T40" fmla="*/ 4668 w 5760"/>
              <a:gd name="T41" fmla="*/ 1740 h 2325"/>
              <a:gd name="T42" fmla="*/ 4824 w 5760"/>
              <a:gd name="T43" fmla="*/ 1875 h 2325"/>
              <a:gd name="T44" fmla="*/ 4968 w 5760"/>
              <a:gd name="T45" fmla="*/ 2016 h 2325"/>
              <a:gd name="T46" fmla="*/ 5100 w 5760"/>
              <a:gd name="T47" fmla="*/ 2154 h 2325"/>
              <a:gd name="T48" fmla="*/ 5238 w 5760"/>
              <a:gd name="T49" fmla="*/ 2324 h 2325"/>
              <a:gd name="T50" fmla="*/ 5759 w 5760"/>
              <a:gd name="T51" fmla="*/ 2324 h 2325"/>
              <a:gd name="T52" fmla="*/ 5759 w 5760"/>
              <a:gd name="T53" fmla="*/ 1245 h 2325"/>
              <a:gd name="T54" fmla="*/ 5580 w 5760"/>
              <a:gd name="T55" fmla="*/ 1119 h 2325"/>
              <a:gd name="T56" fmla="*/ 5400 w 5760"/>
              <a:gd name="T57" fmla="*/ 1020 h 2325"/>
              <a:gd name="T58" fmla="*/ 5205 w 5760"/>
              <a:gd name="T59" fmla="*/ 918 h 2325"/>
              <a:gd name="T60" fmla="*/ 5031 w 5760"/>
              <a:gd name="T61" fmla="*/ 837 h 2325"/>
              <a:gd name="T62" fmla="*/ 4866 w 5760"/>
              <a:gd name="T63" fmla="*/ 771 h 2325"/>
              <a:gd name="T64" fmla="*/ 4710 w 5760"/>
              <a:gd name="T65" fmla="*/ 711 h 2325"/>
              <a:gd name="T66" fmla="*/ 4545 w 5760"/>
              <a:gd name="T67" fmla="*/ 651 h 2325"/>
              <a:gd name="T68" fmla="*/ 4386 w 5760"/>
              <a:gd name="T69" fmla="*/ 600 h 2325"/>
              <a:gd name="T70" fmla="*/ 4248 w 5760"/>
              <a:gd name="T71" fmla="*/ 552 h 2325"/>
              <a:gd name="T72" fmla="*/ 3993 w 5760"/>
              <a:gd name="T73" fmla="*/ 483 h 2325"/>
              <a:gd name="T74" fmla="*/ 3777 w 5760"/>
              <a:gd name="T75" fmla="*/ 423 h 2325"/>
              <a:gd name="T76" fmla="*/ 3564 w 5760"/>
              <a:gd name="T77" fmla="*/ 375 h 2325"/>
              <a:gd name="T78" fmla="*/ 3282 w 5760"/>
              <a:gd name="T79" fmla="*/ 312 h 2325"/>
              <a:gd name="T80" fmla="*/ 3003 w 5760"/>
              <a:gd name="T81" fmla="*/ 261 h 2325"/>
              <a:gd name="T82" fmla="*/ 2733 w 5760"/>
              <a:gd name="T83" fmla="*/ 213 h 2325"/>
              <a:gd name="T84" fmla="*/ 2451 w 5760"/>
              <a:gd name="T85" fmla="*/ 171 h 2325"/>
              <a:gd name="T86" fmla="*/ 2211 w 5760"/>
              <a:gd name="T87" fmla="*/ 138 h 2325"/>
              <a:gd name="T88" fmla="*/ 1974 w 5760"/>
              <a:gd name="T89" fmla="*/ 108 h 2325"/>
              <a:gd name="T90" fmla="*/ 1665 w 5760"/>
              <a:gd name="T91" fmla="*/ 81 h 2325"/>
              <a:gd name="T92" fmla="*/ 1437 w 5760"/>
              <a:gd name="T93" fmla="*/ 60 h 2325"/>
              <a:gd name="T94" fmla="*/ 1125 w 5760"/>
              <a:gd name="T95" fmla="*/ 36 h 2325"/>
              <a:gd name="T96" fmla="*/ 828 w 5760"/>
              <a:gd name="T97" fmla="*/ 21 h 2325"/>
              <a:gd name="T98" fmla="*/ 558 w 5760"/>
              <a:gd name="T99" fmla="*/ 12 h 2325"/>
              <a:gd name="T100" fmla="*/ 282 w 5760"/>
              <a:gd name="T101" fmla="*/ 3 h 2325"/>
              <a:gd name="T102" fmla="*/ 0 w 5760"/>
              <a:gd name="T103" fmla="*/ 0 h 2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80934" name="Freeform 6"/>
          <p:cNvSpPr>
            <a:spLocks/>
          </p:cNvSpPr>
          <p:nvPr/>
        </p:nvSpPr>
        <p:spPr bwMode="white">
          <a:xfrm>
            <a:off x="0" y="2460625"/>
            <a:ext cx="9144000" cy="2497138"/>
          </a:xfrm>
          <a:custGeom>
            <a:avLst/>
            <a:gdLst>
              <a:gd name="T0" fmla="*/ 0 w 5760"/>
              <a:gd name="T1" fmla="*/ 0 h 1573"/>
              <a:gd name="T2" fmla="*/ 0 w 5760"/>
              <a:gd name="T3" fmla="*/ 351 h 1573"/>
              <a:gd name="T4" fmla="*/ 282 w 5760"/>
              <a:gd name="T5" fmla="*/ 357 h 1573"/>
              <a:gd name="T6" fmla="*/ 627 w 5760"/>
              <a:gd name="T7" fmla="*/ 363 h 1573"/>
              <a:gd name="T8" fmla="*/ 960 w 5760"/>
              <a:gd name="T9" fmla="*/ 375 h 1573"/>
              <a:gd name="T10" fmla="*/ 1218 w 5760"/>
              <a:gd name="T11" fmla="*/ 393 h 1573"/>
              <a:gd name="T12" fmla="*/ 1470 w 5760"/>
              <a:gd name="T13" fmla="*/ 411 h 1573"/>
              <a:gd name="T14" fmla="*/ 1746 w 5760"/>
              <a:gd name="T15" fmla="*/ 435 h 1573"/>
              <a:gd name="T16" fmla="*/ 2022 w 5760"/>
              <a:gd name="T17" fmla="*/ 462 h 1573"/>
              <a:gd name="T18" fmla="*/ 2340 w 5760"/>
              <a:gd name="T19" fmla="*/ 504 h 1573"/>
              <a:gd name="T20" fmla="*/ 2664 w 5760"/>
              <a:gd name="T21" fmla="*/ 549 h 1573"/>
              <a:gd name="T22" fmla="*/ 2952 w 5760"/>
              <a:gd name="T23" fmla="*/ 597 h 1573"/>
              <a:gd name="T24" fmla="*/ 3225 w 5760"/>
              <a:gd name="T25" fmla="*/ 648 h 1573"/>
              <a:gd name="T26" fmla="*/ 3513 w 5760"/>
              <a:gd name="T27" fmla="*/ 708 h 1573"/>
              <a:gd name="T28" fmla="*/ 3693 w 5760"/>
              <a:gd name="T29" fmla="*/ 750 h 1573"/>
              <a:gd name="T30" fmla="*/ 3936 w 5760"/>
              <a:gd name="T31" fmla="*/ 810 h 1573"/>
              <a:gd name="T32" fmla="*/ 4095 w 5760"/>
              <a:gd name="T33" fmla="*/ 855 h 1573"/>
              <a:gd name="T34" fmla="*/ 4281 w 5760"/>
              <a:gd name="T35" fmla="*/ 909 h 1573"/>
              <a:gd name="T36" fmla="*/ 4503 w 5760"/>
              <a:gd name="T37" fmla="*/ 981 h 1573"/>
              <a:gd name="T38" fmla="*/ 4704 w 5760"/>
              <a:gd name="T39" fmla="*/ 1053 h 1573"/>
              <a:gd name="T40" fmla="*/ 4911 w 5760"/>
              <a:gd name="T41" fmla="*/ 1131 h 1573"/>
              <a:gd name="T42" fmla="*/ 5073 w 5760"/>
              <a:gd name="T43" fmla="*/ 1197 h 1573"/>
              <a:gd name="T44" fmla="*/ 5256 w 5760"/>
              <a:gd name="T45" fmla="*/ 1281 h 1573"/>
              <a:gd name="T46" fmla="*/ 5475 w 5760"/>
              <a:gd name="T47" fmla="*/ 1401 h 1573"/>
              <a:gd name="T48" fmla="*/ 5628 w 5760"/>
              <a:gd name="T49" fmla="*/ 1482 h 1573"/>
              <a:gd name="T50" fmla="*/ 5759 w 5760"/>
              <a:gd name="T51" fmla="*/ 1572 h 1573"/>
              <a:gd name="T52" fmla="*/ 5759 w 5760"/>
              <a:gd name="T53" fmla="*/ 633 h 1573"/>
              <a:gd name="T54" fmla="*/ 5493 w 5760"/>
              <a:gd name="T55" fmla="*/ 570 h 1573"/>
              <a:gd name="T56" fmla="*/ 5214 w 5760"/>
              <a:gd name="T57" fmla="*/ 501 h 1573"/>
              <a:gd name="T58" fmla="*/ 4950 w 5760"/>
              <a:gd name="T59" fmla="*/ 444 h 1573"/>
              <a:gd name="T60" fmla="*/ 4701 w 5760"/>
              <a:gd name="T61" fmla="*/ 396 h 1573"/>
              <a:gd name="T62" fmla="*/ 4425 w 5760"/>
              <a:gd name="T63" fmla="*/ 348 h 1573"/>
              <a:gd name="T64" fmla="*/ 4110 w 5760"/>
              <a:gd name="T65" fmla="*/ 294 h 1573"/>
              <a:gd name="T66" fmla="*/ 3813 w 5760"/>
              <a:gd name="T67" fmla="*/ 252 h 1573"/>
              <a:gd name="T68" fmla="*/ 3549 w 5760"/>
              <a:gd name="T69" fmla="*/ 213 h 1573"/>
              <a:gd name="T70" fmla="*/ 3261 w 5760"/>
              <a:gd name="T71" fmla="*/ 183 h 1573"/>
              <a:gd name="T72" fmla="*/ 3015 w 5760"/>
              <a:gd name="T73" fmla="*/ 153 h 1573"/>
              <a:gd name="T74" fmla="*/ 2757 w 5760"/>
              <a:gd name="T75" fmla="*/ 129 h 1573"/>
              <a:gd name="T76" fmla="*/ 2520 w 5760"/>
              <a:gd name="T77" fmla="*/ 105 h 1573"/>
              <a:gd name="T78" fmla="*/ 2301 w 5760"/>
              <a:gd name="T79" fmla="*/ 87 h 1573"/>
              <a:gd name="T80" fmla="*/ 2013 w 5760"/>
              <a:gd name="T81" fmla="*/ 66 h 1573"/>
              <a:gd name="T82" fmla="*/ 1731 w 5760"/>
              <a:gd name="T83" fmla="*/ 48 h 1573"/>
              <a:gd name="T84" fmla="*/ 1524 w 5760"/>
              <a:gd name="T85" fmla="*/ 39 h 1573"/>
              <a:gd name="T86" fmla="*/ 1260 w 5760"/>
              <a:gd name="T87" fmla="*/ 27 h 1573"/>
              <a:gd name="T88" fmla="*/ 966 w 5760"/>
              <a:gd name="T89" fmla="*/ 15 h 1573"/>
              <a:gd name="T90" fmla="*/ 714 w 5760"/>
              <a:gd name="T91" fmla="*/ 12 h 1573"/>
              <a:gd name="T92" fmla="*/ 510 w 5760"/>
              <a:gd name="T93" fmla="*/ 6 h 1573"/>
              <a:gd name="T94" fmla="*/ 243 w 5760"/>
              <a:gd name="T95" fmla="*/ 0 h 1573"/>
              <a:gd name="T96" fmla="*/ 0 w 5760"/>
              <a:gd name="T97" fmla="*/ 0 h 1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80935" name="Freeform 7"/>
          <p:cNvSpPr>
            <a:spLocks/>
          </p:cNvSpPr>
          <p:nvPr/>
        </p:nvSpPr>
        <p:spPr bwMode="white">
          <a:xfrm>
            <a:off x="0" y="1793875"/>
            <a:ext cx="9144000" cy="1539875"/>
          </a:xfrm>
          <a:custGeom>
            <a:avLst/>
            <a:gdLst>
              <a:gd name="T0" fmla="*/ 0 w 5760"/>
              <a:gd name="T1" fmla="*/ 0 h 970"/>
              <a:gd name="T2" fmla="*/ 0 w 5760"/>
              <a:gd name="T3" fmla="*/ 339 h 970"/>
              <a:gd name="T4" fmla="*/ 318 w 5760"/>
              <a:gd name="T5" fmla="*/ 342 h 970"/>
              <a:gd name="T6" fmla="*/ 591 w 5760"/>
              <a:gd name="T7" fmla="*/ 348 h 970"/>
              <a:gd name="T8" fmla="*/ 846 w 5760"/>
              <a:gd name="T9" fmla="*/ 354 h 970"/>
              <a:gd name="T10" fmla="*/ 1074 w 5760"/>
              <a:gd name="T11" fmla="*/ 360 h 970"/>
              <a:gd name="T12" fmla="*/ 1314 w 5760"/>
              <a:gd name="T13" fmla="*/ 366 h 970"/>
              <a:gd name="T14" fmla="*/ 1599 w 5760"/>
              <a:gd name="T15" fmla="*/ 381 h 970"/>
              <a:gd name="T16" fmla="*/ 1911 w 5760"/>
              <a:gd name="T17" fmla="*/ 399 h 970"/>
              <a:gd name="T18" fmla="*/ 2241 w 5760"/>
              <a:gd name="T19" fmla="*/ 420 h 970"/>
              <a:gd name="T20" fmla="*/ 2619 w 5760"/>
              <a:gd name="T21" fmla="*/ 453 h 970"/>
              <a:gd name="T22" fmla="*/ 2889 w 5760"/>
              <a:gd name="T23" fmla="*/ 477 h 970"/>
              <a:gd name="T24" fmla="*/ 3177 w 5760"/>
              <a:gd name="T25" fmla="*/ 507 h 970"/>
              <a:gd name="T26" fmla="*/ 3498 w 5760"/>
              <a:gd name="T27" fmla="*/ 543 h 970"/>
              <a:gd name="T28" fmla="*/ 3813 w 5760"/>
              <a:gd name="T29" fmla="*/ 585 h 970"/>
              <a:gd name="T30" fmla="*/ 4044 w 5760"/>
              <a:gd name="T31" fmla="*/ 618 h 970"/>
              <a:gd name="T32" fmla="*/ 4365 w 5760"/>
              <a:gd name="T33" fmla="*/ 669 h 970"/>
              <a:gd name="T34" fmla="*/ 4683 w 5760"/>
              <a:gd name="T35" fmla="*/ 726 h 970"/>
              <a:gd name="T36" fmla="*/ 4980 w 5760"/>
              <a:gd name="T37" fmla="*/ 786 h 970"/>
              <a:gd name="T38" fmla="*/ 5268 w 5760"/>
              <a:gd name="T39" fmla="*/ 846 h 970"/>
              <a:gd name="T40" fmla="*/ 5646 w 5760"/>
              <a:gd name="T41" fmla="*/ 942 h 970"/>
              <a:gd name="T42" fmla="*/ 5759 w 5760"/>
              <a:gd name="T43" fmla="*/ 969 h 970"/>
              <a:gd name="T44" fmla="*/ 5759 w 5760"/>
              <a:gd name="T45" fmla="*/ 0 h 970"/>
              <a:gd name="T46" fmla="*/ 0 w 5760"/>
              <a:gd name="T47" fmla="*/ 0 h 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80936" name="Freeform 8"/>
          <p:cNvSpPr>
            <a:spLocks/>
          </p:cNvSpPr>
          <p:nvPr/>
        </p:nvSpPr>
        <p:spPr bwMode="white">
          <a:xfrm>
            <a:off x="0" y="-20638"/>
            <a:ext cx="9144000" cy="1682751"/>
          </a:xfrm>
          <a:custGeom>
            <a:avLst/>
            <a:gdLst>
              <a:gd name="T0" fmla="*/ 0 w 5760"/>
              <a:gd name="T1" fmla="*/ 753 h 1060"/>
              <a:gd name="T2" fmla="*/ 0 w 5760"/>
              <a:gd name="T3" fmla="*/ 1059 h 1060"/>
              <a:gd name="T4" fmla="*/ 5759 w 5760"/>
              <a:gd name="T5" fmla="*/ 1059 h 1060"/>
              <a:gd name="T6" fmla="*/ 5759 w 5760"/>
              <a:gd name="T7" fmla="*/ 0 h 1060"/>
              <a:gd name="T8" fmla="*/ 5430 w 5760"/>
              <a:gd name="T9" fmla="*/ 0 h 1060"/>
              <a:gd name="T10" fmla="*/ 5298 w 5760"/>
              <a:gd name="T11" fmla="*/ 84 h 1060"/>
              <a:gd name="T12" fmla="*/ 5136 w 5760"/>
              <a:gd name="T13" fmla="*/ 159 h 1060"/>
              <a:gd name="T14" fmla="*/ 4968 w 5760"/>
              <a:gd name="T15" fmla="*/ 222 h 1060"/>
              <a:gd name="T16" fmla="*/ 4812 w 5760"/>
              <a:gd name="T17" fmla="*/ 267 h 1060"/>
              <a:gd name="T18" fmla="*/ 4626 w 5760"/>
              <a:gd name="T19" fmla="*/ 324 h 1060"/>
              <a:gd name="T20" fmla="*/ 4440 w 5760"/>
              <a:gd name="T21" fmla="*/ 366 h 1060"/>
              <a:gd name="T22" fmla="*/ 4230 w 5760"/>
              <a:gd name="T23" fmla="*/ 414 h 1060"/>
              <a:gd name="T24" fmla="*/ 3939 w 5760"/>
              <a:gd name="T25" fmla="*/ 468 h 1060"/>
              <a:gd name="T26" fmla="*/ 3711 w 5760"/>
              <a:gd name="T27" fmla="*/ 504 h 1060"/>
              <a:gd name="T28" fmla="*/ 3441 w 5760"/>
              <a:gd name="T29" fmla="*/ 543 h 1060"/>
              <a:gd name="T30" fmla="*/ 3189 w 5760"/>
              <a:gd name="T31" fmla="*/ 579 h 1060"/>
              <a:gd name="T32" fmla="*/ 2925 w 5760"/>
              <a:gd name="T33" fmla="*/ 606 h 1060"/>
              <a:gd name="T34" fmla="*/ 2679 w 5760"/>
              <a:gd name="T35" fmla="*/ 633 h 1060"/>
              <a:gd name="T36" fmla="*/ 2418 w 5760"/>
              <a:gd name="T37" fmla="*/ 654 h 1060"/>
              <a:gd name="T38" fmla="*/ 2142 w 5760"/>
              <a:gd name="T39" fmla="*/ 675 h 1060"/>
              <a:gd name="T40" fmla="*/ 1896 w 5760"/>
              <a:gd name="T41" fmla="*/ 693 h 1060"/>
              <a:gd name="T42" fmla="*/ 1647 w 5760"/>
              <a:gd name="T43" fmla="*/ 708 h 1060"/>
              <a:gd name="T44" fmla="*/ 1404 w 5760"/>
              <a:gd name="T45" fmla="*/ 720 h 1060"/>
              <a:gd name="T46" fmla="*/ 1170 w 5760"/>
              <a:gd name="T47" fmla="*/ 732 h 1060"/>
              <a:gd name="T48" fmla="*/ 906 w 5760"/>
              <a:gd name="T49" fmla="*/ 738 h 1060"/>
              <a:gd name="T50" fmla="*/ 534 w 5760"/>
              <a:gd name="T51" fmla="*/ 747 h 1060"/>
              <a:gd name="T52" fmla="*/ 201 w 5760"/>
              <a:gd name="T53" fmla="*/ 753 h 1060"/>
              <a:gd name="T54" fmla="*/ 0 w 5760"/>
              <a:gd name="T55" fmla="*/ 753 h 10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80937" name="Freeform 9"/>
          <p:cNvSpPr>
            <a:spLocks/>
          </p:cNvSpPr>
          <p:nvPr/>
        </p:nvSpPr>
        <p:spPr bwMode="white">
          <a:xfrm>
            <a:off x="0" y="-20638"/>
            <a:ext cx="8388350" cy="1068388"/>
          </a:xfrm>
          <a:custGeom>
            <a:avLst/>
            <a:gdLst>
              <a:gd name="T0" fmla="*/ 0 w 5284"/>
              <a:gd name="T1" fmla="*/ 366 h 673"/>
              <a:gd name="T2" fmla="*/ 0 w 5284"/>
              <a:gd name="T3" fmla="*/ 672 h 673"/>
              <a:gd name="T4" fmla="*/ 303 w 5284"/>
              <a:gd name="T5" fmla="*/ 672 h 673"/>
              <a:gd name="T6" fmla="*/ 723 w 5284"/>
              <a:gd name="T7" fmla="*/ 663 h 673"/>
              <a:gd name="T8" fmla="*/ 1020 w 5284"/>
              <a:gd name="T9" fmla="*/ 654 h 673"/>
              <a:gd name="T10" fmla="*/ 1302 w 5284"/>
              <a:gd name="T11" fmla="*/ 642 h 673"/>
              <a:gd name="T12" fmla="*/ 1554 w 5284"/>
              <a:gd name="T13" fmla="*/ 630 h 673"/>
              <a:gd name="T14" fmla="*/ 1779 w 5284"/>
              <a:gd name="T15" fmla="*/ 615 h 673"/>
              <a:gd name="T16" fmla="*/ 1962 w 5284"/>
              <a:gd name="T17" fmla="*/ 606 h 673"/>
              <a:gd name="T18" fmla="*/ 2193 w 5284"/>
              <a:gd name="T19" fmla="*/ 588 h 673"/>
              <a:gd name="T20" fmla="*/ 2448 w 5284"/>
              <a:gd name="T21" fmla="*/ 570 h 673"/>
              <a:gd name="T22" fmla="*/ 2700 w 5284"/>
              <a:gd name="T23" fmla="*/ 546 h 673"/>
              <a:gd name="T24" fmla="*/ 2904 w 5284"/>
              <a:gd name="T25" fmla="*/ 528 h 673"/>
              <a:gd name="T26" fmla="*/ 3138 w 5284"/>
              <a:gd name="T27" fmla="*/ 498 h 673"/>
              <a:gd name="T28" fmla="*/ 3324 w 5284"/>
              <a:gd name="T29" fmla="*/ 474 h 673"/>
              <a:gd name="T30" fmla="*/ 3534 w 5284"/>
              <a:gd name="T31" fmla="*/ 447 h 673"/>
              <a:gd name="T32" fmla="*/ 3735 w 5284"/>
              <a:gd name="T33" fmla="*/ 420 h 673"/>
              <a:gd name="T34" fmla="*/ 3933 w 5284"/>
              <a:gd name="T35" fmla="*/ 384 h 673"/>
              <a:gd name="T36" fmla="*/ 4116 w 5284"/>
              <a:gd name="T37" fmla="*/ 351 h 673"/>
              <a:gd name="T38" fmla="*/ 4266 w 5284"/>
              <a:gd name="T39" fmla="*/ 318 h 673"/>
              <a:gd name="T40" fmla="*/ 4446 w 5284"/>
              <a:gd name="T41" fmla="*/ 279 h 673"/>
              <a:gd name="T42" fmla="*/ 4620 w 5284"/>
              <a:gd name="T43" fmla="*/ 237 h 673"/>
              <a:gd name="T44" fmla="*/ 4779 w 5284"/>
              <a:gd name="T45" fmla="*/ 192 h 673"/>
              <a:gd name="T46" fmla="*/ 4920 w 5284"/>
              <a:gd name="T47" fmla="*/ 147 h 673"/>
              <a:gd name="T48" fmla="*/ 5085 w 5284"/>
              <a:gd name="T49" fmla="*/ 90 h 673"/>
              <a:gd name="T50" fmla="*/ 5193 w 5284"/>
              <a:gd name="T51" fmla="*/ 42 h 673"/>
              <a:gd name="T52" fmla="*/ 5283 w 5284"/>
              <a:gd name="T53" fmla="*/ 0 h 673"/>
              <a:gd name="T54" fmla="*/ 3201 w 5284"/>
              <a:gd name="T55" fmla="*/ 0 h 673"/>
              <a:gd name="T56" fmla="*/ 2982 w 5284"/>
              <a:gd name="T57" fmla="*/ 57 h 673"/>
              <a:gd name="T58" fmla="*/ 2775 w 5284"/>
              <a:gd name="T59" fmla="*/ 108 h 673"/>
              <a:gd name="T60" fmla="*/ 2562 w 5284"/>
              <a:gd name="T61" fmla="*/ 150 h 673"/>
              <a:gd name="T62" fmla="*/ 2397 w 5284"/>
              <a:gd name="T63" fmla="*/ 183 h 673"/>
              <a:gd name="T64" fmla="*/ 2205 w 5284"/>
              <a:gd name="T65" fmla="*/ 213 h 673"/>
              <a:gd name="T66" fmla="*/ 2001 w 5284"/>
              <a:gd name="T67" fmla="*/ 243 h 673"/>
              <a:gd name="T68" fmla="*/ 1776 w 5284"/>
              <a:gd name="T69" fmla="*/ 273 h 673"/>
              <a:gd name="T70" fmla="*/ 1536 w 5284"/>
              <a:gd name="T71" fmla="*/ 297 h 673"/>
              <a:gd name="T72" fmla="*/ 1344 w 5284"/>
              <a:gd name="T73" fmla="*/ 312 h 673"/>
              <a:gd name="T74" fmla="*/ 1134 w 5284"/>
              <a:gd name="T75" fmla="*/ 330 h 673"/>
              <a:gd name="T76" fmla="*/ 921 w 5284"/>
              <a:gd name="T77" fmla="*/ 342 h 673"/>
              <a:gd name="T78" fmla="*/ 696 w 5284"/>
              <a:gd name="T79" fmla="*/ 354 h 673"/>
              <a:gd name="T80" fmla="*/ 501 w 5284"/>
              <a:gd name="T81" fmla="*/ 360 h 673"/>
              <a:gd name="T82" fmla="*/ 279 w 5284"/>
              <a:gd name="T83" fmla="*/ 366 h 673"/>
              <a:gd name="T84" fmla="*/ 99 w 5284"/>
              <a:gd name="T85" fmla="*/ 369 h 673"/>
              <a:gd name="T86" fmla="*/ 0 w 5284"/>
              <a:gd name="T87" fmla="*/ 366 h 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80938" name="Freeform 10"/>
          <p:cNvSpPr>
            <a:spLocks/>
          </p:cNvSpPr>
          <p:nvPr/>
        </p:nvSpPr>
        <p:spPr bwMode="white">
          <a:xfrm>
            <a:off x="0" y="-20638"/>
            <a:ext cx="4578350" cy="454026"/>
          </a:xfrm>
          <a:custGeom>
            <a:avLst/>
            <a:gdLst>
              <a:gd name="T0" fmla="*/ 0 w 2884"/>
              <a:gd name="T1" fmla="*/ 0 h 286"/>
              <a:gd name="T2" fmla="*/ 0 w 2884"/>
              <a:gd name="T3" fmla="*/ 285 h 286"/>
              <a:gd name="T4" fmla="*/ 192 w 2884"/>
              <a:gd name="T5" fmla="*/ 285 h 286"/>
              <a:gd name="T6" fmla="*/ 384 w 2884"/>
              <a:gd name="T7" fmla="*/ 282 h 286"/>
              <a:gd name="T8" fmla="*/ 579 w 2884"/>
              <a:gd name="T9" fmla="*/ 276 h 286"/>
              <a:gd name="T10" fmla="*/ 789 w 2884"/>
              <a:gd name="T11" fmla="*/ 267 h 286"/>
              <a:gd name="T12" fmla="*/ 999 w 2884"/>
              <a:gd name="T13" fmla="*/ 258 h 286"/>
              <a:gd name="T14" fmla="*/ 1161 w 2884"/>
              <a:gd name="T15" fmla="*/ 246 h 286"/>
              <a:gd name="T16" fmla="*/ 1302 w 2884"/>
              <a:gd name="T17" fmla="*/ 234 h 286"/>
              <a:gd name="T18" fmla="*/ 1458 w 2884"/>
              <a:gd name="T19" fmla="*/ 222 h 286"/>
              <a:gd name="T20" fmla="*/ 1665 w 2884"/>
              <a:gd name="T21" fmla="*/ 201 h 286"/>
              <a:gd name="T22" fmla="*/ 1992 w 2884"/>
              <a:gd name="T23" fmla="*/ 159 h 286"/>
              <a:gd name="T24" fmla="*/ 2301 w 2884"/>
              <a:gd name="T25" fmla="*/ 117 h 286"/>
              <a:gd name="T26" fmla="*/ 2604 w 2884"/>
              <a:gd name="T27" fmla="*/ 60 h 286"/>
              <a:gd name="T28" fmla="*/ 2883 w 2884"/>
              <a:gd name="T29" fmla="*/ 0 h 286"/>
              <a:gd name="T30" fmla="*/ 0 w 2884"/>
              <a:gd name="T31"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80939" name="Rectangle 11"/>
          <p:cNvSpPr>
            <a:spLocks noGrp="1" noChangeArrowheads="1"/>
          </p:cNvSpPr>
          <p:nvPr>
            <p:ph type="title"/>
          </p:nvPr>
        </p:nvSpPr>
        <p:spPr bwMode="auto">
          <a:xfrm>
            <a:off x="685800" y="609600"/>
            <a:ext cx="8077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80940" name="Rectangle 12"/>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80941" name="Rectangle 13"/>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Times New Roman" pitchFamily="18" charset="0"/>
              </a:defRPr>
            </a:lvl1pPr>
          </a:lstStyle>
          <a:p>
            <a:r>
              <a:rPr lang="en-US"/>
              <a:t>June 2, 2000</a:t>
            </a:r>
          </a:p>
        </p:txBody>
      </p:sp>
      <p:sp>
        <p:nvSpPr>
          <p:cNvPr id="380942" name="Rectangle 14"/>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Times New Roman" pitchFamily="18" charset="0"/>
              </a:defRPr>
            </a:lvl1pPr>
          </a:lstStyle>
          <a:p>
            <a:r>
              <a:rPr lang="en-US"/>
              <a:t>I/Me Study</a:t>
            </a:r>
          </a:p>
        </p:txBody>
      </p:sp>
      <p:sp>
        <p:nvSpPr>
          <p:cNvPr id="380943" name="Rectangle 15"/>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Times New Roman" pitchFamily="18" charset="0"/>
              </a:defRPr>
            </a:lvl1pPr>
          </a:lstStyle>
          <a:p>
            <a:fld id="{DBAB2436-928F-419A-B64B-B9555D35CDB0}"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80930"/>
                                        </p:tgtEl>
                                        <p:attrNameLst>
                                          <p:attrName>style.visibility</p:attrName>
                                        </p:attrNameLst>
                                      </p:cBhvr>
                                      <p:to>
                                        <p:strVal val="visible"/>
                                      </p:to>
                                    </p:set>
                                    <p:anim calcmode="lin" valueType="num">
                                      <p:cBhvr additive="base">
                                        <p:cTn id="7" dur="500" fill="hold"/>
                                        <p:tgtEl>
                                          <p:spTgt spid="380930"/>
                                        </p:tgtEl>
                                        <p:attrNameLst>
                                          <p:attrName>ppt_x</p:attrName>
                                        </p:attrNameLst>
                                      </p:cBhvr>
                                      <p:tavLst>
                                        <p:tav tm="0">
                                          <p:val>
                                            <p:strVal val="0-#ppt_w/2"/>
                                          </p:val>
                                        </p:tav>
                                        <p:tav tm="100000">
                                          <p:val>
                                            <p:strVal val="#ppt_x"/>
                                          </p:val>
                                        </p:tav>
                                      </p:tavLst>
                                    </p:anim>
                                    <p:anim calcmode="lin" valueType="num">
                                      <p:cBhvr additive="base">
                                        <p:cTn id="8" dur="500" fill="hold"/>
                                        <p:tgtEl>
                                          <p:spTgt spid="380930"/>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80930"/>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0930" grpId="0" animBg="1"/>
    </p:bldLst>
  </p:timing>
  <p:txStyles>
    <p:titleStyle>
      <a:lvl1pPr algn="ctr" rtl="0" eaLnBrk="0" fontAlgn="base" hangingPunct="0">
        <a:spcBef>
          <a:spcPct val="0"/>
        </a:spcBef>
        <a:spcAft>
          <a:spcPct val="0"/>
        </a:spcAft>
        <a:defRPr sz="4400" b="1">
          <a:solidFill>
            <a:schemeClr val="tx2"/>
          </a:solidFill>
          <a:latin typeface="+mj-lt"/>
          <a:ea typeface="+mj-ea"/>
          <a:cs typeface="+mj-cs"/>
        </a:defRPr>
      </a:lvl1pPr>
      <a:lvl2pPr algn="ctr" rtl="0" eaLnBrk="0" fontAlgn="base" hangingPunct="0">
        <a:spcBef>
          <a:spcPct val="0"/>
        </a:spcBef>
        <a:spcAft>
          <a:spcPct val="0"/>
        </a:spcAft>
        <a:defRPr sz="4400" b="1">
          <a:solidFill>
            <a:schemeClr val="tx2"/>
          </a:solidFill>
          <a:latin typeface="Verdana" pitchFamily="34" charset="0"/>
        </a:defRPr>
      </a:lvl2pPr>
      <a:lvl3pPr algn="ctr" rtl="0" eaLnBrk="0" fontAlgn="base" hangingPunct="0">
        <a:spcBef>
          <a:spcPct val="0"/>
        </a:spcBef>
        <a:spcAft>
          <a:spcPct val="0"/>
        </a:spcAft>
        <a:defRPr sz="4400" b="1">
          <a:solidFill>
            <a:schemeClr val="tx2"/>
          </a:solidFill>
          <a:latin typeface="Verdana" pitchFamily="34" charset="0"/>
        </a:defRPr>
      </a:lvl3pPr>
      <a:lvl4pPr algn="ctr" rtl="0" eaLnBrk="0" fontAlgn="base" hangingPunct="0">
        <a:spcBef>
          <a:spcPct val="0"/>
        </a:spcBef>
        <a:spcAft>
          <a:spcPct val="0"/>
        </a:spcAft>
        <a:defRPr sz="4400" b="1">
          <a:solidFill>
            <a:schemeClr val="tx2"/>
          </a:solidFill>
          <a:latin typeface="Verdana" pitchFamily="34" charset="0"/>
        </a:defRPr>
      </a:lvl4pPr>
      <a:lvl5pPr algn="ctr" rtl="0" eaLnBrk="0" fontAlgn="base" hangingPunct="0">
        <a:spcBef>
          <a:spcPct val="0"/>
        </a:spcBef>
        <a:spcAft>
          <a:spcPct val="0"/>
        </a:spcAft>
        <a:defRPr sz="4400" b="1">
          <a:solidFill>
            <a:schemeClr val="tx2"/>
          </a:solidFill>
          <a:latin typeface="Verdana" pitchFamily="34" charset="0"/>
        </a:defRPr>
      </a:lvl5pPr>
      <a:lvl6pPr marL="457200" algn="ctr" rtl="0" eaLnBrk="0" fontAlgn="base" hangingPunct="0">
        <a:spcBef>
          <a:spcPct val="0"/>
        </a:spcBef>
        <a:spcAft>
          <a:spcPct val="0"/>
        </a:spcAft>
        <a:defRPr sz="4400" b="1">
          <a:solidFill>
            <a:schemeClr val="tx2"/>
          </a:solidFill>
          <a:latin typeface="Verdana" pitchFamily="34" charset="0"/>
        </a:defRPr>
      </a:lvl6pPr>
      <a:lvl7pPr marL="914400" algn="ctr" rtl="0" eaLnBrk="0" fontAlgn="base" hangingPunct="0">
        <a:spcBef>
          <a:spcPct val="0"/>
        </a:spcBef>
        <a:spcAft>
          <a:spcPct val="0"/>
        </a:spcAft>
        <a:defRPr sz="4400" b="1">
          <a:solidFill>
            <a:schemeClr val="tx2"/>
          </a:solidFill>
          <a:latin typeface="Verdana" pitchFamily="34" charset="0"/>
        </a:defRPr>
      </a:lvl7pPr>
      <a:lvl8pPr marL="1371600" algn="ctr" rtl="0" eaLnBrk="0" fontAlgn="base" hangingPunct="0">
        <a:spcBef>
          <a:spcPct val="0"/>
        </a:spcBef>
        <a:spcAft>
          <a:spcPct val="0"/>
        </a:spcAft>
        <a:defRPr sz="4400" b="1">
          <a:solidFill>
            <a:schemeClr val="tx2"/>
          </a:solidFill>
          <a:latin typeface="Verdana" pitchFamily="34" charset="0"/>
        </a:defRPr>
      </a:lvl8pPr>
      <a:lvl9pPr marL="1828800" algn="ctr" rtl="0" eaLnBrk="0" fontAlgn="base" hangingPunct="0">
        <a:spcBef>
          <a:spcPct val="0"/>
        </a:spcBef>
        <a:spcAft>
          <a:spcPct val="0"/>
        </a:spcAft>
        <a:defRPr sz="4400" b="1">
          <a:solidFill>
            <a:schemeClr val="tx2"/>
          </a:solidFill>
          <a:latin typeface="Verdana"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audio" Target="../media/audio1.bin"/><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6.wmf"/><Relationship Id="rId4" Type="http://schemas.openxmlformats.org/officeDocument/2006/relationships/oleObject" Target="../embeddings/oleObject1.bin"/></Relationships>
</file>

<file path=ppt/slides/_rels/slide31.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3" Type="http://schemas.openxmlformats.org/officeDocument/2006/relationships/audio" Target="../media/audio2.bin"/><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14.xml"/><Relationship Id="rId1" Type="http://schemas.openxmlformats.org/officeDocument/2006/relationships/vmlDrawing" Target="../drawings/vmlDrawing2.vml"/><Relationship Id="rId5" Type="http://schemas.openxmlformats.org/officeDocument/2006/relationships/image" Target="../media/image8.emf"/><Relationship Id="rId4" Type="http://schemas.openxmlformats.org/officeDocument/2006/relationships/oleObject" Target="../embeddings/oleObject2.bin"/></Relationships>
</file>

<file path=ppt/slides/_rels/slide35.xml.rels><?xml version="1.0" encoding="UTF-8" standalone="yes"?>
<Relationships xmlns="http://schemas.openxmlformats.org/package/2006/relationships"><Relationship Id="rId3" Type="http://schemas.openxmlformats.org/officeDocument/2006/relationships/audio" Target="../media/audio2.bin"/><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ChangeArrowheads="1"/>
          </p:cNvSpPr>
          <p:nvPr>
            <p:ph type="ctrTitle"/>
          </p:nvPr>
        </p:nvSpPr>
        <p:spPr>
          <a:xfrm>
            <a:off x="685800" y="1752600"/>
            <a:ext cx="7772400" cy="1143000"/>
          </a:xfrm>
        </p:spPr>
        <p:txBody>
          <a:bodyPr/>
          <a:lstStyle/>
          <a:p>
            <a:r>
              <a:rPr lang="en-US"/>
              <a:t>Addictive Diseases</a:t>
            </a:r>
          </a:p>
        </p:txBody>
      </p:sp>
      <p:sp>
        <p:nvSpPr>
          <p:cNvPr id="235523" name="Rectangle 3"/>
          <p:cNvSpPr>
            <a:spLocks noGrp="1" noChangeArrowheads="1"/>
          </p:cNvSpPr>
          <p:nvPr>
            <p:ph type="subTitle" idx="1"/>
          </p:nvPr>
        </p:nvSpPr>
        <p:spPr>
          <a:xfrm>
            <a:off x="1371600" y="3352800"/>
            <a:ext cx="6400800" cy="1752600"/>
          </a:xfrm>
        </p:spPr>
        <p:txBody>
          <a:bodyPr/>
          <a:lstStyle/>
          <a:p>
            <a:r>
              <a:rPr lang="en-US"/>
              <a:t>State of Georgia</a:t>
            </a:r>
          </a:p>
          <a:p>
            <a:r>
              <a:rPr lang="en-US"/>
              <a:t>Crisis Intervention Team Training Program</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677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677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6772"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6773"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6774" name="Rectangle 6"/>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6775" name="Rectangle 7"/>
          <p:cNvSpPr>
            <a:spLocks noGrp="1" noChangeArrowheads="1"/>
          </p:cNvSpPr>
          <p:nvPr>
            <p:ph type="title"/>
          </p:nvPr>
        </p:nvSpPr>
        <p:spPr>
          <a:noFill/>
          <a:ln/>
        </p:spPr>
        <p:txBody>
          <a:bodyPr lIns="80962" tIns="41275" rIns="80962" bIns="41275"/>
          <a:lstStyle/>
          <a:p>
            <a:pPr defTabSz="804863"/>
            <a:r>
              <a:rPr lang="en-US"/>
              <a:t>4 Cs of Addiction</a:t>
            </a:r>
          </a:p>
        </p:txBody>
      </p:sp>
      <p:sp>
        <p:nvSpPr>
          <p:cNvPr id="416776" name="Rectangle 8"/>
          <p:cNvSpPr>
            <a:spLocks noGrp="1" noChangeArrowheads="1"/>
          </p:cNvSpPr>
          <p:nvPr>
            <p:ph type="body" idx="1"/>
          </p:nvPr>
        </p:nvSpPr>
        <p:spPr>
          <a:xfrm>
            <a:off x="1219200" y="1828800"/>
            <a:ext cx="6637338" cy="4267200"/>
          </a:xfrm>
          <a:noFill/>
          <a:ln/>
        </p:spPr>
        <p:txBody>
          <a:bodyPr lIns="93662" tIns="46038" rIns="93662" bIns="46038"/>
          <a:lstStyle/>
          <a:p>
            <a:pPr marL="346075" indent="-346075" defTabSz="923925">
              <a:lnSpc>
                <a:spcPct val="90000"/>
              </a:lnSpc>
            </a:pPr>
            <a:r>
              <a:rPr lang="en-US"/>
              <a:t>Loss of Consistent Control over use</a:t>
            </a:r>
          </a:p>
          <a:p>
            <a:pPr marL="346075" indent="-346075" defTabSz="923925">
              <a:lnSpc>
                <a:spcPct val="90000"/>
              </a:lnSpc>
            </a:pPr>
            <a:r>
              <a:rPr lang="en-US"/>
              <a:t>Compulsivity or Craving</a:t>
            </a:r>
          </a:p>
          <a:p>
            <a:pPr marL="346075" indent="-346075" defTabSz="923925">
              <a:lnSpc>
                <a:spcPct val="90000"/>
              </a:lnSpc>
            </a:pPr>
            <a:r>
              <a:rPr lang="en-US"/>
              <a:t>Constantly thinking about addictive substance or process</a:t>
            </a:r>
          </a:p>
          <a:p>
            <a:pPr marL="346075" indent="-346075" defTabSz="923925">
              <a:lnSpc>
                <a:spcPct val="90000"/>
              </a:lnSpc>
            </a:pPr>
            <a:r>
              <a:rPr lang="en-US"/>
              <a:t>Continued use in the face of adverse consequences</a:t>
            </a:r>
            <a:endParaRPr lang="en-US" sz="240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iterate type="wd">
                                    <p:tmPct val="100000"/>
                                  </p:iterate>
                                  <p:childTnLst>
                                    <p:set>
                                      <p:cBhvr>
                                        <p:cTn id="6" dur="1" fill="hold">
                                          <p:stCondLst>
                                            <p:cond delay="0"/>
                                          </p:stCondLst>
                                        </p:cTn>
                                        <p:tgtEl>
                                          <p:spTgt spid="416776">
                                            <p:txEl>
                                              <p:pRg st="0" end="0"/>
                                            </p:txEl>
                                          </p:spTgt>
                                        </p:tgtEl>
                                        <p:attrNameLst>
                                          <p:attrName>style.visibility</p:attrName>
                                        </p:attrNameLst>
                                      </p:cBhvr>
                                      <p:to>
                                        <p:strVal val="visible"/>
                                      </p:to>
                                    </p:set>
                                    <p:anim calcmode="lin" valueType="num">
                                      <p:cBhvr additive="base">
                                        <p:cTn id="7" dur="300" fill="hold"/>
                                        <p:tgtEl>
                                          <p:spTgt spid="416776">
                                            <p:txEl>
                                              <p:pRg st="0" end="0"/>
                                            </p:txEl>
                                          </p:spTgt>
                                        </p:tgtEl>
                                        <p:attrNameLst>
                                          <p:attrName>ppt_x</p:attrName>
                                        </p:attrNameLst>
                                      </p:cBhvr>
                                      <p:tavLst>
                                        <p:tav tm="0">
                                          <p:val>
                                            <p:strVal val="#ppt_x"/>
                                          </p:val>
                                        </p:tav>
                                        <p:tav tm="100000">
                                          <p:val>
                                            <p:strVal val="#ppt_x"/>
                                          </p:val>
                                        </p:tav>
                                      </p:tavLst>
                                    </p:anim>
                                    <p:anim calcmode="lin" valueType="num">
                                      <p:cBhvr additive="base">
                                        <p:cTn id="8" dur="300" fill="hold"/>
                                        <p:tgtEl>
                                          <p:spTgt spid="416776">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iterate type="wd">
                                    <p:tmPct val="100000"/>
                                  </p:iterate>
                                  <p:childTnLst>
                                    <p:set>
                                      <p:cBhvr>
                                        <p:cTn id="12" dur="1" fill="hold">
                                          <p:stCondLst>
                                            <p:cond delay="0"/>
                                          </p:stCondLst>
                                        </p:cTn>
                                        <p:tgtEl>
                                          <p:spTgt spid="416776">
                                            <p:txEl>
                                              <p:pRg st="1" end="1"/>
                                            </p:txEl>
                                          </p:spTgt>
                                        </p:tgtEl>
                                        <p:attrNameLst>
                                          <p:attrName>style.visibility</p:attrName>
                                        </p:attrNameLst>
                                      </p:cBhvr>
                                      <p:to>
                                        <p:strVal val="visible"/>
                                      </p:to>
                                    </p:set>
                                    <p:anim calcmode="lin" valueType="num">
                                      <p:cBhvr additive="base">
                                        <p:cTn id="13" dur="300" fill="hold"/>
                                        <p:tgtEl>
                                          <p:spTgt spid="416776">
                                            <p:txEl>
                                              <p:pRg st="1" end="1"/>
                                            </p:txEl>
                                          </p:spTgt>
                                        </p:tgtEl>
                                        <p:attrNameLst>
                                          <p:attrName>ppt_x</p:attrName>
                                        </p:attrNameLst>
                                      </p:cBhvr>
                                      <p:tavLst>
                                        <p:tav tm="0">
                                          <p:val>
                                            <p:strVal val="#ppt_x"/>
                                          </p:val>
                                        </p:tav>
                                        <p:tav tm="100000">
                                          <p:val>
                                            <p:strVal val="#ppt_x"/>
                                          </p:val>
                                        </p:tav>
                                      </p:tavLst>
                                    </p:anim>
                                    <p:anim calcmode="lin" valueType="num">
                                      <p:cBhvr additive="base">
                                        <p:cTn id="14" dur="300" fill="hold"/>
                                        <p:tgtEl>
                                          <p:spTgt spid="416776">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 fill="hold" grpId="0" nodeType="clickEffect">
                                  <p:stCondLst>
                                    <p:cond delay="0"/>
                                  </p:stCondLst>
                                  <p:iterate type="wd">
                                    <p:tmPct val="100000"/>
                                  </p:iterate>
                                  <p:childTnLst>
                                    <p:set>
                                      <p:cBhvr>
                                        <p:cTn id="18" dur="1" fill="hold">
                                          <p:stCondLst>
                                            <p:cond delay="0"/>
                                          </p:stCondLst>
                                        </p:cTn>
                                        <p:tgtEl>
                                          <p:spTgt spid="416776">
                                            <p:txEl>
                                              <p:pRg st="2" end="2"/>
                                            </p:txEl>
                                          </p:spTgt>
                                        </p:tgtEl>
                                        <p:attrNameLst>
                                          <p:attrName>style.visibility</p:attrName>
                                        </p:attrNameLst>
                                      </p:cBhvr>
                                      <p:to>
                                        <p:strVal val="visible"/>
                                      </p:to>
                                    </p:set>
                                    <p:anim calcmode="lin" valueType="num">
                                      <p:cBhvr additive="base">
                                        <p:cTn id="19" dur="300" fill="hold"/>
                                        <p:tgtEl>
                                          <p:spTgt spid="416776">
                                            <p:txEl>
                                              <p:pRg st="2" end="2"/>
                                            </p:txEl>
                                          </p:spTgt>
                                        </p:tgtEl>
                                        <p:attrNameLst>
                                          <p:attrName>ppt_x</p:attrName>
                                        </p:attrNameLst>
                                      </p:cBhvr>
                                      <p:tavLst>
                                        <p:tav tm="0">
                                          <p:val>
                                            <p:strVal val="#ppt_x"/>
                                          </p:val>
                                        </p:tav>
                                        <p:tav tm="100000">
                                          <p:val>
                                            <p:strVal val="#ppt_x"/>
                                          </p:val>
                                        </p:tav>
                                      </p:tavLst>
                                    </p:anim>
                                    <p:anim calcmode="lin" valueType="num">
                                      <p:cBhvr additive="base">
                                        <p:cTn id="20" dur="300" fill="hold"/>
                                        <p:tgtEl>
                                          <p:spTgt spid="416776">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1" fill="hold" grpId="0" nodeType="clickEffect">
                                  <p:stCondLst>
                                    <p:cond delay="0"/>
                                  </p:stCondLst>
                                  <p:iterate type="wd">
                                    <p:tmPct val="100000"/>
                                  </p:iterate>
                                  <p:childTnLst>
                                    <p:set>
                                      <p:cBhvr>
                                        <p:cTn id="24" dur="1" fill="hold">
                                          <p:stCondLst>
                                            <p:cond delay="0"/>
                                          </p:stCondLst>
                                        </p:cTn>
                                        <p:tgtEl>
                                          <p:spTgt spid="416776">
                                            <p:txEl>
                                              <p:pRg st="3" end="3"/>
                                            </p:txEl>
                                          </p:spTgt>
                                        </p:tgtEl>
                                        <p:attrNameLst>
                                          <p:attrName>style.visibility</p:attrName>
                                        </p:attrNameLst>
                                      </p:cBhvr>
                                      <p:to>
                                        <p:strVal val="visible"/>
                                      </p:to>
                                    </p:set>
                                    <p:anim calcmode="lin" valueType="num">
                                      <p:cBhvr additive="base">
                                        <p:cTn id="25" dur="300" fill="hold"/>
                                        <p:tgtEl>
                                          <p:spTgt spid="416776">
                                            <p:txEl>
                                              <p:pRg st="3" end="3"/>
                                            </p:txEl>
                                          </p:spTgt>
                                        </p:tgtEl>
                                        <p:attrNameLst>
                                          <p:attrName>ppt_x</p:attrName>
                                        </p:attrNameLst>
                                      </p:cBhvr>
                                      <p:tavLst>
                                        <p:tav tm="0">
                                          <p:val>
                                            <p:strVal val="#ppt_x"/>
                                          </p:val>
                                        </p:tav>
                                        <p:tav tm="100000">
                                          <p:val>
                                            <p:strVal val="#ppt_x"/>
                                          </p:val>
                                        </p:tav>
                                      </p:tavLst>
                                    </p:anim>
                                    <p:anim calcmode="lin" valueType="num">
                                      <p:cBhvr additive="base">
                                        <p:cTn id="26" dur="300" fill="hold"/>
                                        <p:tgtEl>
                                          <p:spTgt spid="416776">
                                            <p:txEl>
                                              <p:pRg st="3" end="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6776"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8754" name="Rectangle 1026"/>
          <p:cNvSpPr>
            <a:spLocks noGrp="1" noChangeArrowheads="1"/>
          </p:cNvSpPr>
          <p:nvPr>
            <p:ph type="title"/>
          </p:nvPr>
        </p:nvSpPr>
        <p:spPr>
          <a:xfrm>
            <a:off x="338138" y="457200"/>
            <a:ext cx="8467725" cy="1066800"/>
          </a:xfrm>
          <a:noFill/>
          <a:ln/>
        </p:spPr>
        <p:txBody>
          <a:bodyPr lIns="92075" tIns="46038" rIns="92075" bIns="46038"/>
          <a:lstStyle/>
          <a:p>
            <a:r>
              <a:rPr lang="en-US"/>
              <a:t>Addiction Is Not What You Think</a:t>
            </a:r>
          </a:p>
        </p:txBody>
      </p:sp>
      <p:sp>
        <p:nvSpPr>
          <p:cNvPr id="458755" name="Rectangle 1027"/>
          <p:cNvSpPr>
            <a:spLocks noGrp="1" noChangeArrowheads="1"/>
          </p:cNvSpPr>
          <p:nvPr>
            <p:ph type="body" idx="1"/>
          </p:nvPr>
        </p:nvSpPr>
        <p:spPr>
          <a:xfrm>
            <a:off x="881063" y="1828800"/>
            <a:ext cx="7788275" cy="5257800"/>
          </a:xfrm>
          <a:noFill/>
          <a:ln/>
        </p:spPr>
        <p:txBody>
          <a:bodyPr lIns="92075" tIns="46038" rIns="92075" bIns="46038"/>
          <a:lstStyle/>
          <a:p>
            <a:r>
              <a:rPr lang="en-US" sz="2800"/>
              <a:t>Drug use and behavior are reinforcing or rewarding</a:t>
            </a:r>
          </a:p>
          <a:p>
            <a:r>
              <a:rPr lang="en-US" sz="2800"/>
              <a:t>Reward pathway permanently altered </a:t>
            </a:r>
          </a:p>
          <a:p>
            <a:r>
              <a:rPr lang="en-US" sz="2800"/>
              <a:t>Engaging in compulsive behavior</a:t>
            </a:r>
          </a:p>
          <a:p>
            <a:pPr lvl="1"/>
            <a:r>
              <a:rPr lang="en-US"/>
              <a:t>Even when there are negative consequences</a:t>
            </a:r>
          </a:p>
          <a:p>
            <a:r>
              <a:rPr lang="en-US" sz="2800"/>
              <a:t>Loss of control in limiting intake</a:t>
            </a:r>
          </a:p>
          <a:p>
            <a:r>
              <a:rPr lang="en-US" sz="2800"/>
              <a:t>Craving: conscious and unconscious</a:t>
            </a:r>
          </a:p>
          <a:p>
            <a:r>
              <a:rPr lang="en-US" sz="2800"/>
              <a:t>Disease of the brain</a:t>
            </a:r>
          </a:p>
        </p:txBody>
      </p:sp>
    </p:spTree>
  </p:cSld>
  <p:clrMapOvr>
    <a:masterClrMapping/>
  </p:clrMapOvr>
  <p:transition>
    <p:random/>
  </p:transition>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62" name="Rectangle 1026"/>
          <p:cNvSpPr>
            <a:spLocks noGrp="1" noChangeArrowheads="1"/>
          </p:cNvSpPr>
          <p:nvPr>
            <p:ph type="title"/>
          </p:nvPr>
        </p:nvSpPr>
        <p:spPr>
          <a:xfrm>
            <a:off x="1084263" y="381000"/>
            <a:ext cx="7450137" cy="1066800"/>
          </a:xfrm>
          <a:noFill/>
          <a:ln/>
        </p:spPr>
        <p:txBody>
          <a:bodyPr lIns="92075" tIns="46038" rIns="92075" bIns="46038"/>
          <a:lstStyle/>
          <a:p>
            <a:r>
              <a:rPr lang="en-US"/>
              <a:t>Why do people take drugs?</a:t>
            </a:r>
          </a:p>
        </p:txBody>
      </p:sp>
      <p:sp>
        <p:nvSpPr>
          <p:cNvPr id="450563" name="Rectangle 1027"/>
          <p:cNvSpPr>
            <a:spLocks noGrp="1" noChangeArrowheads="1"/>
          </p:cNvSpPr>
          <p:nvPr>
            <p:ph type="body" idx="1"/>
          </p:nvPr>
        </p:nvSpPr>
        <p:spPr>
          <a:xfrm>
            <a:off x="744538" y="1981200"/>
            <a:ext cx="7721600" cy="4876800"/>
          </a:xfrm>
          <a:noFill/>
          <a:ln/>
        </p:spPr>
        <p:txBody>
          <a:bodyPr lIns="92075" tIns="46038" rIns="92075" bIns="46038"/>
          <a:lstStyle/>
          <a:p>
            <a:r>
              <a:rPr lang="en-US"/>
              <a:t>They change the brain!!!</a:t>
            </a:r>
          </a:p>
          <a:p>
            <a:r>
              <a:rPr lang="en-US"/>
              <a:t>For the brain effects of drug use:</a:t>
            </a:r>
          </a:p>
          <a:p>
            <a:pPr lvl="1"/>
            <a:r>
              <a:rPr lang="en-US"/>
              <a:t>Reinforcement (“feel good” qualities)</a:t>
            </a:r>
          </a:p>
          <a:p>
            <a:pPr lvl="1"/>
            <a:r>
              <a:rPr lang="en-US"/>
              <a:t>Pleasure</a:t>
            </a:r>
          </a:p>
          <a:p>
            <a:pPr lvl="1"/>
            <a:r>
              <a:rPr lang="en-US"/>
              <a:t>Avoid negative feelings</a:t>
            </a:r>
          </a:p>
          <a:p>
            <a:pPr lvl="1"/>
            <a:r>
              <a:rPr lang="en-US"/>
              <a:t>Stop withdrawal</a:t>
            </a:r>
          </a:p>
          <a:p>
            <a:pPr lvl="1"/>
            <a:r>
              <a:rPr lang="en-US"/>
              <a:t>Try to restore normal brain function</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50563">
                                            <p:txEl>
                                              <p:pRg st="0" end="0"/>
                                            </p:txEl>
                                          </p:spTgt>
                                        </p:tgtEl>
                                        <p:attrNameLst>
                                          <p:attrName>style.visibility</p:attrName>
                                        </p:attrNameLst>
                                      </p:cBhvr>
                                      <p:to>
                                        <p:strVal val="visible"/>
                                      </p:to>
                                    </p:set>
                                    <p:anim calcmode="lin" valueType="num">
                                      <p:cBhvr additive="base">
                                        <p:cTn id="7" dur="500" fill="hold"/>
                                        <p:tgtEl>
                                          <p:spTgt spid="4505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5056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450563">
                                            <p:txEl>
                                              <p:pRg st="1" end="1"/>
                                            </p:txEl>
                                          </p:spTgt>
                                        </p:tgtEl>
                                        <p:attrNameLst>
                                          <p:attrName>style.visibility</p:attrName>
                                        </p:attrNameLst>
                                      </p:cBhvr>
                                      <p:to>
                                        <p:strVal val="visible"/>
                                      </p:to>
                                    </p:set>
                                    <p:anim calcmode="lin" valueType="num">
                                      <p:cBhvr additive="base">
                                        <p:cTn id="13" dur="500" fill="hold"/>
                                        <p:tgtEl>
                                          <p:spTgt spid="45056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50563">
                                            <p:txEl>
                                              <p:pRg st="1" end="1"/>
                                            </p:txEl>
                                          </p:spTgt>
                                        </p:tgtEl>
                                        <p:attrNameLst>
                                          <p:attrName>ppt_y</p:attrName>
                                        </p:attrNameLst>
                                      </p:cBhvr>
                                      <p:tavLst>
                                        <p:tav tm="0">
                                          <p:val>
                                            <p:strVal val="0-#ppt_h/2"/>
                                          </p:val>
                                        </p:tav>
                                        <p:tav tm="100000">
                                          <p:val>
                                            <p:strVal val="#ppt_y"/>
                                          </p:val>
                                        </p:tav>
                                      </p:tavLst>
                                    </p:anim>
                                  </p:childTnLst>
                                </p:cTn>
                              </p:par>
                              <p:par>
                                <p:cTn id="15" presetID="2" presetClass="entr" presetSubtype="1" fill="hold" grpId="0" nodeType="withEffect">
                                  <p:stCondLst>
                                    <p:cond delay="0"/>
                                  </p:stCondLst>
                                  <p:childTnLst>
                                    <p:set>
                                      <p:cBhvr>
                                        <p:cTn id="16" dur="1" fill="hold">
                                          <p:stCondLst>
                                            <p:cond delay="0"/>
                                          </p:stCondLst>
                                        </p:cTn>
                                        <p:tgtEl>
                                          <p:spTgt spid="450563">
                                            <p:txEl>
                                              <p:pRg st="2" end="2"/>
                                            </p:txEl>
                                          </p:spTgt>
                                        </p:tgtEl>
                                        <p:attrNameLst>
                                          <p:attrName>style.visibility</p:attrName>
                                        </p:attrNameLst>
                                      </p:cBhvr>
                                      <p:to>
                                        <p:strVal val="visible"/>
                                      </p:to>
                                    </p:set>
                                    <p:anim calcmode="lin" valueType="num">
                                      <p:cBhvr additive="base">
                                        <p:cTn id="17" dur="500" fill="hold"/>
                                        <p:tgtEl>
                                          <p:spTgt spid="45056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50563">
                                            <p:txEl>
                                              <p:pRg st="2" end="2"/>
                                            </p:txEl>
                                          </p:spTgt>
                                        </p:tgtEl>
                                        <p:attrNameLst>
                                          <p:attrName>ppt_y</p:attrName>
                                        </p:attrNameLst>
                                      </p:cBhvr>
                                      <p:tavLst>
                                        <p:tav tm="0">
                                          <p:val>
                                            <p:strVal val="0-#ppt_h/2"/>
                                          </p:val>
                                        </p:tav>
                                        <p:tav tm="100000">
                                          <p:val>
                                            <p:strVal val="#ppt_y"/>
                                          </p:val>
                                        </p:tav>
                                      </p:tavLst>
                                    </p:anim>
                                  </p:childTnLst>
                                </p:cTn>
                              </p:par>
                              <p:par>
                                <p:cTn id="19" presetID="2" presetClass="entr" presetSubtype="1" fill="hold" grpId="0" nodeType="withEffect">
                                  <p:stCondLst>
                                    <p:cond delay="0"/>
                                  </p:stCondLst>
                                  <p:childTnLst>
                                    <p:set>
                                      <p:cBhvr>
                                        <p:cTn id="20" dur="1" fill="hold">
                                          <p:stCondLst>
                                            <p:cond delay="0"/>
                                          </p:stCondLst>
                                        </p:cTn>
                                        <p:tgtEl>
                                          <p:spTgt spid="450563">
                                            <p:txEl>
                                              <p:pRg st="3" end="3"/>
                                            </p:txEl>
                                          </p:spTgt>
                                        </p:tgtEl>
                                        <p:attrNameLst>
                                          <p:attrName>style.visibility</p:attrName>
                                        </p:attrNameLst>
                                      </p:cBhvr>
                                      <p:to>
                                        <p:strVal val="visible"/>
                                      </p:to>
                                    </p:set>
                                    <p:anim calcmode="lin" valueType="num">
                                      <p:cBhvr additive="base">
                                        <p:cTn id="21" dur="500" fill="hold"/>
                                        <p:tgtEl>
                                          <p:spTgt spid="45056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50563">
                                            <p:txEl>
                                              <p:pRg st="3" end="3"/>
                                            </p:txEl>
                                          </p:spTgt>
                                        </p:tgtEl>
                                        <p:attrNameLst>
                                          <p:attrName>ppt_y</p:attrName>
                                        </p:attrNameLst>
                                      </p:cBhvr>
                                      <p:tavLst>
                                        <p:tav tm="0">
                                          <p:val>
                                            <p:strVal val="0-#ppt_h/2"/>
                                          </p:val>
                                        </p:tav>
                                        <p:tav tm="100000">
                                          <p:val>
                                            <p:strVal val="#ppt_y"/>
                                          </p:val>
                                        </p:tav>
                                      </p:tavLst>
                                    </p:anim>
                                  </p:childTnLst>
                                </p:cTn>
                              </p:par>
                              <p:par>
                                <p:cTn id="23" presetID="2" presetClass="entr" presetSubtype="1" fill="hold" grpId="0" nodeType="withEffect">
                                  <p:stCondLst>
                                    <p:cond delay="0"/>
                                  </p:stCondLst>
                                  <p:childTnLst>
                                    <p:set>
                                      <p:cBhvr>
                                        <p:cTn id="24" dur="1" fill="hold">
                                          <p:stCondLst>
                                            <p:cond delay="0"/>
                                          </p:stCondLst>
                                        </p:cTn>
                                        <p:tgtEl>
                                          <p:spTgt spid="450563">
                                            <p:txEl>
                                              <p:pRg st="4" end="4"/>
                                            </p:txEl>
                                          </p:spTgt>
                                        </p:tgtEl>
                                        <p:attrNameLst>
                                          <p:attrName>style.visibility</p:attrName>
                                        </p:attrNameLst>
                                      </p:cBhvr>
                                      <p:to>
                                        <p:strVal val="visible"/>
                                      </p:to>
                                    </p:set>
                                    <p:anim calcmode="lin" valueType="num">
                                      <p:cBhvr additive="base">
                                        <p:cTn id="25" dur="500" fill="hold"/>
                                        <p:tgtEl>
                                          <p:spTgt spid="45056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50563">
                                            <p:txEl>
                                              <p:pRg st="4" end="4"/>
                                            </p:txEl>
                                          </p:spTgt>
                                        </p:tgtEl>
                                        <p:attrNameLst>
                                          <p:attrName>ppt_y</p:attrName>
                                        </p:attrNameLst>
                                      </p:cBhvr>
                                      <p:tavLst>
                                        <p:tav tm="0">
                                          <p:val>
                                            <p:strVal val="0-#ppt_h/2"/>
                                          </p:val>
                                        </p:tav>
                                        <p:tav tm="100000">
                                          <p:val>
                                            <p:strVal val="#ppt_y"/>
                                          </p:val>
                                        </p:tav>
                                      </p:tavLst>
                                    </p:anim>
                                  </p:childTnLst>
                                </p:cTn>
                              </p:par>
                              <p:par>
                                <p:cTn id="27" presetID="2" presetClass="entr" presetSubtype="1" fill="hold" grpId="0" nodeType="withEffect">
                                  <p:stCondLst>
                                    <p:cond delay="0"/>
                                  </p:stCondLst>
                                  <p:childTnLst>
                                    <p:set>
                                      <p:cBhvr>
                                        <p:cTn id="28" dur="1" fill="hold">
                                          <p:stCondLst>
                                            <p:cond delay="0"/>
                                          </p:stCondLst>
                                        </p:cTn>
                                        <p:tgtEl>
                                          <p:spTgt spid="450563">
                                            <p:txEl>
                                              <p:pRg st="5" end="5"/>
                                            </p:txEl>
                                          </p:spTgt>
                                        </p:tgtEl>
                                        <p:attrNameLst>
                                          <p:attrName>style.visibility</p:attrName>
                                        </p:attrNameLst>
                                      </p:cBhvr>
                                      <p:to>
                                        <p:strVal val="visible"/>
                                      </p:to>
                                    </p:set>
                                    <p:anim calcmode="lin" valueType="num">
                                      <p:cBhvr additive="base">
                                        <p:cTn id="29" dur="500" fill="hold"/>
                                        <p:tgtEl>
                                          <p:spTgt spid="45056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50563">
                                            <p:txEl>
                                              <p:pRg st="5" end="5"/>
                                            </p:txEl>
                                          </p:spTgt>
                                        </p:tgtEl>
                                        <p:attrNameLst>
                                          <p:attrName>ppt_y</p:attrName>
                                        </p:attrNameLst>
                                      </p:cBhvr>
                                      <p:tavLst>
                                        <p:tav tm="0">
                                          <p:val>
                                            <p:strVal val="0-#ppt_h/2"/>
                                          </p:val>
                                        </p:tav>
                                        <p:tav tm="100000">
                                          <p:val>
                                            <p:strVal val="#ppt_y"/>
                                          </p:val>
                                        </p:tav>
                                      </p:tavLst>
                                    </p:anim>
                                  </p:childTnLst>
                                </p:cTn>
                              </p:par>
                              <p:par>
                                <p:cTn id="31" presetID="2" presetClass="entr" presetSubtype="1" fill="hold" grpId="0" nodeType="withEffect">
                                  <p:stCondLst>
                                    <p:cond delay="0"/>
                                  </p:stCondLst>
                                  <p:childTnLst>
                                    <p:set>
                                      <p:cBhvr>
                                        <p:cTn id="32" dur="1" fill="hold">
                                          <p:stCondLst>
                                            <p:cond delay="0"/>
                                          </p:stCondLst>
                                        </p:cTn>
                                        <p:tgtEl>
                                          <p:spTgt spid="450563">
                                            <p:txEl>
                                              <p:pRg st="6" end="6"/>
                                            </p:txEl>
                                          </p:spTgt>
                                        </p:tgtEl>
                                        <p:attrNameLst>
                                          <p:attrName>style.visibility</p:attrName>
                                        </p:attrNameLst>
                                      </p:cBhvr>
                                      <p:to>
                                        <p:strVal val="visible"/>
                                      </p:to>
                                    </p:set>
                                    <p:anim calcmode="lin" valueType="num">
                                      <p:cBhvr additive="base">
                                        <p:cTn id="33" dur="500" fill="hold"/>
                                        <p:tgtEl>
                                          <p:spTgt spid="45056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50563">
                                            <p:txEl>
                                              <p:pRg st="6" end="6"/>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63"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5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813" y="1862138"/>
            <a:ext cx="4522787" cy="4395787"/>
          </a:xfrm>
          <a:prstGeom prst="rect">
            <a:avLst/>
          </a:prstGeom>
          <a:noFill/>
          <a:ln w="57150" cmpd="thinThick">
            <a:solidFill>
              <a:srgbClr val="0000C2"/>
            </a:solidFill>
            <a:miter lim="800000"/>
            <a:headEnd/>
            <a:tailEnd/>
          </a:ln>
          <a:extLst>
            <a:ext uri="{909E8E84-426E-40DD-AFC4-6F175D3DCCD1}">
              <a14:hiddenFill xmlns:a14="http://schemas.microsoft.com/office/drawing/2010/main">
                <a:solidFill>
                  <a:srgbClr val="FFFFFF"/>
                </a:solidFill>
              </a14:hiddenFill>
            </a:ext>
          </a:extLst>
        </p:spPr>
      </p:pic>
      <p:sp>
        <p:nvSpPr>
          <p:cNvPr id="515075" name="AutoShape 3"/>
          <p:cNvSpPr>
            <a:spLocks noChangeArrowheads="1"/>
          </p:cNvSpPr>
          <p:nvPr/>
        </p:nvSpPr>
        <p:spPr bwMode="auto">
          <a:xfrm flipH="1">
            <a:off x="4222750" y="3206750"/>
            <a:ext cx="4789488" cy="749300"/>
          </a:xfrm>
          <a:prstGeom prst="homePlate">
            <a:avLst>
              <a:gd name="adj" fmla="val 159799"/>
            </a:avLst>
          </a:prstGeom>
          <a:solidFill>
            <a:schemeClr val="tx2"/>
          </a:solidFill>
          <a:ln w="9525">
            <a:solidFill>
              <a:schemeClr val="tx1"/>
            </a:solidFill>
            <a:miter lim="800000"/>
            <a:headEnd/>
            <a:tailEnd/>
          </a:ln>
          <a:effectLst/>
          <a:extLs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nchor="ctr"/>
          <a:lstStyle/>
          <a:p>
            <a:endParaRPr lang="en-US"/>
          </a:p>
        </p:txBody>
      </p:sp>
      <p:sp>
        <p:nvSpPr>
          <p:cNvPr id="515076" name="Rectangle 4"/>
          <p:cNvSpPr>
            <a:spLocks noChangeArrowheads="1"/>
          </p:cNvSpPr>
          <p:nvPr/>
        </p:nvSpPr>
        <p:spPr bwMode="auto">
          <a:xfrm>
            <a:off x="4572000" y="1808163"/>
            <a:ext cx="45720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eaLnBrk="1" hangingPunct="1">
              <a:lnSpc>
                <a:spcPct val="90000"/>
              </a:lnSpc>
              <a:spcBef>
                <a:spcPct val="20000"/>
              </a:spcBef>
            </a:pPr>
            <a:r>
              <a:rPr lang="en-US" sz="4800">
                <a:solidFill>
                  <a:srgbClr val="0000C2"/>
                </a:solidFill>
                <a:latin typeface="Albertus Medium" pitchFamily="34" charset="0"/>
              </a:rPr>
              <a:t> </a:t>
            </a:r>
            <a:r>
              <a:rPr lang="en-US" sz="4400" b="1">
                <a:solidFill>
                  <a:schemeClr val="tx2"/>
                </a:solidFill>
                <a:latin typeface="Tahoma" pitchFamily="34" charset="0"/>
              </a:rPr>
              <a:t>Prolonged Use</a:t>
            </a:r>
            <a:r>
              <a:rPr lang="en-US" sz="4400" b="1">
                <a:solidFill>
                  <a:srgbClr val="0000C2"/>
                </a:solidFill>
                <a:latin typeface="Tahoma" pitchFamily="34" charset="0"/>
              </a:rPr>
              <a:t> </a:t>
            </a:r>
            <a:r>
              <a:rPr lang="en-US" sz="4400" b="1">
                <a:solidFill>
                  <a:srgbClr val="CC0000"/>
                </a:solidFill>
                <a:latin typeface="Tahoma" pitchFamily="34" charset="0"/>
              </a:rPr>
              <a:t>Changes </a:t>
            </a:r>
          </a:p>
          <a:p>
            <a:pPr marL="342900" indent="-342900" algn="ctr" eaLnBrk="1" hangingPunct="1">
              <a:lnSpc>
                <a:spcPct val="90000"/>
              </a:lnSpc>
              <a:spcBef>
                <a:spcPct val="20000"/>
              </a:spcBef>
            </a:pPr>
            <a:r>
              <a:rPr lang="en-US" sz="4800" b="1">
                <a:solidFill>
                  <a:srgbClr val="CC0000"/>
                </a:solidFill>
                <a:latin typeface="Tahoma" pitchFamily="34" charset="0"/>
              </a:rPr>
              <a:t>the Brain</a:t>
            </a:r>
            <a:r>
              <a:rPr lang="en-US" sz="4400" b="1">
                <a:solidFill>
                  <a:srgbClr val="0000C2"/>
                </a:solidFill>
                <a:latin typeface="Tahoma" pitchFamily="34" charset="0"/>
              </a:rPr>
              <a:t> </a:t>
            </a:r>
          </a:p>
          <a:p>
            <a:pPr marL="342900" indent="-342900" algn="ctr" eaLnBrk="1" hangingPunct="1">
              <a:lnSpc>
                <a:spcPct val="90000"/>
              </a:lnSpc>
              <a:spcBef>
                <a:spcPct val="20000"/>
              </a:spcBef>
            </a:pPr>
            <a:r>
              <a:rPr lang="en-US" sz="4400" b="1">
                <a:solidFill>
                  <a:srgbClr val="0000C2"/>
                </a:solidFill>
                <a:latin typeface="Tahoma" pitchFamily="34" charset="0"/>
              </a:rPr>
              <a:t>  </a:t>
            </a:r>
            <a:r>
              <a:rPr lang="en-US" sz="4400" b="1">
                <a:solidFill>
                  <a:schemeClr val="tx2"/>
                </a:solidFill>
                <a:latin typeface="Tahoma" pitchFamily="34" charset="0"/>
              </a:rPr>
              <a:t>in Fundamental and Lasting Ways</a:t>
            </a:r>
          </a:p>
        </p:txBody>
      </p:sp>
      <p:sp>
        <p:nvSpPr>
          <p:cNvPr id="515077" name="Text Box 5"/>
          <p:cNvSpPr txBox="1">
            <a:spLocks noChangeArrowheads="1"/>
          </p:cNvSpPr>
          <p:nvPr/>
        </p:nvSpPr>
        <p:spPr bwMode="auto">
          <a:xfrm>
            <a:off x="292100" y="5807075"/>
            <a:ext cx="2074863" cy="869950"/>
          </a:xfrm>
          <a:prstGeom prst="rect">
            <a:avLst/>
          </a:prstGeom>
          <a:solidFill>
            <a:schemeClr val="tx2"/>
          </a:solidFill>
          <a:ln w="57150" cmpd="thinThick">
            <a:solidFill>
              <a:srgbClr val="CC0000"/>
            </a:solidFill>
            <a:miter lim="800000"/>
            <a:headEnd/>
            <a:tailEnd/>
          </a:ln>
          <a:effectLst/>
          <a:extLst>
            <a:ext uri="{AF507438-7753-43E0-B8FC-AC1667EBCBE1}">
              <a14:hiddenEffects xmlns:a14="http://schemas.microsoft.com/office/drawing/2010/main">
                <a:effectLst>
                  <a:outerShdw dist="107763" dir="2700000" algn="ctr" rotWithShape="0">
                    <a:schemeClr val="bg2"/>
                  </a:outerShdw>
                </a:effectLst>
              </a14:hiddenEffects>
            </a:ext>
          </a:extLst>
        </p:spPr>
        <p:txBody>
          <a:bodyPr/>
          <a:lstStyle/>
          <a:p>
            <a:pPr algn="ctr" eaLnBrk="1" hangingPunct="1">
              <a:spcBef>
                <a:spcPct val="50000"/>
              </a:spcBef>
            </a:pPr>
            <a:r>
              <a:rPr lang="en-US" sz="2200" b="1">
                <a:solidFill>
                  <a:srgbClr val="EAEAEA"/>
                </a:solidFill>
                <a:latin typeface="Tahoma" pitchFamily="34" charset="0"/>
              </a:rPr>
              <a:t>“Healthy” Brain</a:t>
            </a:r>
          </a:p>
        </p:txBody>
      </p:sp>
      <p:sp>
        <p:nvSpPr>
          <p:cNvPr id="515078" name="Text Box 6"/>
          <p:cNvSpPr txBox="1">
            <a:spLocks noChangeArrowheads="1"/>
          </p:cNvSpPr>
          <p:nvPr/>
        </p:nvSpPr>
        <p:spPr bwMode="auto">
          <a:xfrm>
            <a:off x="2628900" y="5797550"/>
            <a:ext cx="2143125" cy="819150"/>
          </a:xfrm>
          <a:prstGeom prst="rect">
            <a:avLst/>
          </a:prstGeom>
          <a:solidFill>
            <a:srgbClr val="CC0000"/>
          </a:solidFill>
          <a:ln w="57150" cmpd="thinThick">
            <a:solidFill>
              <a:schemeClr val="tx2"/>
            </a:solidFill>
            <a:miter lim="800000"/>
            <a:headEnd/>
            <a:tailEnd/>
          </a:ln>
          <a:effectLst/>
          <a:extLst>
            <a:ext uri="{AF507438-7753-43E0-B8FC-AC1667EBCBE1}">
              <a14:hiddenEffects xmlns:a14="http://schemas.microsoft.com/office/drawing/2010/main">
                <a:effectLst>
                  <a:outerShdw dist="107763" dir="2700000" algn="ctr" rotWithShape="0">
                    <a:schemeClr val="bg2"/>
                  </a:outerShdw>
                </a:effectLst>
              </a14:hiddenEffects>
            </a:ext>
          </a:extLst>
        </p:spPr>
        <p:txBody>
          <a:bodyPr>
            <a:spAutoFit/>
          </a:bodyPr>
          <a:lstStyle/>
          <a:p>
            <a:pPr algn="ctr" eaLnBrk="1" hangingPunct="1">
              <a:spcBef>
                <a:spcPct val="50000"/>
              </a:spcBef>
            </a:pPr>
            <a:r>
              <a:rPr lang="en-US" sz="2200" b="1">
                <a:solidFill>
                  <a:srgbClr val="EAEAEA"/>
                </a:solidFill>
                <a:latin typeface="Tahoma" pitchFamily="34" charset="0"/>
              </a:rPr>
              <a:t>“Cocaine Addict” Brain</a:t>
            </a:r>
          </a:p>
        </p:txBody>
      </p:sp>
      <p:sp>
        <p:nvSpPr>
          <p:cNvPr id="515079" name="Rectangle 7"/>
          <p:cNvSpPr>
            <a:spLocks noChangeArrowheads="1"/>
          </p:cNvSpPr>
          <p:nvPr/>
        </p:nvSpPr>
        <p:spPr bwMode="auto">
          <a:xfrm>
            <a:off x="601663" y="611188"/>
            <a:ext cx="8240712"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sz="4400" b="1">
                <a:solidFill>
                  <a:schemeClr val="tx2"/>
                </a:solidFill>
                <a:latin typeface="Verdana" pitchFamily="34" charset="0"/>
              </a:rPr>
              <a:t>Addiction</a:t>
            </a:r>
            <a:r>
              <a:rPr lang="en-US" sz="4400" b="1">
                <a:solidFill>
                  <a:schemeClr val="tx2"/>
                </a:solidFill>
                <a:latin typeface="Tahoma" pitchFamily="34" charset="0"/>
              </a:rPr>
              <a:t> </a:t>
            </a:r>
            <a:r>
              <a:rPr lang="en-US" sz="4400" b="1" i="1">
                <a:solidFill>
                  <a:schemeClr val="tx2"/>
                </a:solidFill>
                <a:latin typeface="Tahoma" pitchFamily="34" charset="0"/>
              </a:rPr>
              <a:t>is</a:t>
            </a:r>
            <a:r>
              <a:rPr lang="en-US" sz="4400" b="1">
                <a:solidFill>
                  <a:schemeClr val="tx2"/>
                </a:solidFill>
                <a:latin typeface="Tahoma" pitchFamily="34" charset="0"/>
              </a:rPr>
              <a:t> a Brain Disease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1938" name="Rectangle 2"/>
          <p:cNvSpPr>
            <a:spLocks noGrp="1" noChangeArrowheads="1"/>
          </p:cNvSpPr>
          <p:nvPr>
            <p:ph type="title"/>
          </p:nvPr>
        </p:nvSpPr>
        <p:spPr>
          <a:xfrm>
            <a:off x="1084263" y="228600"/>
            <a:ext cx="7450137" cy="1219200"/>
          </a:xfrm>
          <a:noFill/>
          <a:ln/>
        </p:spPr>
        <p:txBody>
          <a:bodyPr lIns="92075" tIns="46038" rIns="92075" bIns="46038"/>
          <a:lstStyle/>
          <a:p>
            <a:r>
              <a:rPr lang="en-US"/>
              <a:t>How Does the Brain Work?</a:t>
            </a:r>
          </a:p>
        </p:txBody>
      </p:sp>
      <p:sp>
        <p:nvSpPr>
          <p:cNvPr id="551939" name="Rectangle 3"/>
          <p:cNvSpPr>
            <a:spLocks noGrp="1" noChangeArrowheads="1"/>
          </p:cNvSpPr>
          <p:nvPr>
            <p:ph type="body" idx="1"/>
          </p:nvPr>
        </p:nvSpPr>
        <p:spPr>
          <a:xfrm>
            <a:off x="762000" y="1752600"/>
            <a:ext cx="7500938" cy="5181600"/>
          </a:xfrm>
          <a:noFill/>
          <a:ln/>
        </p:spPr>
        <p:txBody>
          <a:bodyPr lIns="92075" tIns="46038" rIns="92075" bIns="46038"/>
          <a:lstStyle/>
          <a:p>
            <a:r>
              <a:rPr lang="en-US"/>
              <a:t>Through changes in the cells within the brain</a:t>
            </a:r>
          </a:p>
          <a:p>
            <a:r>
              <a:rPr lang="en-US"/>
              <a:t>Changes in brain cell activity and chemistry are produced by:</a:t>
            </a:r>
          </a:p>
          <a:p>
            <a:pPr lvl="1"/>
            <a:r>
              <a:rPr lang="en-US"/>
              <a:t>EXTERNAL environmental stimuli (e.g., putting hand on a hot stove)</a:t>
            </a:r>
          </a:p>
          <a:p>
            <a:pPr lvl="1"/>
            <a:r>
              <a:rPr lang="en-US"/>
              <a:t>INTERNAL biochemical stimuli (e.g., biological and behavioral changes produced by psychoactive drugs)</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551939">
                                            <p:txEl>
                                              <p:pRg st="0" end="0"/>
                                            </p:txEl>
                                          </p:spTgt>
                                        </p:tgtEl>
                                        <p:attrNameLst>
                                          <p:attrName>style.visibility</p:attrName>
                                        </p:attrNameLst>
                                      </p:cBhvr>
                                      <p:to>
                                        <p:strVal val="visible"/>
                                      </p:to>
                                    </p:set>
                                    <p:animEffect transition="in" filter="box(out)">
                                      <p:cBhvr>
                                        <p:cTn id="7" dur="500"/>
                                        <p:tgtEl>
                                          <p:spTgt spid="551939">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551939">
                                            <p:txEl>
                                              <p:pRg st="1" end="1"/>
                                            </p:txEl>
                                          </p:spTgt>
                                        </p:tgtEl>
                                        <p:attrNameLst>
                                          <p:attrName>style.visibility</p:attrName>
                                        </p:attrNameLst>
                                      </p:cBhvr>
                                      <p:to>
                                        <p:strVal val="visible"/>
                                      </p:to>
                                    </p:set>
                                    <p:animEffect transition="in" filter="box(out)">
                                      <p:cBhvr>
                                        <p:cTn id="12" dur="500"/>
                                        <p:tgtEl>
                                          <p:spTgt spid="551939">
                                            <p:txEl>
                                              <p:pRg st="1" end="1"/>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3" name="Camera"/>
                                        </p:tgtEl>
                                      </p:cMediaNode>
                                    </p:audio>
                                  </p:subTnLst>
                                </p:cTn>
                              </p:par>
                              <p:par>
                                <p:cTn id="13" presetID="4" presetClass="entr" presetSubtype="32" fill="hold" grpId="0" nodeType="withEffect">
                                  <p:stCondLst>
                                    <p:cond delay="0"/>
                                  </p:stCondLst>
                                  <p:childTnLst>
                                    <p:set>
                                      <p:cBhvr>
                                        <p:cTn id="14" dur="1" fill="hold">
                                          <p:stCondLst>
                                            <p:cond delay="0"/>
                                          </p:stCondLst>
                                        </p:cTn>
                                        <p:tgtEl>
                                          <p:spTgt spid="551939">
                                            <p:txEl>
                                              <p:pRg st="2" end="2"/>
                                            </p:txEl>
                                          </p:spTgt>
                                        </p:tgtEl>
                                        <p:attrNameLst>
                                          <p:attrName>style.visibility</p:attrName>
                                        </p:attrNameLst>
                                      </p:cBhvr>
                                      <p:to>
                                        <p:strVal val="visible"/>
                                      </p:to>
                                    </p:set>
                                    <p:animEffect transition="in" filter="box(out)">
                                      <p:cBhvr>
                                        <p:cTn id="15" dur="500"/>
                                        <p:tgtEl>
                                          <p:spTgt spid="551939">
                                            <p:txEl>
                                              <p:pRg st="2" end="2"/>
                                            </p:txEl>
                                          </p:spTgt>
                                        </p:tgtEl>
                                      </p:cBhvr>
                                    </p:animEffect>
                                  </p:childTnLst>
                                  <p:subTnLst>
                                    <p:audio>
                                      <p:cMediaNode>
                                        <p:cTn display="0" masterRel="sameClick">
                                          <p:stCondLst>
                                            <p:cond evt="begin" delay="0">
                                              <p:tn val="13"/>
                                            </p:cond>
                                          </p:stCondLst>
                                          <p:endCondLst>
                                            <p:cond evt="onStopAudio" delay="0">
                                              <p:tgtEl>
                                                <p:sldTgt/>
                                              </p:tgtEl>
                                            </p:cond>
                                          </p:endCondLst>
                                        </p:cTn>
                                        <p:tgtEl>
                                          <p:sndTgt r:embed="rId3" name="Camera"/>
                                        </p:tgtEl>
                                      </p:cMediaNode>
                                    </p:audio>
                                  </p:subTnLst>
                                </p:cTn>
                              </p:par>
                              <p:par>
                                <p:cTn id="16" presetID="4" presetClass="entr" presetSubtype="32" fill="hold" grpId="0" nodeType="withEffect">
                                  <p:stCondLst>
                                    <p:cond delay="0"/>
                                  </p:stCondLst>
                                  <p:childTnLst>
                                    <p:set>
                                      <p:cBhvr>
                                        <p:cTn id="17" dur="1" fill="hold">
                                          <p:stCondLst>
                                            <p:cond delay="0"/>
                                          </p:stCondLst>
                                        </p:cTn>
                                        <p:tgtEl>
                                          <p:spTgt spid="551939">
                                            <p:txEl>
                                              <p:pRg st="3" end="3"/>
                                            </p:txEl>
                                          </p:spTgt>
                                        </p:tgtEl>
                                        <p:attrNameLst>
                                          <p:attrName>style.visibility</p:attrName>
                                        </p:attrNameLst>
                                      </p:cBhvr>
                                      <p:to>
                                        <p:strVal val="visible"/>
                                      </p:to>
                                    </p:set>
                                    <p:animEffect transition="in" filter="box(out)">
                                      <p:cBhvr>
                                        <p:cTn id="18" dur="500"/>
                                        <p:tgtEl>
                                          <p:spTgt spid="551939">
                                            <p:txEl>
                                              <p:pRg st="3" end="3"/>
                                            </p:txEl>
                                          </p:spTgt>
                                        </p:tgtEl>
                                      </p:cBhvr>
                                    </p:animEffect>
                                  </p:childTnLst>
                                  <p:subTnLst>
                                    <p:audio>
                                      <p:cMediaNode>
                                        <p:cTn display="0" masterRel="sameClick">
                                          <p:stCondLst>
                                            <p:cond evt="begin" delay="0">
                                              <p:tn val="16"/>
                                            </p:cond>
                                          </p:stCondLst>
                                          <p:endCondLst>
                                            <p:cond evt="onStopAudio" delay="0">
                                              <p:tgtEl>
                                                <p:sldTgt/>
                                              </p:tgtEl>
                                            </p:cond>
                                          </p:endCondLst>
                                        </p:cTn>
                                        <p:tgtEl>
                                          <p:sndTgt r:embed="rId3" name="Camera"/>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1939"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4834" name="Picture 2"/>
          <p:cNvPicPr>
            <a:picLocks noChangeAspect="1" noChangeArrowheads="1"/>
          </p:cNvPicPr>
          <p:nvPr/>
        </p:nvPicPr>
        <p:blipFill>
          <a:blip r:embed="rId3">
            <a:extLst>
              <a:ext uri="{28A0092B-C50C-407E-A947-70E740481C1C}">
                <a14:useLocalDpi xmlns:a14="http://schemas.microsoft.com/office/drawing/2010/main" val="0"/>
              </a:ext>
            </a:extLst>
          </a:blip>
          <a:srcRect b="6667"/>
          <a:stretch>
            <a:fillRect/>
          </a:stretch>
        </p:blipFill>
        <p:spPr bwMode="auto">
          <a:xfrm>
            <a:off x="228600" y="304800"/>
            <a:ext cx="8535988" cy="6400800"/>
          </a:xfrm>
          <a:prstGeom prst="rect">
            <a:avLst/>
          </a:prstGeom>
          <a:noFill/>
          <a:extLst>
            <a:ext uri="{909E8E84-426E-40DD-AFC4-6F175D3DCCD1}">
              <a14:hiddenFill xmlns:a14="http://schemas.microsoft.com/office/drawing/2010/main">
                <a:solidFill>
                  <a:srgbClr val="FFFFFF"/>
                </a:solidFill>
              </a14:hiddenFill>
            </a:ext>
          </a:extLst>
        </p:spPr>
      </p:pic>
      <p:sp>
        <p:nvSpPr>
          <p:cNvPr id="504835" name="Text Box 3"/>
          <p:cNvSpPr txBox="1">
            <a:spLocks noChangeArrowheads="1"/>
          </p:cNvSpPr>
          <p:nvPr/>
        </p:nvSpPr>
        <p:spPr bwMode="auto">
          <a:xfrm>
            <a:off x="228600" y="6019800"/>
            <a:ext cx="4740275" cy="36671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sz="1800" b="1">
                <a:latin typeface="Verdana" pitchFamily="34" charset="0"/>
              </a:rPr>
              <a:t>Brain Regions and Their Functions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8514" name="Rectangle 2"/>
          <p:cNvSpPr>
            <a:spLocks noGrp="1" noChangeArrowheads="1"/>
          </p:cNvSpPr>
          <p:nvPr>
            <p:ph type="title"/>
          </p:nvPr>
        </p:nvSpPr>
        <p:spPr>
          <a:xfrm>
            <a:off x="228600" y="762000"/>
            <a:ext cx="8686800" cy="990600"/>
          </a:xfrm>
          <a:noFill/>
          <a:ln/>
        </p:spPr>
        <p:txBody>
          <a:bodyPr lIns="92075" tIns="46038" rIns="92075" bIns="46038"/>
          <a:lstStyle/>
          <a:p>
            <a:r>
              <a:rPr lang="en-US"/>
              <a:t>What Is the Relationship Between the Brain and Behavior?</a:t>
            </a:r>
          </a:p>
        </p:txBody>
      </p:sp>
      <p:sp>
        <p:nvSpPr>
          <p:cNvPr id="448515" name="Rectangle 3"/>
          <p:cNvSpPr>
            <a:spLocks noGrp="1" noChangeArrowheads="1"/>
          </p:cNvSpPr>
          <p:nvPr>
            <p:ph type="body" idx="1"/>
          </p:nvPr>
        </p:nvSpPr>
        <p:spPr>
          <a:xfrm>
            <a:off x="982663" y="2362200"/>
            <a:ext cx="7627937" cy="4953000"/>
          </a:xfrm>
          <a:noFill/>
          <a:ln/>
        </p:spPr>
        <p:txBody>
          <a:bodyPr lIns="92075" tIns="46038" rIns="92075" bIns="46038"/>
          <a:lstStyle/>
          <a:p>
            <a:r>
              <a:rPr lang="en-US"/>
              <a:t>Alterations of brain chemistry and/or structure can change:</a:t>
            </a:r>
          </a:p>
          <a:p>
            <a:pPr lvl="1"/>
            <a:r>
              <a:rPr lang="en-US"/>
              <a:t>Speech</a:t>
            </a:r>
          </a:p>
          <a:p>
            <a:pPr lvl="1"/>
            <a:r>
              <a:rPr lang="en-US"/>
              <a:t>Thinking and awareness</a:t>
            </a:r>
          </a:p>
          <a:p>
            <a:pPr lvl="1"/>
            <a:r>
              <a:rPr lang="en-US"/>
              <a:t>Emotions </a:t>
            </a:r>
          </a:p>
          <a:p>
            <a:pPr lvl="1"/>
            <a:r>
              <a:rPr lang="en-US"/>
              <a:t>Behavior, movement</a:t>
            </a:r>
          </a:p>
          <a:p>
            <a:pPr lvl="1"/>
            <a:r>
              <a:rPr lang="en-US"/>
              <a:t>Sensation (the 5 Senses)</a:t>
            </a:r>
          </a:p>
          <a:p>
            <a:pPr lvl="1"/>
            <a:r>
              <a:rPr lang="en-US"/>
              <a:t>Memory storage</a:t>
            </a:r>
            <a:endParaRPr lang="en-US" sz="240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48515">
                                            <p:txEl>
                                              <p:pRg st="0" end="0"/>
                                            </p:txEl>
                                          </p:spTgt>
                                        </p:tgtEl>
                                        <p:attrNameLst>
                                          <p:attrName>style.visibility</p:attrName>
                                        </p:attrNameLst>
                                      </p:cBhvr>
                                      <p:to>
                                        <p:strVal val="visible"/>
                                      </p:to>
                                    </p:set>
                                    <p:animEffect transition="in" filter="dissolve">
                                      <p:cBhvr>
                                        <p:cTn id="7" dur="500"/>
                                        <p:tgtEl>
                                          <p:spTgt spid="448515">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48515">
                                            <p:txEl>
                                              <p:pRg st="1" end="1"/>
                                            </p:txEl>
                                          </p:spTgt>
                                        </p:tgtEl>
                                        <p:attrNameLst>
                                          <p:attrName>style.visibility</p:attrName>
                                        </p:attrNameLst>
                                      </p:cBhvr>
                                      <p:to>
                                        <p:strVal val="visible"/>
                                      </p:to>
                                    </p:set>
                                    <p:animEffect transition="in" filter="dissolve">
                                      <p:cBhvr>
                                        <p:cTn id="10" dur="500"/>
                                        <p:tgtEl>
                                          <p:spTgt spid="448515">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448515">
                                            <p:txEl>
                                              <p:pRg st="2" end="2"/>
                                            </p:txEl>
                                          </p:spTgt>
                                        </p:tgtEl>
                                        <p:attrNameLst>
                                          <p:attrName>style.visibility</p:attrName>
                                        </p:attrNameLst>
                                      </p:cBhvr>
                                      <p:to>
                                        <p:strVal val="visible"/>
                                      </p:to>
                                    </p:set>
                                    <p:animEffect transition="in" filter="dissolve">
                                      <p:cBhvr>
                                        <p:cTn id="13" dur="500"/>
                                        <p:tgtEl>
                                          <p:spTgt spid="448515">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448515">
                                            <p:txEl>
                                              <p:pRg st="3" end="3"/>
                                            </p:txEl>
                                          </p:spTgt>
                                        </p:tgtEl>
                                        <p:attrNameLst>
                                          <p:attrName>style.visibility</p:attrName>
                                        </p:attrNameLst>
                                      </p:cBhvr>
                                      <p:to>
                                        <p:strVal val="visible"/>
                                      </p:to>
                                    </p:set>
                                    <p:animEffect transition="in" filter="dissolve">
                                      <p:cBhvr>
                                        <p:cTn id="16" dur="500"/>
                                        <p:tgtEl>
                                          <p:spTgt spid="448515">
                                            <p:txEl>
                                              <p:pRg st="3" end="3"/>
                                            </p:txEl>
                                          </p:spTgt>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448515">
                                            <p:txEl>
                                              <p:pRg st="4" end="4"/>
                                            </p:txEl>
                                          </p:spTgt>
                                        </p:tgtEl>
                                        <p:attrNameLst>
                                          <p:attrName>style.visibility</p:attrName>
                                        </p:attrNameLst>
                                      </p:cBhvr>
                                      <p:to>
                                        <p:strVal val="visible"/>
                                      </p:to>
                                    </p:set>
                                    <p:animEffect transition="in" filter="dissolve">
                                      <p:cBhvr>
                                        <p:cTn id="19" dur="500"/>
                                        <p:tgtEl>
                                          <p:spTgt spid="448515">
                                            <p:txEl>
                                              <p:pRg st="4" end="4"/>
                                            </p:txEl>
                                          </p:spTgt>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448515">
                                            <p:txEl>
                                              <p:pRg st="5" end="5"/>
                                            </p:txEl>
                                          </p:spTgt>
                                        </p:tgtEl>
                                        <p:attrNameLst>
                                          <p:attrName>style.visibility</p:attrName>
                                        </p:attrNameLst>
                                      </p:cBhvr>
                                      <p:to>
                                        <p:strVal val="visible"/>
                                      </p:to>
                                    </p:set>
                                    <p:animEffect transition="in" filter="dissolve">
                                      <p:cBhvr>
                                        <p:cTn id="22" dur="500"/>
                                        <p:tgtEl>
                                          <p:spTgt spid="448515">
                                            <p:txEl>
                                              <p:pRg st="5" end="5"/>
                                            </p:txEl>
                                          </p:spTgt>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448515">
                                            <p:txEl>
                                              <p:pRg st="6" end="6"/>
                                            </p:txEl>
                                          </p:spTgt>
                                        </p:tgtEl>
                                        <p:attrNameLst>
                                          <p:attrName>style.visibility</p:attrName>
                                        </p:attrNameLst>
                                      </p:cBhvr>
                                      <p:to>
                                        <p:strVal val="visible"/>
                                      </p:to>
                                    </p:set>
                                    <p:animEffect transition="in" filter="dissolve">
                                      <p:cBhvr>
                                        <p:cTn id="25" dur="500"/>
                                        <p:tgtEl>
                                          <p:spTgt spid="44851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851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78" name="Rectangle 2"/>
          <p:cNvSpPr>
            <a:spLocks noGrp="1" noChangeArrowheads="1"/>
          </p:cNvSpPr>
          <p:nvPr>
            <p:ph type="title"/>
          </p:nvPr>
        </p:nvSpPr>
        <p:spPr>
          <a:xfrm>
            <a:off x="685800" y="381000"/>
            <a:ext cx="7772400" cy="1143000"/>
          </a:xfrm>
        </p:spPr>
        <p:txBody>
          <a:bodyPr/>
          <a:lstStyle/>
          <a:p>
            <a:r>
              <a:rPr lang="en-US"/>
              <a:t>Brain Reward Pathways</a:t>
            </a:r>
          </a:p>
        </p:txBody>
      </p:sp>
      <p:pic>
        <p:nvPicPr>
          <p:cNvPr id="510979"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b="6667"/>
          <a:stretch>
            <a:fillRect/>
          </a:stretch>
        </p:blipFill>
        <p:spPr>
          <a:xfrm>
            <a:off x="1171575" y="1871663"/>
            <a:ext cx="6915150" cy="4667250"/>
          </a:xfrm>
          <a:noFill/>
          <a:ln w="57150" cmpd="thinThick">
            <a:solidFill>
              <a:schemeClr val="accent2"/>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8930" name="Rectangle 2"/>
          <p:cNvSpPr>
            <a:spLocks noGrp="1" noChangeArrowheads="1"/>
          </p:cNvSpPr>
          <p:nvPr>
            <p:ph type="title"/>
          </p:nvPr>
        </p:nvSpPr>
        <p:spPr>
          <a:xfrm>
            <a:off x="838200" y="304800"/>
            <a:ext cx="7793038" cy="1143000"/>
          </a:xfrm>
        </p:spPr>
        <p:txBody>
          <a:bodyPr/>
          <a:lstStyle/>
          <a:p>
            <a:r>
              <a:rPr lang="en-US" sz="4000"/>
              <a:t>Dopamine Spells REWARD</a:t>
            </a:r>
          </a:p>
        </p:txBody>
      </p:sp>
      <p:pic>
        <p:nvPicPr>
          <p:cNvPr id="508931" name="Picture 3" descr="DA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089025" y="1524000"/>
            <a:ext cx="7064375" cy="47688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08932" name="Text Box 4"/>
          <p:cNvSpPr txBox="1">
            <a:spLocks noChangeArrowheads="1"/>
          </p:cNvSpPr>
          <p:nvPr/>
        </p:nvSpPr>
        <p:spPr bwMode="auto">
          <a:xfrm>
            <a:off x="1824038" y="3165475"/>
            <a:ext cx="12207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atin typeface="Tahoma" pitchFamily="34" charset="0"/>
              </a:rPr>
              <a:t>Release</a:t>
            </a:r>
          </a:p>
        </p:txBody>
      </p:sp>
      <p:sp>
        <p:nvSpPr>
          <p:cNvPr id="508933" name="Text Box 5"/>
          <p:cNvSpPr txBox="1">
            <a:spLocks noChangeArrowheads="1"/>
          </p:cNvSpPr>
          <p:nvPr/>
        </p:nvSpPr>
        <p:spPr bwMode="auto">
          <a:xfrm>
            <a:off x="6511925" y="4760913"/>
            <a:ext cx="12541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solidFill>
                  <a:schemeClr val="accent2"/>
                </a:solidFill>
                <a:latin typeface="Tahoma" pitchFamily="34" charset="0"/>
              </a:rPr>
              <a:t>Activate</a:t>
            </a:r>
          </a:p>
        </p:txBody>
      </p:sp>
      <p:sp>
        <p:nvSpPr>
          <p:cNvPr id="508934" name="Text Box 6"/>
          <p:cNvSpPr txBox="1">
            <a:spLocks noChangeArrowheads="1"/>
          </p:cNvSpPr>
          <p:nvPr/>
        </p:nvSpPr>
        <p:spPr bwMode="auto">
          <a:xfrm>
            <a:off x="6729413" y="3338513"/>
            <a:ext cx="11985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solidFill>
                  <a:schemeClr val="accent2"/>
                </a:solidFill>
                <a:latin typeface="Tahoma" pitchFamily="34" charset="0"/>
              </a:rPr>
              <a:t>Recycle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1000"/>
                                  </p:stCondLst>
                                  <p:childTnLst>
                                    <p:set>
                                      <p:cBhvr>
                                        <p:cTn id="6" dur="1" fill="hold">
                                          <p:stCondLst>
                                            <p:cond delay="499"/>
                                          </p:stCondLst>
                                        </p:cTn>
                                        <p:tgtEl>
                                          <p:spTgt spid="508932"/>
                                        </p:tgtEl>
                                        <p:attrNameLst>
                                          <p:attrName>style.visibility</p:attrName>
                                        </p:attrNameLst>
                                      </p:cBhvr>
                                      <p:to>
                                        <p:strVal val="visible"/>
                                      </p:to>
                                    </p:set>
                                  </p:childTnLst>
                                </p:cTn>
                              </p:par>
                            </p:childTnLst>
                          </p:cTn>
                        </p:par>
                        <p:par>
                          <p:cTn id="7" fill="hold" nodeType="afterGroup">
                            <p:stCondLst>
                              <p:cond delay="1500"/>
                            </p:stCondLst>
                            <p:childTnLst>
                              <p:par>
                                <p:cTn id="8" presetID="1" presetClass="entr" presetSubtype="0" fill="hold" grpId="0" nodeType="afterEffect">
                                  <p:stCondLst>
                                    <p:cond delay="1000"/>
                                  </p:stCondLst>
                                  <p:childTnLst>
                                    <p:set>
                                      <p:cBhvr>
                                        <p:cTn id="9" dur="1" fill="hold">
                                          <p:stCondLst>
                                            <p:cond delay="499"/>
                                          </p:stCondLst>
                                        </p:cTn>
                                        <p:tgtEl>
                                          <p:spTgt spid="508933"/>
                                        </p:tgtEl>
                                        <p:attrNameLst>
                                          <p:attrName>style.visibility</p:attrName>
                                        </p:attrNameLst>
                                      </p:cBhvr>
                                      <p:to>
                                        <p:strVal val="visible"/>
                                      </p:to>
                                    </p:set>
                                  </p:childTnLst>
                                </p:cTn>
                              </p:par>
                            </p:childTnLst>
                          </p:cTn>
                        </p:par>
                        <p:par>
                          <p:cTn id="10" fill="hold" nodeType="afterGroup">
                            <p:stCondLst>
                              <p:cond delay="3000"/>
                            </p:stCondLst>
                            <p:childTnLst>
                              <p:par>
                                <p:cTn id="11" presetID="1" presetClass="entr" presetSubtype="0" fill="hold" grpId="0" nodeType="afterEffect">
                                  <p:stCondLst>
                                    <p:cond delay="1000"/>
                                  </p:stCondLst>
                                  <p:childTnLst>
                                    <p:set>
                                      <p:cBhvr>
                                        <p:cTn id="12" dur="1" fill="hold">
                                          <p:stCondLst>
                                            <p:cond delay="499"/>
                                          </p:stCondLst>
                                        </p:cTn>
                                        <p:tgtEl>
                                          <p:spTgt spid="5089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8932" grpId="0" autoUpdateAnimBg="0"/>
      <p:bldP spid="508933" grpId="0" autoUpdateAnimBg="0"/>
      <p:bldP spid="508934"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026" name="Rectangle 2"/>
          <p:cNvSpPr>
            <a:spLocks noGrp="1" noChangeArrowheads="1"/>
          </p:cNvSpPr>
          <p:nvPr>
            <p:ph type="title"/>
          </p:nvPr>
        </p:nvSpPr>
        <p:spPr>
          <a:xfrm>
            <a:off x="685800" y="228600"/>
            <a:ext cx="7772400" cy="1143000"/>
          </a:xfrm>
        </p:spPr>
        <p:txBody>
          <a:bodyPr/>
          <a:lstStyle/>
          <a:p>
            <a:r>
              <a:rPr lang="en-US"/>
              <a:t>Activation of Reward</a:t>
            </a:r>
          </a:p>
        </p:txBody>
      </p:sp>
      <p:pic>
        <p:nvPicPr>
          <p:cNvPr id="513027"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b="3851"/>
          <a:stretch>
            <a:fillRect/>
          </a:stretch>
        </p:blipFill>
        <p:spPr>
          <a:xfrm>
            <a:off x="927100" y="1371600"/>
            <a:ext cx="7150100" cy="5340350"/>
          </a:xfrm>
          <a:noFill/>
          <a:ln w="57150" cmpd="thinThick">
            <a:solidFill>
              <a:srgbClr val="47595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2674" name="Rectangle 2"/>
          <p:cNvSpPr>
            <a:spLocks noGrp="1" noChangeArrowheads="1"/>
          </p:cNvSpPr>
          <p:nvPr>
            <p:ph type="title"/>
          </p:nvPr>
        </p:nvSpPr>
        <p:spPr/>
        <p:txBody>
          <a:bodyPr/>
          <a:lstStyle/>
          <a:p>
            <a:r>
              <a:rPr lang="en-US"/>
              <a:t>A LIFE</a:t>
            </a:r>
          </a:p>
        </p:txBody>
      </p:sp>
      <p:sp>
        <p:nvSpPr>
          <p:cNvPr id="412675" name="Rectangle 3"/>
          <p:cNvSpPr>
            <a:spLocks noGrp="1" noChangeArrowheads="1"/>
          </p:cNvSpPr>
          <p:nvPr>
            <p:ph type="body" idx="1"/>
          </p:nvPr>
        </p:nvSpPr>
        <p:spPr/>
        <p:txBody>
          <a:bodyPr/>
          <a:lstStyle/>
          <a:p>
            <a:endParaRPr lang="en-US"/>
          </a:p>
          <a:p>
            <a:pPr lvl="1">
              <a:buFontTx/>
              <a:buNone/>
            </a:pPr>
            <a:endParaRPr lang="en-US"/>
          </a:p>
        </p:txBody>
      </p:sp>
      <p:sp>
        <p:nvSpPr>
          <p:cNvPr id="412676" name="AutoShape 4"/>
          <p:cNvSpPr>
            <a:spLocks noChangeArrowheads="1"/>
          </p:cNvSpPr>
          <p:nvPr/>
        </p:nvSpPr>
        <p:spPr bwMode="auto">
          <a:xfrm>
            <a:off x="1447800" y="2209800"/>
            <a:ext cx="6553200" cy="3810000"/>
          </a:xfrm>
          <a:prstGeom prst="hexagon">
            <a:avLst>
              <a:gd name="adj" fmla="val 43000"/>
              <a:gd name="vf" fmla="val 115470"/>
            </a:avLst>
          </a:prstGeom>
          <a:solidFill>
            <a:schemeClr val="accent1"/>
          </a:solidFill>
          <a:ln w="12700" cap="sq">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2677" name="Text Box 5"/>
          <p:cNvSpPr txBox="1">
            <a:spLocks noChangeArrowheads="1"/>
          </p:cNvSpPr>
          <p:nvPr/>
        </p:nvSpPr>
        <p:spPr bwMode="auto">
          <a:xfrm rot="-3134238">
            <a:off x="1836738" y="2735262"/>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SPIRITUAL</a:t>
            </a:r>
          </a:p>
        </p:txBody>
      </p:sp>
      <p:sp>
        <p:nvSpPr>
          <p:cNvPr id="412678" name="Text Box 6"/>
          <p:cNvSpPr txBox="1">
            <a:spLocks noChangeArrowheads="1"/>
          </p:cNvSpPr>
          <p:nvPr/>
        </p:nvSpPr>
        <p:spPr bwMode="auto">
          <a:xfrm rot="-24098747">
            <a:off x="2819400" y="26670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FAMILY</a:t>
            </a:r>
          </a:p>
        </p:txBody>
      </p:sp>
      <p:sp>
        <p:nvSpPr>
          <p:cNvPr id="412679" name="Text Box 7"/>
          <p:cNvSpPr txBox="1">
            <a:spLocks noChangeArrowheads="1"/>
          </p:cNvSpPr>
          <p:nvPr/>
        </p:nvSpPr>
        <p:spPr bwMode="auto">
          <a:xfrm>
            <a:off x="3124200" y="34290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SPORTS</a:t>
            </a:r>
          </a:p>
        </p:txBody>
      </p:sp>
      <p:sp>
        <p:nvSpPr>
          <p:cNvPr id="412680" name="Text Box 8"/>
          <p:cNvSpPr txBox="1">
            <a:spLocks noChangeArrowheads="1"/>
          </p:cNvSpPr>
          <p:nvPr/>
        </p:nvSpPr>
        <p:spPr bwMode="auto">
          <a:xfrm rot="-23299263">
            <a:off x="1600200" y="37338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LAUNDRY</a:t>
            </a:r>
          </a:p>
        </p:txBody>
      </p:sp>
      <p:sp>
        <p:nvSpPr>
          <p:cNvPr id="412681" name="Text Box 9"/>
          <p:cNvSpPr txBox="1">
            <a:spLocks noChangeArrowheads="1"/>
          </p:cNvSpPr>
          <p:nvPr/>
        </p:nvSpPr>
        <p:spPr bwMode="auto">
          <a:xfrm rot="-23558701">
            <a:off x="2133600" y="41148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FRIENDS</a:t>
            </a:r>
          </a:p>
        </p:txBody>
      </p:sp>
      <p:sp>
        <p:nvSpPr>
          <p:cNvPr id="412682" name="Text Box 10"/>
          <p:cNvSpPr txBox="1">
            <a:spLocks noChangeArrowheads="1"/>
          </p:cNvSpPr>
          <p:nvPr/>
        </p:nvSpPr>
        <p:spPr bwMode="auto">
          <a:xfrm rot="-22659481">
            <a:off x="2590800" y="48006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EATING</a:t>
            </a:r>
          </a:p>
        </p:txBody>
      </p:sp>
      <p:sp>
        <p:nvSpPr>
          <p:cNvPr id="412683" name="Text Box 11"/>
          <p:cNvSpPr txBox="1">
            <a:spLocks noChangeArrowheads="1"/>
          </p:cNvSpPr>
          <p:nvPr/>
        </p:nvSpPr>
        <p:spPr bwMode="auto">
          <a:xfrm rot="-3134238">
            <a:off x="3055938" y="4945062"/>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CHURCH</a:t>
            </a:r>
          </a:p>
        </p:txBody>
      </p:sp>
      <p:sp>
        <p:nvSpPr>
          <p:cNvPr id="412684" name="Text Box 12"/>
          <p:cNvSpPr txBox="1">
            <a:spLocks noChangeArrowheads="1"/>
          </p:cNvSpPr>
          <p:nvPr/>
        </p:nvSpPr>
        <p:spPr bwMode="auto">
          <a:xfrm>
            <a:off x="3733800" y="42672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COMMUNITY</a:t>
            </a:r>
          </a:p>
        </p:txBody>
      </p:sp>
      <p:sp>
        <p:nvSpPr>
          <p:cNvPr id="412685" name="Text Box 13"/>
          <p:cNvSpPr txBox="1">
            <a:spLocks noChangeArrowheads="1"/>
          </p:cNvSpPr>
          <p:nvPr/>
        </p:nvSpPr>
        <p:spPr bwMode="auto">
          <a:xfrm>
            <a:off x="4114800" y="5486400"/>
            <a:ext cx="2514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 MANAGEMENT</a:t>
            </a:r>
          </a:p>
        </p:txBody>
      </p:sp>
      <p:sp>
        <p:nvSpPr>
          <p:cNvPr id="412686" name="Text Box 14"/>
          <p:cNvSpPr txBox="1">
            <a:spLocks noChangeArrowheads="1"/>
          </p:cNvSpPr>
          <p:nvPr/>
        </p:nvSpPr>
        <p:spPr bwMode="auto">
          <a:xfrm rot="468384">
            <a:off x="4724400" y="4876800"/>
            <a:ext cx="2514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HOME CARE</a:t>
            </a:r>
          </a:p>
        </p:txBody>
      </p:sp>
      <p:sp>
        <p:nvSpPr>
          <p:cNvPr id="412687" name="Text Box 15"/>
          <p:cNvSpPr txBox="1">
            <a:spLocks noChangeArrowheads="1"/>
          </p:cNvSpPr>
          <p:nvPr/>
        </p:nvSpPr>
        <p:spPr bwMode="auto">
          <a:xfrm rot="468384">
            <a:off x="6172200" y="4419600"/>
            <a:ext cx="2514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LOAFING</a:t>
            </a:r>
          </a:p>
        </p:txBody>
      </p:sp>
      <p:sp>
        <p:nvSpPr>
          <p:cNvPr id="412688" name="Text Box 16"/>
          <p:cNvSpPr txBox="1">
            <a:spLocks noChangeArrowheads="1"/>
          </p:cNvSpPr>
          <p:nvPr/>
        </p:nvSpPr>
        <p:spPr bwMode="auto">
          <a:xfrm>
            <a:off x="4038600" y="3733800"/>
            <a:ext cx="1752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b="1"/>
              <a:t>WORK</a:t>
            </a:r>
          </a:p>
        </p:txBody>
      </p:sp>
      <p:sp>
        <p:nvSpPr>
          <p:cNvPr id="412689" name="Text Box 17"/>
          <p:cNvSpPr txBox="1">
            <a:spLocks noChangeArrowheads="1"/>
          </p:cNvSpPr>
          <p:nvPr/>
        </p:nvSpPr>
        <p:spPr bwMode="auto">
          <a:xfrm>
            <a:off x="5410200" y="37338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SCHOOL</a:t>
            </a:r>
          </a:p>
        </p:txBody>
      </p:sp>
      <p:sp>
        <p:nvSpPr>
          <p:cNvPr id="412690" name="Text Box 18"/>
          <p:cNvSpPr txBox="1">
            <a:spLocks noChangeArrowheads="1"/>
          </p:cNvSpPr>
          <p:nvPr/>
        </p:nvSpPr>
        <p:spPr bwMode="auto">
          <a:xfrm rot="1716628">
            <a:off x="5334000" y="3276600"/>
            <a:ext cx="2362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FUTURE GOALS</a:t>
            </a:r>
          </a:p>
        </p:txBody>
      </p:sp>
      <p:sp>
        <p:nvSpPr>
          <p:cNvPr id="412691" name="Text Box 19"/>
          <p:cNvSpPr txBox="1">
            <a:spLocks noChangeArrowheads="1"/>
          </p:cNvSpPr>
          <p:nvPr/>
        </p:nvSpPr>
        <p:spPr bwMode="auto">
          <a:xfrm rot="1323386">
            <a:off x="5486400" y="25908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HOBBIES</a:t>
            </a:r>
          </a:p>
        </p:txBody>
      </p:sp>
      <p:sp>
        <p:nvSpPr>
          <p:cNvPr id="412692" name="Text Box 20"/>
          <p:cNvSpPr txBox="1">
            <a:spLocks noChangeArrowheads="1"/>
          </p:cNvSpPr>
          <p:nvPr/>
        </p:nvSpPr>
        <p:spPr bwMode="auto">
          <a:xfrm>
            <a:off x="3810000" y="2438400"/>
            <a:ext cx="24384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SIGNIFICANT OTHER</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412674"/>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412688"/>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412677"/>
                                        </p:tgtEl>
                                        <p:attrNameLst>
                                          <p:attrName>style.visibility</p:attrName>
                                        </p:attrNameLst>
                                      </p:cBhvr>
                                      <p:to>
                                        <p:strVal val="visible"/>
                                      </p:to>
                                    </p:set>
                                  </p:childTnLst>
                                </p:cTn>
                              </p:par>
                            </p:childTnLst>
                          </p:cTn>
                        </p:par>
                        <p:par>
                          <p:cTn id="13" fill="hold" nodeType="afterGroup">
                            <p:stCondLst>
                              <p:cond delay="1500"/>
                            </p:stCondLst>
                            <p:childTnLst>
                              <p:par>
                                <p:cTn id="14" presetID="1" presetClass="entr" presetSubtype="0" fill="hold" grpId="0" nodeType="afterEffect">
                                  <p:stCondLst>
                                    <p:cond delay="0"/>
                                  </p:stCondLst>
                                  <p:childTnLst>
                                    <p:set>
                                      <p:cBhvr>
                                        <p:cTn id="15" dur="1" fill="hold">
                                          <p:stCondLst>
                                            <p:cond delay="499"/>
                                          </p:stCondLst>
                                        </p:cTn>
                                        <p:tgtEl>
                                          <p:spTgt spid="412678"/>
                                        </p:tgtEl>
                                        <p:attrNameLst>
                                          <p:attrName>style.visibility</p:attrName>
                                        </p:attrNameLst>
                                      </p:cBhvr>
                                      <p:to>
                                        <p:strVal val="visible"/>
                                      </p:to>
                                    </p:set>
                                  </p:childTnLst>
                                </p:cTn>
                              </p:par>
                            </p:childTnLst>
                          </p:cTn>
                        </p:par>
                        <p:par>
                          <p:cTn id="16" fill="hold" nodeType="afterGroup">
                            <p:stCondLst>
                              <p:cond delay="2000"/>
                            </p:stCondLst>
                            <p:childTnLst>
                              <p:par>
                                <p:cTn id="17" presetID="1" presetClass="entr" presetSubtype="0" fill="hold" grpId="0" nodeType="afterEffect">
                                  <p:stCondLst>
                                    <p:cond delay="0"/>
                                  </p:stCondLst>
                                  <p:childTnLst>
                                    <p:set>
                                      <p:cBhvr>
                                        <p:cTn id="18" dur="1" fill="hold">
                                          <p:stCondLst>
                                            <p:cond delay="499"/>
                                          </p:stCondLst>
                                        </p:cTn>
                                        <p:tgtEl>
                                          <p:spTgt spid="412692"/>
                                        </p:tgtEl>
                                        <p:attrNameLst>
                                          <p:attrName>style.visibility</p:attrName>
                                        </p:attrNameLst>
                                      </p:cBhvr>
                                      <p:to>
                                        <p:strVal val="visible"/>
                                      </p:to>
                                    </p:set>
                                  </p:childTnLst>
                                </p:cTn>
                              </p:par>
                            </p:childTnLst>
                          </p:cTn>
                        </p:par>
                        <p:par>
                          <p:cTn id="19" fill="hold" nodeType="afterGroup">
                            <p:stCondLst>
                              <p:cond delay="2500"/>
                            </p:stCondLst>
                            <p:childTnLst>
                              <p:par>
                                <p:cTn id="20" presetID="1" presetClass="entr" presetSubtype="0" fill="hold" grpId="0" nodeType="afterEffect">
                                  <p:stCondLst>
                                    <p:cond delay="0"/>
                                  </p:stCondLst>
                                  <p:childTnLst>
                                    <p:set>
                                      <p:cBhvr>
                                        <p:cTn id="21" dur="1" fill="hold">
                                          <p:stCondLst>
                                            <p:cond delay="499"/>
                                          </p:stCondLst>
                                        </p:cTn>
                                        <p:tgtEl>
                                          <p:spTgt spid="412691"/>
                                        </p:tgtEl>
                                        <p:attrNameLst>
                                          <p:attrName>style.visibility</p:attrName>
                                        </p:attrNameLst>
                                      </p:cBhvr>
                                      <p:to>
                                        <p:strVal val="visible"/>
                                      </p:to>
                                    </p:set>
                                  </p:childTnLst>
                                </p:cTn>
                              </p:par>
                            </p:childTnLst>
                          </p:cTn>
                        </p:par>
                        <p:par>
                          <p:cTn id="22" fill="hold" nodeType="afterGroup">
                            <p:stCondLst>
                              <p:cond delay="3000"/>
                            </p:stCondLst>
                            <p:childTnLst>
                              <p:par>
                                <p:cTn id="23" presetID="1" presetClass="entr" presetSubtype="0" fill="hold" grpId="0" nodeType="afterEffect">
                                  <p:stCondLst>
                                    <p:cond delay="0"/>
                                  </p:stCondLst>
                                  <p:childTnLst>
                                    <p:set>
                                      <p:cBhvr>
                                        <p:cTn id="24" dur="1" fill="hold">
                                          <p:stCondLst>
                                            <p:cond delay="499"/>
                                          </p:stCondLst>
                                        </p:cTn>
                                        <p:tgtEl>
                                          <p:spTgt spid="412690"/>
                                        </p:tgtEl>
                                        <p:attrNameLst>
                                          <p:attrName>style.visibility</p:attrName>
                                        </p:attrNameLst>
                                      </p:cBhvr>
                                      <p:to>
                                        <p:strVal val="visible"/>
                                      </p:to>
                                    </p:set>
                                  </p:childTnLst>
                                </p:cTn>
                              </p:par>
                            </p:childTnLst>
                          </p:cTn>
                        </p:par>
                        <p:par>
                          <p:cTn id="25" fill="hold" nodeType="afterGroup">
                            <p:stCondLst>
                              <p:cond delay="3500"/>
                            </p:stCondLst>
                            <p:childTnLst>
                              <p:par>
                                <p:cTn id="26" presetID="1" presetClass="entr" presetSubtype="0" fill="hold" grpId="0" nodeType="afterEffect">
                                  <p:stCondLst>
                                    <p:cond delay="0"/>
                                  </p:stCondLst>
                                  <p:childTnLst>
                                    <p:set>
                                      <p:cBhvr>
                                        <p:cTn id="27" dur="1" fill="hold">
                                          <p:stCondLst>
                                            <p:cond delay="499"/>
                                          </p:stCondLst>
                                        </p:cTn>
                                        <p:tgtEl>
                                          <p:spTgt spid="412689"/>
                                        </p:tgtEl>
                                        <p:attrNameLst>
                                          <p:attrName>style.visibility</p:attrName>
                                        </p:attrNameLst>
                                      </p:cBhvr>
                                      <p:to>
                                        <p:strVal val="visible"/>
                                      </p:to>
                                    </p:set>
                                  </p:childTnLst>
                                </p:cTn>
                              </p:par>
                            </p:childTnLst>
                          </p:cTn>
                        </p:par>
                        <p:par>
                          <p:cTn id="28" fill="hold" nodeType="afterGroup">
                            <p:stCondLst>
                              <p:cond delay="4000"/>
                            </p:stCondLst>
                            <p:childTnLst>
                              <p:par>
                                <p:cTn id="29" presetID="1" presetClass="entr" presetSubtype="0" fill="hold" grpId="0" nodeType="afterEffect">
                                  <p:stCondLst>
                                    <p:cond delay="0"/>
                                  </p:stCondLst>
                                  <p:childTnLst>
                                    <p:set>
                                      <p:cBhvr>
                                        <p:cTn id="30" dur="1" fill="hold">
                                          <p:stCondLst>
                                            <p:cond delay="499"/>
                                          </p:stCondLst>
                                        </p:cTn>
                                        <p:tgtEl>
                                          <p:spTgt spid="412679"/>
                                        </p:tgtEl>
                                        <p:attrNameLst>
                                          <p:attrName>style.visibility</p:attrName>
                                        </p:attrNameLst>
                                      </p:cBhvr>
                                      <p:to>
                                        <p:strVal val="visible"/>
                                      </p:to>
                                    </p:set>
                                  </p:childTnLst>
                                </p:cTn>
                              </p:par>
                            </p:childTnLst>
                          </p:cTn>
                        </p:par>
                        <p:par>
                          <p:cTn id="31" fill="hold" nodeType="afterGroup">
                            <p:stCondLst>
                              <p:cond delay="4500"/>
                            </p:stCondLst>
                            <p:childTnLst>
                              <p:par>
                                <p:cTn id="32" presetID="1" presetClass="entr" presetSubtype="0" fill="hold" grpId="0" nodeType="afterEffect">
                                  <p:stCondLst>
                                    <p:cond delay="0"/>
                                  </p:stCondLst>
                                  <p:childTnLst>
                                    <p:set>
                                      <p:cBhvr>
                                        <p:cTn id="33" dur="1" fill="hold">
                                          <p:stCondLst>
                                            <p:cond delay="499"/>
                                          </p:stCondLst>
                                        </p:cTn>
                                        <p:tgtEl>
                                          <p:spTgt spid="412680"/>
                                        </p:tgtEl>
                                        <p:attrNameLst>
                                          <p:attrName>style.visibility</p:attrName>
                                        </p:attrNameLst>
                                      </p:cBhvr>
                                      <p:to>
                                        <p:strVal val="visible"/>
                                      </p:to>
                                    </p:set>
                                  </p:childTnLst>
                                </p:cTn>
                              </p:par>
                            </p:childTnLst>
                          </p:cTn>
                        </p:par>
                        <p:par>
                          <p:cTn id="34" fill="hold" nodeType="afterGroup">
                            <p:stCondLst>
                              <p:cond delay="5000"/>
                            </p:stCondLst>
                            <p:childTnLst>
                              <p:par>
                                <p:cTn id="35" presetID="1" presetClass="entr" presetSubtype="0" fill="hold" grpId="0" nodeType="afterEffect">
                                  <p:stCondLst>
                                    <p:cond delay="0"/>
                                  </p:stCondLst>
                                  <p:childTnLst>
                                    <p:set>
                                      <p:cBhvr>
                                        <p:cTn id="36" dur="1" fill="hold">
                                          <p:stCondLst>
                                            <p:cond delay="499"/>
                                          </p:stCondLst>
                                        </p:cTn>
                                        <p:tgtEl>
                                          <p:spTgt spid="412681"/>
                                        </p:tgtEl>
                                        <p:attrNameLst>
                                          <p:attrName>style.visibility</p:attrName>
                                        </p:attrNameLst>
                                      </p:cBhvr>
                                      <p:to>
                                        <p:strVal val="visible"/>
                                      </p:to>
                                    </p:set>
                                  </p:childTnLst>
                                </p:cTn>
                              </p:par>
                            </p:childTnLst>
                          </p:cTn>
                        </p:par>
                        <p:par>
                          <p:cTn id="37" fill="hold" nodeType="afterGroup">
                            <p:stCondLst>
                              <p:cond delay="5500"/>
                            </p:stCondLst>
                            <p:childTnLst>
                              <p:par>
                                <p:cTn id="38" presetID="1" presetClass="entr" presetSubtype="0" fill="hold" grpId="0" nodeType="afterEffect">
                                  <p:stCondLst>
                                    <p:cond delay="0"/>
                                  </p:stCondLst>
                                  <p:childTnLst>
                                    <p:set>
                                      <p:cBhvr>
                                        <p:cTn id="39" dur="1" fill="hold">
                                          <p:stCondLst>
                                            <p:cond delay="499"/>
                                          </p:stCondLst>
                                        </p:cTn>
                                        <p:tgtEl>
                                          <p:spTgt spid="412684"/>
                                        </p:tgtEl>
                                        <p:attrNameLst>
                                          <p:attrName>style.visibility</p:attrName>
                                        </p:attrNameLst>
                                      </p:cBhvr>
                                      <p:to>
                                        <p:strVal val="visible"/>
                                      </p:to>
                                    </p:set>
                                  </p:childTnLst>
                                </p:cTn>
                              </p:par>
                            </p:childTnLst>
                          </p:cTn>
                        </p:par>
                        <p:par>
                          <p:cTn id="40" fill="hold" nodeType="afterGroup">
                            <p:stCondLst>
                              <p:cond delay="6000"/>
                            </p:stCondLst>
                            <p:childTnLst>
                              <p:par>
                                <p:cTn id="41" presetID="1" presetClass="entr" presetSubtype="0" fill="hold" grpId="0" nodeType="afterEffect">
                                  <p:stCondLst>
                                    <p:cond delay="0"/>
                                  </p:stCondLst>
                                  <p:childTnLst>
                                    <p:set>
                                      <p:cBhvr>
                                        <p:cTn id="42" dur="1" fill="hold">
                                          <p:stCondLst>
                                            <p:cond delay="499"/>
                                          </p:stCondLst>
                                        </p:cTn>
                                        <p:tgtEl>
                                          <p:spTgt spid="412687"/>
                                        </p:tgtEl>
                                        <p:attrNameLst>
                                          <p:attrName>style.visibility</p:attrName>
                                        </p:attrNameLst>
                                      </p:cBhvr>
                                      <p:to>
                                        <p:strVal val="visible"/>
                                      </p:to>
                                    </p:set>
                                  </p:childTnLst>
                                </p:cTn>
                              </p:par>
                            </p:childTnLst>
                          </p:cTn>
                        </p:par>
                        <p:par>
                          <p:cTn id="43" fill="hold" nodeType="afterGroup">
                            <p:stCondLst>
                              <p:cond delay="6500"/>
                            </p:stCondLst>
                            <p:childTnLst>
                              <p:par>
                                <p:cTn id="44" presetID="1" presetClass="entr" presetSubtype="0" fill="hold" grpId="0" nodeType="afterEffect">
                                  <p:stCondLst>
                                    <p:cond delay="0"/>
                                  </p:stCondLst>
                                  <p:childTnLst>
                                    <p:set>
                                      <p:cBhvr>
                                        <p:cTn id="45" dur="1" fill="hold">
                                          <p:stCondLst>
                                            <p:cond delay="499"/>
                                          </p:stCondLst>
                                        </p:cTn>
                                        <p:tgtEl>
                                          <p:spTgt spid="412686"/>
                                        </p:tgtEl>
                                        <p:attrNameLst>
                                          <p:attrName>style.visibility</p:attrName>
                                        </p:attrNameLst>
                                      </p:cBhvr>
                                      <p:to>
                                        <p:strVal val="visible"/>
                                      </p:to>
                                    </p:set>
                                  </p:childTnLst>
                                </p:cTn>
                              </p:par>
                            </p:childTnLst>
                          </p:cTn>
                        </p:par>
                        <p:par>
                          <p:cTn id="46" fill="hold" nodeType="afterGroup">
                            <p:stCondLst>
                              <p:cond delay="7000"/>
                            </p:stCondLst>
                            <p:childTnLst>
                              <p:par>
                                <p:cTn id="47" presetID="1" presetClass="entr" presetSubtype="0" fill="hold" grpId="0" nodeType="afterEffect">
                                  <p:stCondLst>
                                    <p:cond delay="0"/>
                                  </p:stCondLst>
                                  <p:childTnLst>
                                    <p:set>
                                      <p:cBhvr>
                                        <p:cTn id="48" dur="1" fill="hold">
                                          <p:stCondLst>
                                            <p:cond delay="499"/>
                                          </p:stCondLst>
                                        </p:cTn>
                                        <p:tgtEl>
                                          <p:spTgt spid="412683"/>
                                        </p:tgtEl>
                                        <p:attrNameLst>
                                          <p:attrName>style.visibility</p:attrName>
                                        </p:attrNameLst>
                                      </p:cBhvr>
                                      <p:to>
                                        <p:strVal val="visible"/>
                                      </p:to>
                                    </p:set>
                                  </p:childTnLst>
                                </p:cTn>
                              </p:par>
                            </p:childTnLst>
                          </p:cTn>
                        </p:par>
                        <p:par>
                          <p:cTn id="49" fill="hold" nodeType="afterGroup">
                            <p:stCondLst>
                              <p:cond delay="7500"/>
                            </p:stCondLst>
                            <p:childTnLst>
                              <p:par>
                                <p:cTn id="50" presetID="1" presetClass="entr" presetSubtype="0" fill="hold" grpId="0" nodeType="afterEffect">
                                  <p:stCondLst>
                                    <p:cond delay="0"/>
                                  </p:stCondLst>
                                  <p:childTnLst>
                                    <p:set>
                                      <p:cBhvr>
                                        <p:cTn id="51" dur="1" fill="hold">
                                          <p:stCondLst>
                                            <p:cond delay="499"/>
                                          </p:stCondLst>
                                        </p:cTn>
                                        <p:tgtEl>
                                          <p:spTgt spid="412682"/>
                                        </p:tgtEl>
                                        <p:attrNameLst>
                                          <p:attrName>style.visibility</p:attrName>
                                        </p:attrNameLst>
                                      </p:cBhvr>
                                      <p:to>
                                        <p:strVal val="visible"/>
                                      </p:to>
                                    </p:set>
                                  </p:childTnLst>
                                </p:cTn>
                              </p:par>
                            </p:childTnLst>
                          </p:cTn>
                        </p:par>
                        <p:par>
                          <p:cTn id="52" fill="hold" nodeType="afterGroup">
                            <p:stCondLst>
                              <p:cond delay="8000"/>
                            </p:stCondLst>
                            <p:childTnLst>
                              <p:par>
                                <p:cTn id="53" presetID="1" presetClass="entr" presetSubtype="0" fill="hold" grpId="0" nodeType="afterEffect">
                                  <p:stCondLst>
                                    <p:cond delay="0"/>
                                  </p:stCondLst>
                                  <p:childTnLst>
                                    <p:set>
                                      <p:cBhvr>
                                        <p:cTn id="54" dur="1" fill="hold">
                                          <p:stCondLst>
                                            <p:cond delay="499"/>
                                          </p:stCondLst>
                                        </p:cTn>
                                        <p:tgtEl>
                                          <p:spTgt spid="4126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2674" grpId="0" autoUpdateAnimBg="0"/>
      <p:bldP spid="412677" grpId="0" autoUpdateAnimBg="0"/>
      <p:bldP spid="412678" grpId="0" autoUpdateAnimBg="0"/>
      <p:bldP spid="412679" grpId="0" autoUpdateAnimBg="0"/>
      <p:bldP spid="412680" grpId="0" autoUpdateAnimBg="0"/>
      <p:bldP spid="412681" grpId="0" autoUpdateAnimBg="0"/>
      <p:bldP spid="412682" grpId="0" autoUpdateAnimBg="0"/>
      <p:bldP spid="412683" grpId="0" autoUpdateAnimBg="0"/>
      <p:bldP spid="412684" grpId="0" autoUpdateAnimBg="0"/>
      <p:bldP spid="412685" grpId="0" autoUpdateAnimBg="0"/>
      <p:bldP spid="412686" grpId="0" autoUpdateAnimBg="0"/>
      <p:bldP spid="412687" grpId="0" autoUpdateAnimBg="0"/>
      <p:bldP spid="412688" grpId="0" autoUpdateAnimBg="0"/>
      <p:bldP spid="412689" grpId="0" autoUpdateAnimBg="0"/>
      <p:bldP spid="412690" grpId="0" autoUpdateAnimBg="0"/>
      <p:bldP spid="412691" grpId="0" autoUpdateAnimBg="0"/>
      <p:bldP spid="412692"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261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261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2612" name="Rectangle 4"/>
          <p:cNvSpPr>
            <a:spLocks noGrp="1" noChangeArrowheads="1"/>
          </p:cNvSpPr>
          <p:nvPr>
            <p:ph type="title"/>
          </p:nvPr>
        </p:nvSpPr>
        <p:spPr>
          <a:xfrm>
            <a:off x="609600" y="304800"/>
            <a:ext cx="7772400" cy="1143000"/>
          </a:xfrm>
          <a:noFill/>
          <a:ln/>
        </p:spPr>
        <p:txBody>
          <a:bodyPr lIns="92075" tIns="46038" rIns="92075" bIns="46038"/>
          <a:lstStyle/>
          <a:p>
            <a:r>
              <a:rPr lang="en-US"/>
              <a:t>Addiction as a Brain Disease</a:t>
            </a:r>
          </a:p>
        </p:txBody>
      </p:sp>
      <p:sp>
        <p:nvSpPr>
          <p:cNvPr id="452613" name="Rectangle 5"/>
          <p:cNvSpPr>
            <a:spLocks noGrp="1" noChangeArrowheads="1"/>
          </p:cNvSpPr>
          <p:nvPr>
            <p:ph type="body" idx="1"/>
          </p:nvPr>
        </p:nvSpPr>
        <p:spPr>
          <a:xfrm>
            <a:off x="677863" y="1752600"/>
            <a:ext cx="7924800" cy="4876800"/>
          </a:xfrm>
          <a:noFill/>
          <a:ln/>
        </p:spPr>
        <p:txBody>
          <a:bodyPr lIns="92075" tIns="46038" rIns="92075" bIns="46038"/>
          <a:lstStyle/>
          <a:p>
            <a:r>
              <a:rPr lang="en-US"/>
              <a:t>The brain of an addicted person is changed and does not function normally</a:t>
            </a:r>
          </a:p>
          <a:p>
            <a:r>
              <a:rPr lang="en-US"/>
              <a:t>Major differences between the addicted vs. non-addicted brain</a:t>
            </a:r>
          </a:p>
          <a:p>
            <a:pPr lvl="1"/>
            <a:r>
              <a:rPr lang="en-US"/>
              <a:t>metabolic activity</a:t>
            </a:r>
          </a:p>
          <a:p>
            <a:pPr lvl="1"/>
            <a:r>
              <a:rPr lang="en-US"/>
              <a:t>receptor availability</a:t>
            </a:r>
          </a:p>
          <a:p>
            <a:pPr lvl="1"/>
            <a:r>
              <a:rPr lang="en-US"/>
              <a:t>genetic expression</a:t>
            </a:r>
          </a:p>
          <a:p>
            <a:pPr lvl="1"/>
            <a:r>
              <a:rPr lang="en-US"/>
              <a:t>responsiveness to drugs</a:t>
            </a:r>
          </a:p>
        </p:txBody>
      </p:sp>
    </p:spTree>
  </p:cSld>
  <p:clrMapOvr>
    <a:masterClrMapping/>
  </p:clrMapOvr>
  <p:transition>
    <p:random/>
  </p:transition>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1106" name="Rectangle 1026"/>
          <p:cNvSpPr>
            <a:spLocks noGrp="1" noChangeArrowheads="1"/>
          </p:cNvSpPr>
          <p:nvPr>
            <p:ph type="title"/>
          </p:nvPr>
        </p:nvSpPr>
        <p:spPr>
          <a:xfrm>
            <a:off x="685800" y="457200"/>
            <a:ext cx="7772400" cy="1143000"/>
          </a:xfrm>
          <a:noFill/>
          <a:ln/>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r>
              <a:rPr lang="en-US" sz="4000"/>
              <a:t>The </a:t>
            </a:r>
            <a:r>
              <a:rPr lang="en-US"/>
              <a:t>Disease</a:t>
            </a:r>
            <a:r>
              <a:rPr lang="en-US" sz="4000"/>
              <a:t> of Addiction</a:t>
            </a:r>
          </a:p>
        </p:txBody>
      </p:sp>
      <p:sp>
        <p:nvSpPr>
          <p:cNvPr id="431107" name="Rectangle 1027"/>
          <p:cNvSpPr>
            <a:spLocks noGrp="1" noChangeArrowheads="1"/>
          </p:cNvSpPr>
          <p:nvPr>
            <p:ph type="body" idx="1"/>
          </p:nvPr>
        </p:nvSpPr>
        <p:spPr>
          <a:xfrm>
            <a:off x="3014663" y="1752600"/>
            <a:ext cx="3995737" cy="4800600"/>
          </a:xfrm>
          <a:noFill/>
          <a:ln/>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r>
              <a:rPr lang="en-US"/>
              <a:t>Primary</a:t>
            </a:r>
          </a:p>
          <a:p>
            <a:r>
              <a:rPr lang="en-US"/>
              <a:t>Progressive</a:t>
            </a:r>
          </a:p>
          <a:p>
            <a:r>
              <a:rPr lang="en-US"/>
              <a:t>Chronic</a:t>
            </a:r>
          </a:p>
          <a:p>
            <a:r>
              <a:rPr lang="en-US"/>
              <a:t>Relapsing</a:t>
            </a:r>
          </a:p>
          <a:p>
            <a:r>
              <a:rPr lang="en-US"/>
              <a:t>Treatable</a:t>
            </a:r>
          </a:p>
          <a:p>
            <a:r>
              <a:rPr lang="en-US"/>
              <a:t>NOT curable, but you can recover</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31107">
                                            <p:txEl>
                                              <p:pRg st="0" end="0"/>
                                            </p:txEl>
                                          </p:spTgt>
                                        </p:tgtEl>
                                        <p:attrNameLst>
                                          <p:attrName>style.visibility</p:attrName>
                                        </p:attrNameLst>
                                      </p:cBhvr>
                                      <p:to>
                                        <p:strVal val="visible"/>
                                      </p:to>
                                    </p:set>
                                    <p:animEffect transition="in" filter="dissolve">
                                      <p:cBhvr>
                                        <p:cTn id="7" dur="500"/>
                                        <p:tgtEl>
                                          <p:spTgt spid="4311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31107">
                                            <p:txEl>
                                              <p:pRg st="1" end="1"/>
                                            </p:txEl>
                                          </p:spTgt>
                                        </p:tgtEl>
                                        <p:attrNameLst>
                                          <p:attrName>style.visibility</p:attrName>
                                        </p:attrNameLst>
                                      </p:cBhvr>
                                      <p:to>
                                        <p:strVal val="visible"/>
                                      </p:to>
                                    </p:set>
                                    <p:animEffect transition="in" filter="dissolve">
                                      <p:cBhvr>
                                        <p:cTn id="12" dur="500"/>
                                        <p:tgtEl>
                                          <p:spTgt spid="43110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31107">
                                            <p:txEl>
                                              <p:pRg st="2" end="2"/>
                                            </p:txEl>
                                          </p:spTgt>
                                        </p:tgtEl>
                                        <p:attrNameLst>
                                          <p:attrName>style.visibility</p:attrName>
                                        </p:attrNameLst>
                                      </p:cBhvr>
                                      <p:to>
                                        <p:strVal val="visible"/>
                                      </p:to>
                                    </p:set>
                                    <p:animEffect transition="in" filter="dissolve">
                                      <p:cBhvr>
                                        <p:cTn id="17" dur="500"/>
                                        <p:tgtEl>
                                          <p:spTgt spid="43110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31107">
                                            <p:txEl>
                                              <p:pRg st="3" end="3"/>
                                            </p:txEl>
                                          </p:spTgt>
                                        </p:tgtEl>
                                        <p:attrNameLst>
                                          <p:attrName>style.visibility</p:attrName>
                                        </p:attrNameLst>
                                      </p:cBhvr>
                                      <p:to>
                                        <p:strVal val="visible"/>
                                      </p:to>
                                    </p:set>
                                    <p:animEffect transition="in" filter="dissolve">
                                      <p:cBhvr>
                                        <p:cTn id="22" dur="500"/>
                                        <p:tgtEl>
                                          <p:spTgt spid="43110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31107">
                                            <p:txEl>
                                              <p:pRg st="4" end="4"/>
                                            </p:txEl>
                                          </p:spTgt>
                                        </p:tgtEl>
                                        <p:attrNameLst>
                                          <p:attrName>style.visibility</p:attrName>
                                        </p:attrNameLst>
                                      </p:cBhvr>
                                      <p:to>
                                        <p:strVal val="visible"/>
                                      </p:to>
                                    </p:set>
                                    <p:animEffect transition="in" filter="dissolve">
                                      <p:cBhvr>
                                        <p:cTn id="27" dur="500"/>
                                        <p:tgtEl>
                                          <p:spTgt spid="43110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31107">
                                            <p:txEl>
                                              <p:pRg st="5" end="5"/>
                                            </p:txEl>
                                          </p:spTgt>
                                        </p:tgtEl>
                                        <p:attrNameLst>
                                          <p:attrName>style.visibility</p:attrName>
                                        </p:attrNameLst>
                                      </p:cBhvr>
                                      <p:to>
                                        <p:strVal val="visible"/>
                                      </p:to>
                                    </p:set>
                                    <p:animEffect transition="in" filter="dissolve">
                                      <p:cBhvr>
                                        <p:cTn id="32" dur="500"/>
                                        <p:tgtEl>
                                          <p:spTgt spid="43110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1107" grpId="0" build="p" bldLvl="3"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5314" name="Rectangle 2"/>
          <p:cNvSpPr>
            <a:spLocks noGrp="1" noChangeArrowheads="1"/>
          </p:cNvSpPr>
          <p:nvPr>
            <p:ph type="title"/>
          </p:nvPr>
        </p:nvSpPr>
        <p:spPr>
          <a:xfrm>
            <a:off x="685800" y="762000"/>
            <a:ext cx="7772400" cy="1143000"/>
          </a:xfrm>
        </p:spPr>
        <p:txBody>
          <a:bodyPr/>
          <a:lstStyle/>
          <a:p>
            <a:r>
              <a:rPr lang="en-US"/>
              <a:t>Substance Abuse</a:t>
            </a:r>
            <a:br>
              <a:rPr lang="en-US"/>
            </a:br>
            <a:endParaRPr lang="en-US"/>
          </a:p>
        </p:txBody>
      </p:sp>
      <p:sp>
        <p:nvSpPr>
          <p:cNvPr id="525315" name="Rectangle 3"/>
          <p:cNvSpPr>
            <a:spLocks noGrp="1" noChangeArrowheads="1"/>
          </p:cNvSpPr>
          <p:nvPr>
            <p:ph type="body" idx="1"/>
          </p:nvPr>
        </p:nvSpPr>
        <p:spPr>
          <a:xfrm>
            <a:off x="685800" y="2057400"/>
            <a:ext cx="7772400" cy="4114800"/>
          </a:xfrm>
        </p:spPr>
        <p:txBody>
          <a:bodyPr/>
          <a:lstStyle/>
          <a:p>
            <a:pPr>
              <a:lnSpc>
                <a:spcPct val="90000"/>
              </a:lnSpc>
            </a:pPr>
            <a:r>
              <a:rPr lang="en-US" b="1"/>
              <a:t>Is defined as: </a:t>
            </a:r>
            <a:r>
              <a:rPr lang="en-US"/>
              <a:t>Continued use despite negative consequences as a result of use. </a:t>
            </a:r>
          </a:p>
          <a:p>
            <a:pPr>
              <a:lnSpc>
                <a:spcPct val="90000"/>
              </a:lnSpc>
            </a:pPr>
            <a:r>
              <a:rPr lang="en-US"/>
              <a:t> This stage of drug abuse is voluntary, preventable behavior.</a:t>
            </a:r>
          </a:p>
          <a:p>
            <a:pPr lvl="1">
              <a:lnSpc>
                <a:spcPct val="90000"/>
              </a:lnSpc>
            </a:pPr>
            <a:r>
              <a:rPr lang="en-US"/>
              <a:t>Impacts relationships and obligations</a:t>
            </a:r>
          </a:p>
          <a:p>
            <a:pPr lvl="1">
              <a:lnSpc>
                <a:spcPct val="90000"/>
              </a:lnSpc>
            </a:pPr>
            <a:r>
              <a:rPr lang="en-US"/>
              <a:t>Places self in hazardous situations</a:t>
            </a:r>
          </a:p>
          <a:p>
            <a:pPr lvl="1">
              <a:lnSpc>
                <a:spcPct val="90000"/>
              </a:lnSpc>
            </a:pPr>
            <a:r>
              <a:rPr lang="en-US"/>
              <a:t>Recurrent legal problems</a:t>
            </a:r>
          </a:p>
          <a:p>
            <a:pPr>
              <a:lnSpc>
                <a:spcPct val="90000"/>
              </a:lnSpc>
            </a:pP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034" name="Rectangle 2"/>
          <p:cNvSpPr>
            <a:spLocks noGrp="1" noChangeArrowheads="1"/>
          </p:cNvSpPr>
          <p:nvPr>
            <p:ph type="title"/>
          </p:nvPr>
        </p:nvSpPr>
        <p:spPr>
          <a:xfrm>
            <a:off x="685800" y="152400"/>
            <a:ext cx="8077200" cy="1143000"/>
          </a:xfrm>
        </p:spPr>
        <p:txBody>
          <a:bodyPr/>
          <a:lstStyle/>
          <a:p>
            <a:r>
              <a:rPr lang="en-US"/>
              <a:t>Substance Dependence</a:t>
            </a:r>
          </a:p>
        </p:txBody>
      </p:sp>
      <p:sp>
        <p:nvSpPr>
          <p:cNvPr id="556035" name="Rectangle 3"/>
          <p:cNvSpPr>
            <a:spLocks noGrp="1" noChangeArrowheads="1"/>
          </p:cNvSpPr>
          <p:nvPr>
            <p:ph type="body" idx="1"/>
          </p:nvPr>
        </p:nvSpPr>
        <p:spPr>
          <a:xfrm>
            <a:off x="609600" y="1143000"/>
            <a:ext cx="8915400" cy="4114800"/>
          </a:xfrm>
        </p:spPr>
        <p:txBody>
          <a:bodyPr/>
          <a:lstStyle/>
          <a:p>
            <a:pPr>
              <a:lnSpc>
                <a:spcPct val="90000"/>
              </a:lnSpc>
            </a:pPr>
            <a:r>
              <a:rPr lang="en-US"/>
              <a:t>Tolerance (need more or diminished effect)</a:t>
            </a:r>
          </a:p>
          <a:p>
            <a:pPr>
              <a:lnSpc>
                <a:spcPct val="90000"/>
              </a:lnSpc>
            </a:pPr>
            <a:r>
              <a:rPr lang="en-US"/>
              <a:t>Withdrawal (psychological and physiological problems from stopping use)</a:t>
            </a:r>
          </a:p>
          <a:p>
            <a:pPr>
              <a:lnSpc>
                <a:spcPct val="90000"/>
              </a:lnSpc>
            </a:pPr>
            <a:r>
              <a:rPr lang="en-US"/>
              <a:t>Unsuccessful efforts to cut down</a:t>
            </a:r>
          </a:p>
          <a:p>
            <a:pPr>
              <a:lnSpc>
                <a:spcPct val="90000"/>
              </a:lnSpc>
            </a:pPr>
            <a:r>
              <a:rPr lang="en-US"/>
              <a:t>Significant time and energy spent craving, obtaining or using substances</a:t>
            </a:r>
          </a:p>
          <a:p>
            <a:pPr>
              <a:lnSpc>
                <a:spcPct val="90000"/>
              </a:lnSpc>
            </a:pPr>
            <a:r>
              <a:rPr lang="en-US"/>
              <a:t>Impacts relationships and obligations</a:t>
            </a:r>
          </a:p>
          <a:p>
            <a:pPr>
              <a:lnSpc>
                <a:spcPct val="90000"/>
              </a:lnSpc>
            </a:pPr>
            <a:r>
              <a:rPr lang="en-US"/>
              <a:t>Use even with negative health consequences</a:t>
            </a:r>
          </a:p>
          <a:p>
            <a:pPr>
              <a:lnSpc>
                <a:spcPct val="90000"/>
              </a:lnSpc>
            </a:pP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3506" name="Rectangle 2"/>
          <p:cNvSpPr>
            <a:spLocks noGrp="1" noChangeArrowheads="1"/>
          </p:cNvSpPr>
          <p:nvPr>
            <p:ph type="title"/>
          </p:nvPr>
        </p:nvSpPr>
        <p:spPr>
          <a:xfrm>
            <a:off x="76200" y="838200"/>
            <a:ext cx="8915400" cy="1143000"/>
          </a:xfrm>
        </p:spPr>
        <p:txBody>
          <a:bodyPr/>
          <a:lstStyle/>
          <a:p>
            <a:r>
              <a:rPr lang="en-US"/>
              <a:t>Substance Dependence is a </a:t>
            </a:r>
            <a:br>
              <a:rPr lang="en-US"/>
            </a:br>
            <a:r>
              <a:rPr lang="en-US"/>
              <a:t>Brain Disease</a:t>
            </a:r>
            <a:r>
              <a:rPr lang="en-US" b="0"/>
              <a:t/>
            </a:r>
            <a:br>
              <a:rPr lang="en-US" b="0"/>
            </a:br>
            <a:endParaRPr lang="en-US" b="0"/>
          </a:p>
        </p:txBody>
      </p:sp>
      <p:sp>
        <p:nvSpPr>
          <p:cNvPr id="533507" name="Rectangle 3"/>
          <p:cNvSpPr>
            <a:spLocks noGrp="1" noChangeArrowheads="1"/>
          </p:cNvSpPr>
          <p:nvPr>
            <p:ph type="body" idx="1"/>
          </p:nvPr>
        </p:nvSpPr>
        <p:spPr>
          <a:xfrm>
            <a:off x="685800" y="2286000"/>
            <a:ext cx="7772400" cy="4114800"/>
          </a:xfrm>
        </p:spPr>
        <p:txBody>
          <a:bodyPr/>
          <a:lstStyle/>
          <a:p>
            <a:r>
              <a:rPr lang="en-US"/>
              <a:t>Addicts have lost control over their drug use because of how the drugs have changed their brain chemistry</a:t>
            </a:r>
          </a:p>
          <a:p>
            <a:r>
              <a:rPr lang="en-US"/>
              <a:t>Compulsion to use is psychologically and physiologically driven</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7122" name="Rectangle 2"/>
          <p:cNvSpPr>
            <a:spLocks noGrp="1" noChangeArrowheads="1"/>
          </p:cNvSpPr>
          <p:nvPr>
            <p:ph type="title"/>
          </p:nvPr>
        </p:nvSpPr>
        <p:spPr>
          <a:xfrm>
            <a:off x="744538" y="609600"/>
            <a:ext cx="7761287" cy="1143000"/>
          </a:xfrm>
        </p:spPr>
        <p:txBody>
          <a:bodyPr/>
          <a:lstStyle/>
          <a:p>
            <a:r>
              <a:rPr lang="en-US"/>
              <a:t>Addiction Risk Factors</a:t>
            </a:r>
          </a:p>
        </p:txBody>
      </p:sp>
      <p:sp>
        <p:nvSpPr>
          <p:cNvPr id="517123" name="Rectangle 3"/>
          <p:cNvSpPr>
            <a:spLocks noGrp="1" noChangeArrowheads="1"/>
          </p:cNvSpPr>
          <p:nvPr>
            <p:ph type="body" idx="1"/>
          </p:nvPr>
        </p:nvSpPr>
        <p:spPr/>
        <p:txBody>
          <a:bodyPr/>
          <a:lstStyle/>
          <a:p>
            <a:pPr>
              <a:lnSpc>
                <a:spcPct val="90000"/>
              </a:lnSpc>
            </a:pPr>
            <a:r>
              <a:rPr lang="en-US"/>
              <a:t>Genetics</a:t>
            </a:r>
          </a:p>
          <a:p>
            <a:pPr>
              <a:lnSpc>
                <a:spcPct val="90000"/>
              </a:lnSpc>
            </a:pPr>
            <a:r>
              <a:rPr lang="en-US"/>
              <a:t>Young Age of Onset</a:t>
            </a:r>
          </a:p>
          <a:p>
            <a:pPr>
              <a:lnSpc>
                <a:spcPct val="90000"/>
              </a:lnSpc>
            </a:pPr>
            <a:r>
              <a:rPr lang="en-US"/>
              <a:t>Childhood Trauma (violent, sexual)</a:t>
            </a:r>
          </a:p>
          <a:p>
            <a:pPr>
              <a:lnSpc>
                <a:spcPct val="90000"/>
              </a:lnSpc>
            </a:pPr>
            <a:r>
              <a:rPr lang="en-US"/>
              <a:t>Learning Disorders (ADD/ADHD)</a:t>
            </a:r>
          </a:p>
          <a:p>
            <a:pPr>
              <a:lnSpc>
                <a:spcPct val="90000"/>
              </a:lnSpc>
            </a:pPr>
            <a:r>
              <a:rPr lang="en-US"/>
              <a:t>Mental Illness</a:t>
            </a:r>
          </a:p>
          <a:p>
            <a:pPr lvl="1">
              <a:lnSpc>
                <a:spcPct val="90000"/>
              </a:lnSpc>
            </a:pPr>
            <a:r>
              <a:rPr lang="en-US"/>
              <a:t>Depression</a:t>
            </a:r>
          </a:p>
          <a:p>
            <a:pPr lvl="1">
              <a:lnSpc>
                <a:spcPct val="90000"/>
              </a:lnSpc>
            </a:pPr>
            <a:r>
              <a:rPr lang="en-US"/>
              <a:t>Bipolar Disorder</a:t>
            </a:r>
          </a:p>
          <a:p>
            <a:pPr lvl="1">
              <a:lnSpc>
                <a:spcPct val="90000"/>
              </a:lnSpc>
            </a:pPr>
            <a:r>
              <a:rPr lang="en-US"/>
              <a:t>Psychosis</a:t>
            </a:r>
          </a:p>
          <a:p>
            <a:pPr>
              <a:lnSpc>
                <a:spcPct val="90000"/>
              </a:lnSpc>
            </a:pPr>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9170" name="Rectangle 2"/>
          <p:cNvSpPr>
            <a:spLocks noGrp="1" noChangeArrowheads="1"/>
          </p:cNvSpPr>
          <p:nvPr>
            <p:ph type="title"/>
          </p:nvPr>
        </p:nvSpPr>
        <p:spPr/>
        <p:txBody>
          <a:bodyPr/>
          <a:lstStyle/>
          <a:p>
            <a:r>
              <a:rPr lang="en-US"/>
              <a:t>Cognitive Deficits</a:t>
            </a:r>
          </a:p>
        </p:txBody>
      </p:sp>
      <p:sp>
        <p:nvSpPr>
          <p:cNvPr id="519171" name="Rectangle 3"/>
          <p:cNvSpPr>
            <a:spLocks noGrp="1" noChangeArrowheads="1"/>
          </p:cNvSpPr>
          <p:nvPr>
            <p:ph type="body" idx="1"/>
          </p:nvPr>
        </p:nvSpPr>
        <p:spPr>
          <a:xfrm>
            <a:off x="457200" y="1981200"/>
            <a:ext cx="8763000" cy="4114800"/>
          </a:xfrm>
        </p:spPr>
        <p:txBody>
          <a:bodyPr/>
          <a:lstStyle/>
          <a:p>
            <a:pPr>
              <a:buClr>
                <a:schemeClr val="tx1"/>
              </a:buClr>
            </a:pPr>
            <a:r>
              <a:rPr lang="en-US"/>
              <a:t>Impaired attention</a:t>
            </a:r>
          </a:p>
          <a:p>
            <a:pPr>
              <a:buClr>
                <a:schemeClr val="tx1"/>
              </a:buClr>
            </a:pPr>
            <a:r>
              <a:rPr lang="en-US"/>
              <a:t>Memory problems – short-term loss</a:t>
            </a:r>
          </a:p>
          <a:p>
            <a:pPr>
              <a:buClr>
                <a:schemeClr val="tx1"/>
              </a:buClr>
            </a:pPr>
            <a:r>
              <a:rPr lang="en-US"/>
              <a:t>Impaired abstraction</a:t>
            </a:r>
          </a:p>
          <a:p>
            <a:pPr>
              <a:buClr>
                <a:schemeClr val="tx1"/>
              </a:buClr>
            </a:pPr>
            <a:r>
              <a:rPr lang="en-US"/>
              <a:t>Reduced problem-solving abilities</a:t>
            </a:r>
          </a:p>
          <a:p>
            <a:pPr>
              <a:buClr>
                <a:schemeClr val="tx1"/>
              </a:buClr>
            </a:pPr>
            <a:r>
              <a:rPr lang="en-US"/>
              <a:t>Loss of impulse control</a:t>
            </a:r>
          </a:p>
          <a:p>
            <a:pPr>
              <a:buClr>
                <a:schemeClr val="tx1"/>
              </a:buClr>
            </a:pPr>
            <a:r>
              <a:rPr lang="en-US"/>
              <a:t>Similar performance to those with brain damage</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1218" name="Rectangle 2"/>
          <p:cNvSpPr>
            <a:spLocks noGrp="1" noChangeArrowheads="1"/>
          </p:cNvSpPr>
          <p:nvPr>
            <p:ph type="title"/>
          </p:nvPr>
        </p:nvSpPr>
        <p:spPr>
          <a:xfrm>
            <a:off x="685800" y="533400"/>
            <a:ext cx="8077200" cy="1143000"/>
          </a:xfrm>
        </p:spPr>
        <p:txBody>
          <a:bodyPr/>
          <a:lstStyle/>
          <a:p>
            <a:r>
              <a:rPr lang="en-US"/>
              <a:t>Common Characteristics of Addicts</a:t>
            </a:r>
          </a:p>
        </p:txBody>
      </p:sp>
      <p:sp>
        <p:nvSpPr>
          <p:cNvPr id="521219" name="Rectangle 3"/>
          <p:cNvSpPr>
            <a:spLocks noGrp="1" noChangeArrowheads="1"/>
          </p:cNvSpPr>
          <p:nvPr>
            <p:ph type="body" idx="1"/>
          </p:nvPr>
        </p:nvSpPr>
        <p:spPr>
          <a:xfrm>
            <a:off x="685800" y="2046288"/>
            <a:ext cx="7888288" cy="4622800"/>
          </a:xfrm>
        </p:spPr>
        <p:txBody>
          <a:bodyPr/>
          <a:lstStyle/>
          <a:p>
            <a:r>
              <a:rPr lang="en-US"/>
              <a:t>Unemployment</a:t>
            </a:r>
          </a:p>
          <a:p>
            <a:r>
              <a:rPr lang="en-US"/>
              <a:t>Multiple criminal justice contacts</a:t>
            </a:r>
          </a:p>
          <a:p>
            <a:r>
              <a:rPr lang="en-US"/>
              <a:t>Difficulty coping with stress or anger</a:t>
            </a:r>
          </a:p>
          <a:p>
            <a:r>
              <a:rPr lang="en-US"/>
              <a:t>Highly influenced by social peer group</a:t>
            </a:r>
          </a:p>
          <a:p>
            <a:r>
              <a:rPr lang="en-US"/>
              <a:t>Difficulty handling high-risk relapse situations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3266" name="Rectangle 2"/>
          <p:cNvSpPr>
            <a:spLocks noGrp="1" noChangeArrowheads="1"/>
          </p:cNvSpPr>
          <p:nvPr>
            <p:ph type="title"/>
          </p:nvPr>
        </p:nvSpPr>
        <p:spPr>
          <a:xfrm>
            <a:off x="381000" y="457200"/>
            <a:ext cx="8458200" cy="1143000"/>
          </a:xfrm>
        </p:spPr>
        <p:txBody>
          <a:bodyPr/>
          <a:lstStyle/>
          <a:p>
            <a:r>
              <a:rPr lang="en-US"/>
              <a:t>Common Characteristics…</a:t>
            </a:r>
          </a:p>
        </p:txBody>
      </p:sp>
      <p:sp>
        <p:nvSpPr>
          <p:cNvPr id="523267" name="Rectangle 3"/>
          <p:cNvSpPr>
            <a:spLocks noGrp="1" noChangeArrowheads="1"/>
          </p:cNvSpPr>
          <p:nvPr>
            <p:ph type="body" idx="1"/>
          </p:nvPr>
        </p:nvSpPr>
        <p:spPr/>
        <p:txBody>
          <a:bodyPr/>
          <a:lstStyle/>
          <a:p>
            <a:r>
              <a:rPr lang="en-US"/>
              <a:t>Emotional and psychological immaturity</a:t>
            </a:r>
          </a:p>
          <a:p>
            <a:r>
              <a:rPr lang="en-US"/>
              <a:t>Difficulty relating to family</a:t>
            </a:r>
          </a:p>
          <a:p>
            <a:r>
              <a:rPr lang="en-US"/>
              <a:t>Difficulty sustaining long-term relationships</a:t>
            </a:r>
          </a:p>
          <a:p>
            <a:r>
              <a:rPr lang="en-US"/>
              <a:t>Educational and vocational deficits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28034" name="Rectangle 2"/>
          <p:cNvSpPr>
            <a:spLocks noGrp="1" noChangeArrowheads="1"/>
          </p:cNvSpPr>
          <p:nvPr>
            <p:ph type="title"/>
          </p:nvPr>
        </p:nvSpPr>
        <p:spPr>
          <a:xfrm>
            <a:off x="-152400" y="381000"/>
            <a:ext cx="9372600" cy="990600"/>
          </a:xfrm>
          <a:noFill/>
          <a:ln/>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r>
              <a:rPr lang="en-US" sz="4000"/>
              <a:t>Misconceptions about Addiction</a:t>
            </a:r>
            <a:br>
              <a:rPr lang="en-US" sz="4000"/>
            </a:br>
            <a:r>
              <a:rPr lang="en-US" sz="4000"/>
              <a:t>What is it?</a:t>
            </a:r>
          </a:p>
        </p:txBody>
      </p:sp>
      <p:sp>
        <p:nvSpPr>
          <p:cNvPr id="428035" name="Rectangle 3"/>
          <p:cNvSpPr>
            <a:spLocks noGrp="1" noChangeArrowheads="1"/>
          </p:cNvSpPr>
          <p:nvPr>
            <p:ph type="body" idx="1"/>
          </p:nvPr>
        </p:nvSpPr>
        <p:spPr>
          <a:xfrm>
            <a:off x="1117600" y="1676400"/>
            <a:ext cx="8026400" cy="4343400"/>
          </a:xfrm>
          <a:noFill/>
          <a:ln/>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r>
              <a:rPr lang="en-US"/>
              <a:t>The DRUGS are the problem.</a:t>
            </a:r>
          </a:p>
          <a:p>
            <a:r>
              <a:rPr lang="en-US"/>
              <a:t>It’s SINFUL or a MORAL weakness</a:t>
            </a:r>
          </a:p>
          <a:p>
            <a:r>
              <a:rPr lang="en-US"/>
              <a:t>It shows a lack of WILLPOWER</a:t>
            </a:r>
          </a:p>
          <a:p>
            <a:r>
              <a:rPr lang="en-US"/>
              <a:t>It’s a LEARNED behavior</a:t>
            </a:r>
          </a:p>
          <a:p>
            <a:r>
              <a:rPr lang="en-US"/>
              <a:t>It’s “just” a STRESS response</a:t>
            </a:r>
          </a:p>
          <a:p>
            <a:r>
              <a:rPr lang="en-US"/>
              <a:t>It’s “just” due to an untreated PSYCHOLOGICAL problem</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28035">
                                            <p:txEl>
                                              <p:pRg st="0" end="0"/>
                                            </p:txEl>
                                          </p:spTgt>
                                        </p:tgtEl>
                                        <p:attrNameLst>
                                          <p:attrName>style.visibility</p:attrName>
                                        </p:attrNameLst>
                                      </p:cBhvr>
                                      <p:to>
                                        <p:strVal val="visible"/>
                                      </p:to>
                                    </p:set>
                                    <p:animEffect transition="in" filter="dissolve">
                                      <p:cBhvr>
                                        <p:cTn id="7" dur="500"/>
                                        <p:tgtEl>
                                          <p:spTgt spid="4280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28035">
                                            <p:txEl>
                                              <p:pRg st="1" end="1"/>
                                            </p:txEl>
                                          </p:spTgt>
                                        </p:tgtEl>
                                        <p:attrNameLst>
                                          <p:attrName>style.visibility</p:attrName>
                                        </p:attrNameLst>
                                      </p:cBhvr>
                                      <p:to>
                                        <p:strVal val="visible"/>
                                      </p:to>
                                    </p:set>
                                    <p:animEffect transition="in" filter="dissolve">
                                      <p:cBhvr>
                                        <p:cTn id="12" dur="500"/>
                                        <p:tgtEl>
                                          <p:spTgt spid="4280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28035">
                                            <p:txEl>
                                              <p:pRg st="2" end="2"/>
                                            </p:txEl>
                                          </p:spTgt>
                                        </p:tgtEl>
                                        <p:attrNameLst>
                                          <p:attrName>style.visibility</p:attrName>
                                        </p:attrNameLst>
                                      </p:cBhvr>
                                      <p:to>
                                        <p:strVal val="visible"/>
                                      </p:to>
                                    </p:set>
                                    <p:animEffect transition="in" filter="dissolve">
                                      <p:cBhvr>
                                        <p:cTn id="17" dur="500"/>
                                        <p:tgtEl>
                                          <p:spTgt spid="42803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28035">
                                            <p:txEl>
                                              <p:pRg st="3" end="3"/>
                                            </p:txEl>
                                          </p:spTgt>
                                        </p:tgtEl>
                                        <p:attrNameLst>
                                          <p:attrName>style.visibility</p:attrName>
                                        </p:attrNameLst>
                                      </p:cBhvr>
                                      <p:to>
                                        <p:strVal val="visible"/>
                                      </p:to>
                                    </p:set>
                                    <p:animEffect transition="in" filter="dissolve">
                                      <p:cBhvr>
                                        <p:cTn id="22" dur="500"/>
                                        <p:tgtEl>
                                          <p:spTgt spid="42803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28035">
                                            <p:txEl>
                                              <p:pRg st="4" end="4"/>
                                            </p:txEl>
                                          </p:spTgt>
                                        </p:tgtEl>
                                        <p:attrNameLst>
                                          <p:attrName>style.visibility</p:attrName>
                                        </p:attrNameLst>
                                      </p:cBhvr>
                                      <p:to>
                                        <p:strVal val="visible"/>
                                      </p:to>
                                    </p:set>
                                    <p:animEffect transition="in" filter="dissolve">
                                      <p:cBhvr>
                                        <p:cTn id="27" dur="500"/>
                                        <p:tgtEl>
                                          <p:spTgt spid="42803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28035">
                                            <p:txEl>
                                              <p:pRg st="5" end="5"/>
                                            </p:txEl>
                                          </p:spTgt>
                                        </p:tgtEl>
                                        <p:attrNameLst>
                                          <p:attrName>style.visibility</p:attrName>
                                        </p:attrNameLst>
                                      </p:cBhvr>
                                      <p:to>
                                        <p:strVal val="visible"/>
                                      </p:to>
                                    </p:set>
                                    <p:animEffect transition="in" filter="dissolve">
                                      <p:cBhvr>
                                        <p:cTn id="32" dur="500"/>
                                        <p:tgtEl>
                                          <p:spTgt spid="42803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8035" grpId="0" build="p" bldLvl="3"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3698" name="Rectangle 2"/>
          <p:cNvSpPr>
            <a:spLocks noGrp="1" noChangeArrowheads="1"/>
          </p:cNvSpPr>
          <p:nvPr>
            <p:ph type="title"/>
          </p:nvPr>
        </p:nvSpPr>
        <p:spPr>
          <a:noFill/>
          <a:ln/>
        </p:spPr>
        <p:txBody>
          <a:bodyPr/>
          <a:lstStyle/>
          <a:p>
            <a:r>
              <a:rPr lang="en-US"/>
              <a:t>A LIFE including </a:t>
            </a:r>
            <a:br>
              <a:rPr lang="en-US"/>
            </a:br>
            <a:r>
              <a:rPr lang="en-US"/>
              <a:t>alcohol and drug </a:t>
            </a:r>
            <a:r>
              <a:rPr lang="en-US" b="0">
                <a:solidFill>
                  <a:schemeClr val="tx1"/>
                </a:solidFill>
              </a:rPr>
              <a:t>use</a:t>
            </a:r>
          </a:p>
        </p:txBody>
      </p:sp>
      <p:sp>
        <p:nvSpPr>
          <p:cNvPr id="413699" name="AutoShape 3"/>
          <p:cNvSpPr>
            <a:spLocks noChangeArrowheads="1"/>
          </p:cNvSpPr>
          <p:nvPr/>
        </p:nvSpPr>
        <p:spPr bwMode="auto">
          <a:xfrm>
            <a:off x="1447800" y="2286000"/>
            <a:ext cx="6553200" cy="3810000"/>
          </a:xfrm>
          <a:prstGeom prst="hexagon">
            <a:avLst>
              <a:gd name="adj" fmla="val 43000"/>
              <a:gd name="vf" fmla="val 115470"/>
            </a:avLst>
          </a:prstGeom>
          <a:solidFill>
            <a:schemeClr val="accent1"/>
          </a:solidFill>
          <a:ln w="12700" cap="sq">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3700" name="Text Box 4"/>
          <p:cNvSpPr txBox="1">
            <a:spLocks noChangeArrowheads="1"/>
          </p:cNvSpPr>
          <p:nvPr/>
        </p:nvSpPr>
        <p:spPr bwMode="auto">
          <a:xfrm rot="-3134238">
            <a:off x="1541463" y="2938462"/>
            <a:ext cx="16764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SPIRITUAL GROWTH</a:t>
            </a:r>
          </a:p>
        </p:txBody>
      </p:sp>
      <p:sp>
        <p:nvSpPr>
          <p:cNvPr id="413701" name="Text Box 5"/>
          <p:cNvSpPr txBox="1">
            <a:spLocks noChangeArrowheads="1"/>
          </p:cNvSpPr>
          <p:nvPr/>
        </p:nvSpPr>
        <p:spPr bwMode="auto">
          <a:xfrm rot="-24098747">
            <a:off x="2743200" y="19812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FAMILY</a:t>
            </a:r>
          </a:p>
        </p:txBody>
      </p:sp>
      <p:sp>
        <p:nvSpPr>
          <p:cNvPr id="413702" name="Text Box 6"/>
          <p:cNvSpPr txBox="1">
            <a:spLocks noChangeArrowheads="1"/>
          </p:cNvSpPr>
          <p:nvPr/>
        </p:nvSpPr>
        <p:spPr bwMode="auto">
          <a:xfrm rot="1753969">
            <a:off x="2514600" y="36576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SPORTS</a:t>
            </a:r>
          </a:p>
        </p:txBody>
      </p:sp>
      <p:sp>
        <p:nvSpPr>
          <p:cNvPr id="413703" name="Text Box 7"/>
          <p:cNvSpPr txBox="1">
            <a:spLocks noChangeArrowheads="1"/>
          </p:cNvSpPr>
          <p:nvPr/>
        </p:nvSpPr>
        <p:spPr bwMode="auto">
          <a:xfrm rot="-23299263">
            <a:off x="914400" y="41148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LAUNDRY</a:t>
            </a:r>
          </a:p>
        </p:txBody>
      </p:sp>
      <p:sp>
        <p:nvSpPr>
          <p:cNvPr id="413704" name="Text Box 8"/>
          <p:cNvSpPr txBox="1">
            <a:spLocks noChangeArrowheads="1"/>
          </p:cNvSpPr>
          <p:nvPr/>
        </p:nvSpPr>
        <p:spPr bwMode="auto">
          <a:xfrm rot="-23558701">
            <a:off x="2133600" y="41148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FRIENDS</a:t>
            </a:r>
          </a:p>
        </p:txBody>
      </p:sp>
      <p:sp>
        <p:nvSpPr>
          <p:cNvPr id="413705" name="Text Box 9"/>
          <p:cNvSpPr txBox="1">
            <a:spLocks noChangeArrowheads="1"/>
          </p:cNvSpPr>
          <p:nvPr/>
        </p:nvSpPr>
        <p:spPr bwMode="auto">
          <a:xfrm rot="-22659481">
            <a:off x="2133600" y="50292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EATING</a:t>
            </a:r>
          </a:p>
        </p:txBody>
      </p:sp>
      <p:sp>
        <p:nvSpPr>
          <p:cNvPr id="413706" name="Text Box 10"/>
          <p:cNvSpPr txBox="1">
            <a:spLocks noChangeArrowheads="1"/>
          </p:cNvSpPr>
          <p:nvPr/>
        </p:nvSpPr>
        <p:spPr bwMode="auto">
          <a:xfrm rot="-3134238">
            <a:off x="5494338" y="6088062"/>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CHURCH</a:t>
            </a:r>
          </a:p>
        </p:txBody>
      </p:sp>
      <p:sp>
        <p:nvSpPr>
          <p:cNvPr id="413707" name="Text Box 11"/>
          <p:cNvSpPr txBox="1">
            <a:spLocks noChangeArrowheads="1"/>
          </p:cNvSpPr>
          <p:nvPr/>
        </p:nvSpPr>
        <p:spPr bwMode="auto">
          <a:xfrm>
            <a:off x="2743200" y="59436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COMMUNITY</a:t>
            </a:r>
          </a:p>
        </p:txBody>
      </p:sp>
      <p:sp>
        <p:nvSpPr>
          <p:cNvPr id="413708" name="Text Box 12"/>
          <p:cNvSpPr txBox="1">
            <a:spLocks noChangeArrowheads="1"/>
          </p:cNvSpPr>
          <p:nvPr/>
        </p:nvSpPr>
        <p:spPr bwMode="auto">
          <a:xfrm>
            <a:off x="4114800" y="5486400"/>
            <a:ext cx="2514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 MANAGEMENT</a:t>
            </a:r>
          </a:p>
        </p:txBody>
      </p:sp>
      <p:sp>
        <p:nvSpPr>
          <p:cNvPr id="413709" name="Text Box 13"/>
          <p:cNvSpPr txBox="1">
            <a:spLocks noChangeArrowheads="1"/>
          </p:cNvSpPr>
          <p:nvPr/>
        </p:nvSpPr>
        <p:spPr bwMode="auto">
          <a:xfrm rot="468384">
            <a:off x="6629400" y="5257800"/>
            <a:ext cx="2514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HOME CARE</a:t>
            </a:r>
          </a:p>
        </p:txBody>
      </p:sp>
      <p:sp>
        <p:nvSpPr>
          <p:cNvPr id="413710" name="Text Box 14"/>
          <p:cNvSpPr txBox="1">
            <a:spLocks noChangeArrowheads="1"/>
          </p:cNvSpPr>
          <p:nvPr/>
        </p:nvSpPr>
        <p:spPr bwMode="auto">
          <a:xfrm rot="468384">
            <a:off x="5029200" y="4648200"/>
            <a:ext cx="2514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LOAFING</a:t>
            </a:r>
          </a:p>
        </p:txBody>
      </p:sp>
      <p:sp>
        <p:nvSpPr>
          <p:cNvPr id="413711" name="Text Box 15"/>
          <p:cNvSpPr txBox="1">
            <a:spLocks noChangeArrowheads="1"/>
          </p:cNvSpPr>
          <p:nvPr/>
        </p:nvSpPr>
        <p:spPr bwMode="auto">
          <a:xfrm>
            <a:off x="3352800" y="4343400"/>
            <a:ext cx="1752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b="1"/>
              <a:t>WORK</a:t>
            </a:r>
          </a:p>
        </p:txBody>
      </p:sp>
      <p:sp>
        <p:nvSpPr>
          <p:cNvPr id="413712" name="Text Box 16"/>
          <p:cNvSpPr txBox="1">
            <a:spLocks noChangeArrowheads="1"/>
          </p:cNvSpPr>
          <p:nvPr/>
        </p:nvSpPr>
        <p:spPr bwMode="auto">
          <a:xfrm>
            <a:off x="6172200" y="39624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SCHOOL</a:t>
            </a:r>
          </a:p>
        </p:txBody>
      </p:sp>
      <p:sp>
        <p:nvSpPr>
          <p:cNvPr id="413713" name="Text Box 17"/>
          <p:cNvSpPr txBox="1">
            <a:spLocks noChangeArrowheads="1"/>
          </p:cNvSpPr>
          <p:nvPr/>
        </p:nvSpPr>
        <p:spPr bwMode="auto">
          <a:xfrm rot="1716628">
            <a:off x="6477000" y="3581400"/>
            <a:ext cx="2362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FUTURE GOALS</a:t>
            </a:r>
          </a:p>
        </p:txBody>
      </p:sp>
      <p:sp>
        <p:nvSpPr>
          <p:cNvPr id="413714" name="Text Box 18"/>
          <p:cNvSpPr txBox="1">
            <a:spLocks noChangeArrowheads="1"/>
          </p:cNvSpPr>
          <p:nvPr/>
        </p:nvSpPr>
        <p:spPr bwMode="auto">
          <a:xfrm rot="1323386">
            <a:off x="6477000" y="24384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HOBBIES</a:t>
            </a:r>
          </a:p>
        </p:txBody>
      </p:sp>
      <p:sp>
        <p:nvSpPr>
          <p:cNvPr id="413715" name="Text Box 19"/>
          <p:cNvSpPr txBox="1">
            <a:spLocks noChangeArrowheads="1"/>
          </p:cNvSpPr>
          <p:nvPr/>
        </p:nvSpPr>
        <p:spPr bwMode="auto">
          <a:xfrm>
            <a:off x="3810000" y="2286000"/>
            <a:ext cx="24384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SIGNIFICANT OTHER</a:t>
            </a:r>
          </a:p>
        </p:txBody>
      </p:sp>
      <p:sp>
        <p:nvSpPr>
          <p:cNvPr id="413716" name="Text Box 20"/>
          <p:cNvSpPr txBox="1">
            <a:spLocks noChangeArrowheads="1"/>
          </p:cNvSpPr>
          <p:nvPr/>
        </p:nvSpPr>
        <p:spPr bwMode="auto">
          <a:xfrm>
            <a:off x="3657600" y="2971800"/>
            <a:ext cx="1905000" cy="1525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0000"/>
                </a:solidFill>
                <a:latin typeface="Georgia" pitchFamily="18" charset="0"/>
              </a:rPr>
              <a:t>PARTY!</a:t>
            </a:r>
          </a:p>
          <a:p>
            <a:pPr algn="ctr">
              <a:spcBef>
                <a:spcPct val="50000"/>
              </a:spcBef>
            </a:pPr>
            <a:r>
              <a:rPr lang="en-US" sz="2800" b="1">
                <a:solidFill>
                  <a:srgbClr val="FF0000"/>
                </a:solidFill>
                <a:latin typeface="Lucida Console" pitchFamily="49" charset="0"/>
              </a:rPr>
              <a:t>DRINK &amp; DRUGS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41369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137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3698" grpId="0" autoUpdateAnimBg="0"/>
      <p:bldP spid="413716"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22" name="Rectangle 2"/>
          <p:cNvSpPr>
            <a:spLocks noGrp="1" noChangeArrowheads="1"/>
          </p:cNvSpPr>
          <p:nvPr>
            <p:ph type="title"/>
          </p:nvPr>
        </p:nvSpPr>
        <p:spPr>
          <a:xfrm>
            <a:off x="228600" y="304800"/>
            <a:ext cx="8763000" cy="838200"/>
          </a:xfrm>
          <a:noFill/>
          <a:ln/>
        </p:spPr>
        <p:txBody>
          <a:bodyPr lIns="92075" tIns="46038" rIns="92075" bIns="46038"/>
          <a:lstStyle/>
          <a:p>
            <a:r>
              <a:rPr lang="en-US" sz="4000"/>
              <a:t>What is a Psychoactive Drug?</a:t>
            </a:r>
          </a:p>
        </p:txBody>
      </p:sp>
      <p:sp>
        <p:nvSpPr>
          <p:cNvPr id="440323" name="Rectangle 3"/>
          <p:cNvSpPr>
            <a:spLocks noGrp="1" noChangeArrowheads="1"/>
          </p:cNvSpPr>
          <p:nvPr>
            <p:ph type="body" idx="1"/>
          </p:nvPr>
        </p:nvSpPr>
        <p:spPr>
          <a:xfrm>
            <a:off x="677863" y="1143000"/>
            <a:ext cx="7686675" cy="4572000"/>
          </a:xfrm>
          <a:noFill/>
          <a:ln/>
        </p:spPr>
        <p:txBody>
          <a:bodyPr lIns="92075" tIns="46038" rIns="92075" bIns="46038"/>
          <a:lstStyle/>
          <a:p>
            <a:pPr>
              <a:lnSpc>
                <a:spcPct val="90000"/>
              </a:lnSpc>
            </a:pPr>
            <a:r>
              <a:rPr lang="en-US"/>
              <a:t>Drugs are Therapeutic chemicals </a:t>
            </a:r>
          </a:p>
          <a:p>
            <a:pPr lvl="1">
              <a:lnSpc>
                <a:spcPct val="90000"/>
              </a:lnSpc>
            </a:pPr>
            <a:r>
              <a:rPr lang="en-US" sz="3200"/>
              <a:t>designed to have maximal benefit </a:t>
            </a:r>
          </a:p>
          <a:p>
            <a:pPr lvl="1">
              <a:lnSpc>
                <a:spcPct val="90000"/>
              </a:lnSpc>
            </a:pPr>
            <a:r>
              <a:rPr lang="en-US" sz="3200"/>
              <a:t>with minimal risk of side effects or toxicity</a:t>
            </a:r>
          </a:p>
          <a:p>
            <a:pPr>
              <a:lnSpc>
                <a:spcPct val="90000"/>
              </a:lnSpc>
            </a:pPr>
            <a:r>
              <a:rPr lang="en-US"/>
              <a:t>Psychoactive Drugs change:</a:t>
            </a:r>
          </a:p>
          <a:p>
            <a:pPr lvl="1">
              <a:lnSpc>
                <a:spcPct val="90000"/>
              </a:lnSpc>
            </a:pPr>
            <a:r>
              <a:rPr lang="en-US" sz="3200"/>
              <a:t>The Functioning of the Brain</a:t>
            </a:r>
          </a:p>
          <a:p>
            <a:pPr lvl="1">
              <a:lnSpc>
                <a:spcPct val="90000"/>
              </a:lnSpc>
            </a:pPr>
            <a:r>
              <a:rPr lang="en-US" sz="3200"/>
              <a:t>Thinking</a:t>
            </a:r>
          </a:p>
          <a:p>
            <a:pPr lvl="1">
              <a:lnSpc>
                <a:spcPct val="90000"/>
              </a:lnSpc>
            </a:pPr>
            <a:r>
              <a:rPr lang="en-US" sz="3200"/>
              <a:t>Behavior</a:t>
            </a:r>
          </a:p>
          <a:p>
            <a:pPr lvl="1">
              <a:lnSpc>
                <a:spcPct val="90000"/>
              </a:lnSpc>
            </a:pPr>
            <a:r>
              <a:rPr lang="en-US" sz="3200"/>
              <a:t>Emotions</a:t>
            </a:r>
          </a:p>
          <a:p>
            <a:pPr lvl="1">
              <a:lnSpc>
                <a:spcPct val="90000"/>
              </a:lnSpc>
            </a:pPr>
            <a:r>
              <a:rPr lang="en-US" sz="3200"/>
              <a:t>Sensation</a:t>
            </a:r>
          </a:p>
        </p:txBody>
      </p:sp>
      <p:graphicFrame>
        <p:nvGraphicFramePr>
          <p:cNvPr id="440324" name="Object 4"/>
          <p:cNvGraphicFramePr>
            <a:graphicFrameLocks/>
          </p:cNvGraphicFramePr>
          <p:nvPr/>
        </p:nvGraphicFramePr>
        <p:xfrm>
          <a:off x="6858000" y="4572000"/>
          <a:ext cx="2025650" cy="2055813"/>
        </p:xfrm>
        <a:graphic>
          <a:graphicData uri="http://schemas.openxmlformats.org/presentationml/2006/ole">
            <mc:AlternateContent xmlns:mc="http://schemas.openxmlformats.org/markup-compatibility/2006">
              <mc:Choice xmlns:v="urn:schemas-microsoft-com:vml" Requires="v">
                <p:oleObj spid="_x0000_s440326" name="ClipArt" r:id="rId4" imgW="3365280" imgH="3660480" progId="MS_ClipArt_Gallery.2">
                  <p:embed/>
                </p:oleObj>
              </mc:Choice>
              <mc:Fallback>
                <p:oleObj name="ClipArt" r:id="rId4" imgW="3365280" imgH="3660480" progId="MS_ClipArt_Gallery.2">
                  <p:embed/>
                  <p:pic>
                    <p:nvPicPr>
                      <p:cNvPr id="0" name="Object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0" y="4572000"/>
                        <a:ext cx="2025650" cy="2055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rand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2" name="Rectangle 2"/>
          <p:cNvSpPr>
            <a:spLocks noGrp="1" noChangeArrowheads="1"/>
          </p:cNvSpPr>
          <p:nvPr>
            <p:ph type="title"/>
          </p:nvPr>
        </p:nvSpPr>
        <p:spPr>
          <a:xfrm>
            <a:off x="685800" y="533400"/>
            <a:ext cx="8077200" cy="1143000"/>
          </a:xfrm>
        </p:spPr>
        <p:txBody>
          <a:bodyPr/>
          <a:lstStyle/>
          <a:p>
            <a:r>
              <a:rPr lang="en-US"/>
              <a:t>Classification of Psychoactive Drugs</a:t>
            </a:r>
          </a:p>
        </p:txBody>
      </p:sp>
      <p:sp>
        <p:nvSpPr>
          <p:cNvPr id="404483" name="Rectangle 3"/>
          <p:cNvSpPr>
            <a:spLocks noGrp="1" noChangeArrowheads="1"/>
          </p:cNvSpPr>
          <p:nvPr>
            <p:ph type="body" sz="half" idx="1"/>
          </p:nvPr>
        </p:nvSpPr>
        <p:spPr>
          <a:xfrm>
            <a:off x="0" y="2057400"/>
            <a:ext cx="9677400" cy="4267200"/>
          </a:xfrm>
        </p:spPr>
        <p:txBody>
          <a:bodyPr/>
          <a:lstStyle/>
          <a:p>
            <a:pPr>
              <a:lnSpc>
                <a:spcPct val="90000"/>
              </a:lnSpc>
              <a:buFont typeface="Wingdings" pitchFamily="2" charset="2"/>
              <a:buChar char="ü"/>
            </a:pPr>
            <a:r>
              <a:rPr lang="en-US" sz="2000" b="1"/>
              <a:t>Stimulants – cocaine, amphetamine, methamphetamine, caffeine</a:t>
            </a:r>
          </a:p>
          <a:p>
            <a:pPr>
              <a:lnSpc>
                <a:spcPct val="90000"/>
              </a:lnSpc>
              <a:buFont typeface="Wingdings" pitchFamily="2" charset="2"/>
              <a:buChar char="ü"/>
            </a:pPr>
            <a:endParaRPr lang="en-US" sz="2000" b="1"/>
          </a:p>
          <a:p>
            <a:pPr>
              <a:lnSpc>
                <a:spcPct val="90000"/>
              </a:lnSpc>
              <a:buFont typeface="Wingdings" pitchFamily="2" charset="2"/>
              <a:buChar char="ü"/>
            </a:pPr>
            <a:endParaRPr lang="en-US" sz="2000" b="1"/>
          </a:p>
          <a:p>
            <a:pPr>
              <a:lnSpc>
                <a:spcPct val="90000"/>
              </a:lnSpc>
              <a:buFont typeface="Wingdings" pitchFamily="2" charset="2"/>
              <a:buChar char="ü"/>
            </a:pPr>
            <a:r>
              <a:rPr lang="en-US" sz="2000" b="1"/>
              <a:t>Nicotine</a:t>
            </a:r>
          </a:p>
          <a:p>
            <a:pPr>
              <a:lnSpc>
                <a:spcPct val="90000"/>
              </a:lnSpc>
              <a:buFont typeface="Wingdings" pitchFamily="2" charset="2"/>
              <a:buChar char="ü"/>
            </a:pPr>
            <a:endParaRPr lang="en-US" sz="2000" b="1"/>
          </a:p>
          <a:p>
            <a:pPr>
              <a:lnSpc>
                <a:spcPct val="90000"/>
              </a:lnSpc>
              <a:buFont typeface="Wingdings" pitchFamily="2" charset="2"/>
              <a:buChar char="ü"/>
            </a:pPr>
            <a:endParaRPr lang="en-US" sz="2000" b="1"/>
          </a:p>
          <a:p>
            <a:pPr>
              <a:lnSpc>
                <a:spcPct val="90000"/>
              </a:lnSpc>
              <a:buFont typeface="Wingdings" pitchFamily="2" charset="2"/>
              <a:buChar char="ü"/>
            </a:pPr>
            <a:r>
              <a:rPr lang="en-US" sz="2000" b="1"/>
              <a:t>Psychotherapeutics – Prozac, Haldol, lithium</a:t>
            </a:r>
          </a:p>
          <a:p>
            <a:pPr>
              <a:lnSpc>
                <a:spcPct val="90000"/>
              </a:lnSpc>
              <a:buFont typeface="Wingdings" pitchFamily="2" charset="2"/>
              <a:buChar char="ü"/>
            </a:pPr>
            <a:endParaRPr lang="en-US" sz="2000" b="1"/>
          </a:p>
          <a:p>
            <a:pPr>
              <a:lnSpc>
                <a:spcPct val="90000"/>
              </a:lnSpc>
              <a:buFont typeface="Wingdings" pitchFamily="2" charset="2"/>
              <a:buChar char="ü"/>
            </a:pPr>
            <a:endParaRPr lang="en-US" sz="2000" b="1"/>
          </a:p>
          <a:p>
            <a:pPr>
              <a:lnSpc>
                <a:spcPct val="90000"/>
              </a:lnSpc>
              <a:buFont typeface="Wingdings" pitchFamily="2" charset="2"/>
              <a:buChar char="ü"/>
            </a:pPr>
            <a:r>
              <a:rPr lang="en-US" sz="2000" b="1"/>
              <a:t>Opiates – morphine, codeine, heroin, methadone</a:t>
            </a:r>
          </a:p>
          <a:p>
            <a:pPr>
              <a:lnSpc>
                <a:spcPct val="90000"/>
              </a:lnSpc>
              <a:buFont typeface="Wingdings" pitchFamily="2" charset="2"/>
              <a:buChar char="ü"/>
            </a:pPr>
            <a:endParaRPr lang="en-US" sz="2000" b="1"/>
          </a:p>
          <a:p>
            <a:pPr>
              <a:lnSpc>
                <a:spcPct val="90000"/>
              </a:lnSpc>
              <a:buFont typeface="Wingdings" pitchFamily="2" charset="2"/>
              <a:buChar char="ü"/>
            </a:pPr>
            <a:endParaRPr lang="en-US" sz="2000" b="1"/>
          </a:p>
          <a:p>
            <a:pPr>
              <a:lnSpc>
                <a:spcPct val="90000"/>
              </a:lnSpc>
              <a:buFont typeface="Wingdings" pitchFamily="2" charset="2"/>
              <a:buChar char="ü"/>
            </a:pPr>
            <a:r>
              <a:rPr lang="en-US" sz="2000" b="1"/>
              <a:t>Depressants – alcohol, barbiturates, inhalants, sleeping pills</a:t>
            </a:r>
            <a:endParaRPr lang="en-US" sz="2400" b="1"/>
          </a:p>
        </p:txBody>
      </p:sp>
      <p:pic>
        <p:nvPicPr>
          <p:cNvPr id="404486" name="Picture 6" descr="j019632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53200" y="2590800"/>
            <a:ext cx="2449513" cy="2667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5202" name="Rectangle 2"/>
          <p:cNvSpPr>
            <a:spLocks noGrp="1" noChangeArrowheads="1"/>
          </p:cNvSpPr>
          <p:nvPr>
            <p:ph type="title"/>
          </p:nvPr>
        </p:nvSpPr>
        <p:spPr>
          <a:xfrm>
            <a:off x="457200" y="0"/>
            <a:ext cx="8094663" cy="1143000"/>
          </a:xfrm>
          <a:noFill/>
          <a:ln/>
        </p:spPr>
        <p:txBody>
          <a:bodyPr lIns="92075" tIns="46038" rIns="92075" bIns="46038"/>
          <a:lstStyle/>
          <a:p>
            <a:r>
              <a:rPr lang="en-US"/>
              <a:t>Psychotherapeutic Drugs</a:t>
            </a:r>
          </a:p>
        </p:txBody>
      </p:sp>
      <p:sp>
        <p:nvSpPr>
          <p:cNvPr id="435203" name="Rectangle 3"/>
          <p:cNvSpPr>
            <a:spLocks noGrp="1" noChangeArrowheads="1"/>
          </p:cNvSpPr>
          <p:nvPr>
            <p:ph type="body" idx="1"/>
          </p:nvPr>
        </p:nvSpPr>
        <p:spPr>
          <a:xfrm>
            <a:off x="228600" y="990600"/>
            <a:ext cx="8763000" cy="5562600"/>
          </a:xfrm>
          <a:noFill/>
          <a:ln/>
        </p:spPr>
        <p:txBody>
          <a:bodyPr lIns="92075" tIns="46038" rIns="92075" bIns="46038"/>
          <a:lstStyle/>
          <a:p>
            <a:pPr>
              <a:lnSpc>
                <a:spcPct val="90000"/>
              </a:lnSpc>
            </a:pPr>
            <a:r>
              <a:rPr lang="en-US" sz="2400"/>
              <a:t>Are used to restore mental health</a:t>
            </a:r>
          </a:p>
          <a:p>
            <a:pPr>
              <a:lnSpc>
                <a:spcPct val="90000"/>
              </a:lnSpc>
            </a:pPr>
            <a:r>
              <a:rPr lang="en-US" sz="2400"/>
              <a:t>Developed recently, beginning in the 1950s</a:t>
            </a:r>
          </a:p>
          <a:p>
            <a:pPr>
              <a:lnSpc>
                <a:spcPct val="90000"/>
              </a:lnSpc>
            </a:pPr>
            <a:r>
              <a:rPr lang="en-US" sz="2400"/>
              <a:t>Allow patients to resume normal lives</a:t>
            </a:r>
          </a:p>
          <a:p>
            <a:pPr>
              <a:lnSpc>
                <a:spcPct val="90000"/>
              </a:lnSpc>
            </a:pPr>
            <a:r>
              <a:rPr lang="en-US" sz="2400"/>
              <a:t>Some are potentially addicting and disrupt function</a:t>
            </a:r>
          </a:p>
          <a:p>
            <a:pPr lvl="1">
              <a:lnSpc>
                <a:spcPct val="90000"/>
              </a:lnSpc>
            </a:pPr>
            <a:r>
              <a:rPr lang="en-US" sz="2400"/>
              <a:t>E.g., antianxiety drugs (Valium, Xanax and others) and sedatives (Seconal, Soma)</a:t>
            </a:r>
          </a:p>
          <a:p>
            <a:pPr>
              <a:lnSpc>
                <a:spcPct val="90000"/>
              </a:lnSpc>
            </a:pPr>
            <a:r>
              <a:rPr lang="en-US" sz="2400"/>
              <a:t>Most are Non-addicting:  </a:t>
            </a:r>
          </a:p>
          <a:p>
            <a:pPr lvl="1">
              <a:lnSpc>
                <a:spcPct val="90000"/>
              </a:lnSpc>
            </a:pPr>
            <a:r>
              <a:rPr lang="en-US" sz="2400"/>
              <a:t>antidepressants (Prozac, Zoloft, Paxil, Celexa, Effexor)</a:t>
            </a:r>
          </a:p>
          <a:p>
            <a:pPr lvl="1">
              <a:lnSpc>
                <a:spcPct val="90000"/>
              </a:lnSpc>
            </a:pPr>
            <a:r>
              <a:rPr lang="en-US" sz="2400"/>
              <a:t>antipsychotics (Risperdal, Seroquel, Zyprexa, Haldol)</a:t>
            </a:r>
          </a:p>
          <a:p>
            <a:pPr lvl="1">
              <a:lnSpc>
                <a:spcPct val="90000"/>
              </a:lnSpc>
            </a:pPr>
            <a:r>
              <a:rPr lang="en-US" sz="2400"/>
              <a:t>anticonvulsants (Depakote, Tegretol, Trileptal, Topamax)</a:t>
            </a:r>
          </a:p>
          <a:p>
            <a:pPr lvl="1">
              <a:lnSpc>
                <a:spcPct val="90000"/>
              </a:lnSpc>
            </a:pPr>
            <a:r>
              <a:rPr lang="en-US" sz="2400"/>
              <a:t>and others</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5203">
                                            <p:txEl>
                                              <p:pRg st="0" end="0"/>
                                            </p:txEl>
                                          </p:spTgt>
                                        </p:tgtEl>
                                        <p:attrNameLst>
                                          <p:attrName>style.visibility</p:attrName>
                                        </p:attrNameLst>
                                      </p:cBhvr>
                                      <p:to>
                                        <p:strVal val="visible"/>
                                      </p:to>
                                    </p:set>
                                    <p:anim calcmode="lin" valueType="num">
                                      <p:cBhvr additive="base">
                                        <p:cTn id="7" dur="500" fill="hold"/>
                                        <p:tgtEl>
                                          <p:spTgt spid="43520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520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5203">
                                            <p:txEl>
                                              <p:pRg st="1" end="1"/>
                                            </p:txEl>
                                          </p:spTgt>
                                        </p:tgtEl>
                                        <p:attrNameLst>
                                          <p:attrName>style.visibility</p:attrName>
                                        </p:attrNameLst>
                                      </p:cBhvr>
                                      <p:to>
                                        <p:strVal val="visible"/>
                                      </p:to>
                                    </p:set>
                                    <p:anim calcmode="lin" valueType="num">
                                      <p:cBhvr additive="base">
                                        <p:cTn id="13" dur="500" fill="hold"/>
                                        <p:tgtEl>
                                          <p:spTgt spid="43520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5203">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5203">
                                            <p:txEl>
                                              <p:pRg st="2" end="2"/>
                                            </p:txEl>
                                          </p:spTgt>
                                        </p:tgtEl>
                                        <p:attrNameLst>
                                          <p:attrName>style.visibility</p:attrName>
                                        </p:attrNameLst>
                                      </p:cBhvr>
                                      <p:to>
                                        <p:strVal val="visible"/>
                                      </p:to>
                                    </p:set>
                                    <p:anim calcmode="lin" valueType="num">
                                      <p:cBhvr additive="base">
                                        <p:cTn id="19" dur="500" fill="hold"/>
                                        <p:tgtEl>
                                          <p:spTgt spid="43520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5203">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5203">
                                            <p:txEl>
                                              <p:pRg st="3" end="3"/>
                                            </p:txEl>
                                          </p:spTgt>
                                        </p:tgtEl>
                                        <p:attrNameLst>
                                          <p:attrName>style.visibility</p:attrName>
                                        </p:attrNameLst>
                                      </p:cBhvr>
                                      <p:to>
                                        <p:strVal val="visible"/>
                                      </p:to>
                                    </p:set>
                                    <p:anim calcmode="lin" valueType="num">
                                      <p:cBhvr additive="base">
                                        <p:cTn id="25" dur="500" fill="hold"/>
                                        <p:tgtEl>
                                          <p:spTgt spid="43520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5203">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
                                        </p:tgtEl>
                                      </p:cMediaNode>
                                    </p:audio>
                                  </p:subTnLst>
                                </p:cTn>
                              </p:par>
                              <p:par>
                                <p:cTn id="27" presetID="2" presetClass="entr" presetSubtype="8" fill="hold" grpId="0" nodeType="withEffect">
                                  <p:stCondLst>
                                    <p:cond delay="0"/>
                                  </p:stCondLst>
                                  <p:childTnLst>
                                    <p:set>
                                      <p:cBhvr>
                                        <p:cTn id="28" dur="1" fill="hold">
                                          <p:stCondLst>
                                            <p:cond delay="0"/>
                                          </p:stCondLst>
                                        </p:cTn>
                                        <p:tgtEl>
                                          <p:spTgt spid="435203">
                                            <p:txEl>
                                              <p:pRg st="4" end="4"/>
                                            </p:txEl>
                                          </p:spTgt>
                                        </p:tgtEl>
                                        <p:attrNameLst>
                                          <p:attrName>style.visibility</p:attrName>
                                        </p:attrNameLst>
                                      </p:cBhvr>
                                      <p:to>
                                        <p:strVal val="visible"/>
                                      </p:to>
                                    </p:set>
                                    <p:anim calcmode="lin" valueType="num">
                                      <p:cBhvr additive="base">
                                        <p:cTn id="29" dur="500" fill="hold"/>
                                        <p:tgtEl>
                                          <p:spTgt spid="435203">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435203">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3" name="Whoosh"/>
                                        </p:tgtEl>
                                      </p:cMediaNode>
                                    </p:audio>
                                  </p:sub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435203">
                                            <p:txEl>
                                              <p:pRg st="5" end="5"/>
                                            </p:txEl>
                                          </p:spTgt>
                                        </p:tgtEl>
                                        <p:attrNameLst>
                                          <p:attrName>style.visibility</p:attrName>
                                        </p:attrNameLst>
                                      </p:cBhvr>
                                      <p:to>
                                        <p:strVal val="visible"/>
                                      </p:to>
                                    </p:set>
                                    <p:anim calcmode="lin" valueType="num">
                                      <p:cBhvr additive="base">
                                        <p:cTn id="35" dur="500" fill="hold"/>
                                        <p:tgtEl>
                                          <p:spTgt spid="435203">
                                            <p:txEl>
                                              <p:pRg st="5" end="5"/>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435203">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3"/>
                                            </p:cond>
                                          </p:stCondLst>
                                          <p:endCondLst>
                                            <p:cond evt="onStopAudio" delay="0">
                                              <p:tgtEl>
                                                <p:sldTgt/>
                                              </p:tgtEl>
                                            </p:cond>
                                          </p:endCondLst>
                                        </p:cTn>
                                        <p:tgtEl>
                                          <p:sndTgt r:embed="rId3" name="Whoosh"/>
                                        </p:tgtEl>
                                      </p:cMediaNode>
                                    </p:audio>
                                  </p:subTnLst>
                                </p:cTn>
                              </p:par>
                              <p:par>
                                <p:cTn id="37" presetID="2" presetClass="entr" presetSubtype="8" fill="hold" grpId="0" nodeType="withEffect">
                                  <p:stCondLst>
                                    <p:cond delay="0"/>
                                  </p:stCondLst>
                                  <p:childTnLst>
                                    <p:set>
                                      <p:cBhvr>
                                        <p:cTn id="38" dur="1" fill="hold">
                                          <p:stCondLst>
                                            <p:cond delay="0"/>
                                          </p:stCondLst>
                                        </p:cTn>
                                        <p:tgtEl>
                                          <p:spTgt spid="435203">
                                            <p:txEl>
                                              <p:pRg st="6" end="6"/>
                                            </p:txEl>
                                          </p:spTgt>
                                        </p:tgtEl>
                                        <p:attrNameLst>
                                          <p:attrName>style.visibility</p:attrName>
                                        </p:attrNameLst>
                                      </p:cBhvr>
                                      <p:to>
                                        <p:strVal val="visible"/>
                                      </p:to>
                                    </p:set>
                                    <p:anim calcmode="lin" valueType="num">
                                      <p:cBhvr additive="base">
                                        <p:cTn id="39" dur="500" fill="hold"/>
                                        <p:tgtEl>
                                          <p:spTgt spid="435203">
                                            <p:txEl>
                                              <p:pRg st="6" end="6"/>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435203">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7"/>
                                            </p:cond>
                                          </p:stCondLst>
                                          <p:endCondLst>
                                            <p:cond evt="onStopAudio" delay="0">
                                              <p:tgtEl>
                                                <p:sldTgt/>
                                              </p:tgtEl>
                                            </p:cond>
                                          </p:endCondLst>
                                        </p:cTn>
                                        <p:tgtEl>
                                          <p:sndTgt r:embed="rId3" name="Whoosh"/>
                                        </p:tgtEl>
                                      </p:cMediaNode>
                                    </p:audio>
                                  </p:subTnLst>
                                </p:cTn>
                              </p:par>
                              <p:par>
                                <p:cTn id="41" presetID="2" presetClass="entr" presetSubtype="8" fill="hold" grpId="0" nodeType="withEffect">
                                  <p:stCondLst>
                                    <p:cond delay="0"/>
                                  </p:stCondLst>
                                  <p:childTnLst>
                                    <p:set>
                                      <p:cBhvr>
                                        <p:cTn id="42" dur="1" fill="hold">
                                          <p:stCondLst>
                                            <p:cond delay="0"/>
                                          </p:stCondLst>
                                        </p:cTn>
                                        <p:tgtEl>
                                          <p:spTgt spid="435203">
                                            <p:txEl>
                                              <p:pRg st="7" end="7"/>
                                            </p:txEl>
                                          </p:spTgt>
                                        </p:tgtEl>
                                        <p:attrNameLst>
                                          <p:attrName>style.visibility</p:attrName>
                                        </p:attrNameLst>
                                      </p:cBhvr>
                                      <p:to>
                                        <p:strVal val="visible"/>
                                      </p:to>
                                    </p:set>
                                    <p:anim calcmode="lin" valueType="num">
                                      <p:cBhvr additive="base">
                                        <p:cTn id="43" dur="500" fill="hold"/>
                                        <p:tgtEl>
                                          <p:spTgt spid="435203">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5203">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Whoosh"/>
                                        </p:tgtEl>
                                      </p:cMediaNode>
                                    </p:audio>
                                  </p:subTnLst>
                                </p:cTn>
                              </p:par>
                              <p:par>
                                <p:cTn id="45" presetID="2" presetClass="entr" presetSubtype="8" fill="hold" grpId="0" nodeType="withEffect">
                                  <p:stCondLst>
                                    <p:cond delay="0"/>
                                  </p:stCondLst>
                                  <p:childTnLst>
                                    <p:set>
                                      <p:cBhvr>
                                        <p:cTn id="46" dur="1" fill="hold">
                                          <p:stCondLst>
                                            <p:cond delay="0"/>
                                          </p:stCondLst>
                                        </p:cTn>
                                        <p:tgtEl>
                                          <p:spTgt spid="435203">
                                            <p:txEl>
                                              <p:pRg st="8" end="8"/>
                                            </p:txEl>
                                          </p:spTgt>
                                        </p:tgtEl>
                                        <p:attrNameLst>
                                          <p:attrName>style.visibility</p:attrName>
                                        </p:attrNameLst>
                                      </p:cBhvr>
                                      <p:to>
                                        <p:strVal val="visible"/>
                                      </p:to>
                                    </p:set>
                                    <p:anim calcmode="lin" valueType="num">
                                      <p:cBhvr additive="base">
                                        <p:cTn id="47" dur="500" fill="hold"/>
                                        <p:tgtEl>
                                          <p:spTgt spid="435203">
                                            <p:txEl>
                                              <p:pRg st="8" end="8"/>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435203">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5"/>
                                            </p:cond>
                                          </p:stCondLst>
                                          <p:endCondLst>
                                            <p:cond evt="onStopAudio" delay="0">
                                              <p:tgtEl>
                                                <p:sldTgt/>
                                              </p:tgtEl>
                                            </p:cond>
                                          </p:endCondLst>
                                        </p:cTn>
                                        <p:tgtEl>
                                          <p:sndTgt r:embed="rId3" name="Whoosh"/>
                                        </p:tgtEl>
                                      </p:cMediaNode>
                                    </p:audio>
                                  </p:subTnLst>
                                </p:cTn>
                              </p:par>
                              <p:par>
                                <p:cTn id="49" presetID="2" presetClass="entr" presetSubtype="8" fill="hold" grpId="0" nodeType="withEffect">
                                  <p:stCondLst>
                                    <p:cond delay="0"/>
                                  </p:stCondLst>
                                  <p:childTnLst>
                                    <p:set>
                                      <p:cBhvr>
                                        <p:cTn id="50" dur="1" fill="hold">
                                          <p:stCondLst>
                                            <p:cond delay="0"/>
                                          </p:stCondLst>
                                        </p:cTn>
                                        <p:tgtEl>
                                          <p:spTgt spid="435203">
                                            <p:txEl>
                                              <p:pRg st="9" end="9"/>
                                            </p:txEl>
                                          </p:spTgt>
                                        </p:tgtEl>
                                        <p:attrNameLst>
                                          <p:attrName>style.visibility</p:attrName>
                                        </p:attrNameLst>
                                      </p:cBhvr>
                                      <p:to>
                                        <p:strVal val="visible"/>
                                      </p:to>
                                    </p:set>
                                    <p:anim calcmode="lin" valueType="num">
                                      <p:cBhvr additive="base">
                                        <p:cTn id="51" dur="500" fill="hold"/>
                                        <p:tgtEl>
                                          <p:spTgt spid="435203">
                                            <p:txEl>
                                              <p:pRg st="9" end="9"/>
                                            </p:txEl>
                                          </p:spTgt>
                                        </p:tgtEl>
                                        <p:attrNameLst>
                                          <p:attrName>ppt_x</p:attrName>
                                        </p:attrNameLst>
                                      </p:cBhvr>
                                      <p:tavLst>
                                        <p:tav tm="0">
                                          <p:val>
                                            <p:strVal val="0-#ppt_w/2"/>
                                          </p:val>
                                        </p:tav>
                                        <p:tav tm="100000">
                                          <p:val>
                                            <p:strVal val="#ppt_x"/>
                                          </p:val>
                                        </p:tav>
                                      </p:tavLst>
                                    </p:anim>
                                    <p:anim calcmode="lin" valueType="num">
                                      <p:cBhvr additive="base">
                                        <p:cTn id="52" dur="500" fill="hold"/>
                                        <p:tgtEl>
                                          <p:spTgt spid="435203">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9"/>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5203"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52463" y="228600"/>
            <a:ext cx="7958137" cy="1143000"/>
          </a:xfrm>
          <a:noFill/>
          <a:ln/>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r>
              <a:rPr lang="en-US"/>
              <a:t>Definition of Alcoholism</a:t>
            </a:r>
            <a:br>
              <a:rPr lang="en-US"/>
            </a:br>
            <a:r>
              <a:rPr lang="en-US" sz="3600"/>
              <a:t>JAMA, 1992</a:t>
            </a:r>
          </a:p>
        </p:txBody>
      </p:sp>
      <p:sp>
        <p:nvSpPr>
          <p:cNvPr id="430083" name="Rectangle 3"/>
          <p:cNvSpPr>
            <a:spLocks noGrp="1" noChangeArrowheads="1"/>
          </p:cNvSpPr>
          <p:nvPr>
            <p:ph type="body" idx="1"/>
          </p:nvPr>
        </p:nvSpPr>
        <p:spPr>
          <a:xfrm>
            <a:off x="152400" y="1752600"/>
            <a:ext cx="8872538" cy="5638800"/>
          </a:xfrm>
          <a:noFill/>
          <a:ln/>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pPr algn="ctr">
              <a:lnSpc>
                <a:spcPct val="90000"/>
              </a:lnSpc>
              <a:buFontTx/>
              <a:buNone/>
            </a:pPr>
            <a:r>
              <a:rPr lang="en-US" sz="2800"/>
              <a:t>Alcoholism is a </a:t>
            </a:r>
            <a:r>
              <a:rPr lang="en-US" sz="2800">
                <a:solidFill>
                  <a:schemeClr val="hlink"/>
                </a:solidFill>
              </a:rPr>
              <a:t>primary</a:t>
            </a:r>
            <a:r>
              <a:rPr lang="en-US" sz="2800"/>
              <a:t>, </a:t>
            </a:r>
            <a:r>
              <a:rPr lang="en-US" sz="2800">
                <a:solidFill>
                  <a:schemeClr val="folHlink"/>
                </a:solidFill>
              </a:rPr>
              <a:t>chronic</a:t>
            </a:r>
            <a:r>
              <a:rPr lang="en-US" sz="2800"/>
              <a:t> </a:t>
            </a:r>
            <a:r>
              <a:rPr lang="en-US" sz="2800">
                <a:solidFill>
                  <a:schemeClr val="accent2"/>
                </a:solidFill>
              </a:rPr>
              <a:t>disease</a:t>
            </a:r>
            <a:r>
              <a:rPr lang="en-US" sz="2800"/>
              <a:t> </a:t>
            </a:r>
          </a:p>
          <a:p>
            <a:pPr algn="ctr">
              <a:lnSpc>
                <a:spcPct val="90000"/>
              </a:lnSpc>
              <a:buFontTx/>
              <a:buNone/>
            </a:pPr>
            <a:r>
              <a:rPr lang="en-US" sz="2800"/>
              <a:t>with </a:t>
            </a:r>
            <a:r>
              <a:rPr lang="en-US" sz="2800">
                <a:solidFill>
                  <a:schemeClr val="tx2"/>
                </a:solidFill>
              </a:rPr>
              <a:t>genetic</a:t>
            </a:r>
            <a:r>
              <a:rPr lang="en-US" sz="2800"/>
              <a:t>, </a:t>
            </a:r>
            <a:r>
              <a:rPr lang="en-US" sz="2800">
                <a:solidFill>
                  <a:schemeClr val="accent1"/>
                </a:solidFill>
              </a:rPr>
              <a:t>psychosocial</a:t>
            </a:r>
            <a:r>
              <a:rPr lang="en-US" sz="2800"/>
              <a:t>, and </a:t>
            </a:r>
            <a:r>
              <a:rPr lang="en-US" sz="2800">
                <a:solidFill>
                  <a:schemeClr val="folHlink"/>
                </a:solidFill>
              </a:rPr>
              <a:t>environmental</a:t>
            </a:r>
            <a:r>
              <a:rPr lang="en-US" sz="2800"/>
              <a:t> factors influencing its development and manifestations.</a:t>
            </a:r>
          </a:p>
          <a:p>
            <a:pPr algn="ctr">
              <a:lnSpc>
                <a:spcPct val="90000"/>
              </a:lnSpc>
              <a:buFontTx/>
              <a:buNone/>
            </a:pPr>
            <a:r>
              <a:rPr lang="en-US" sz="2800"/>
              <a:t>The disease is often </a:t>
            </a:r>
            <a:r>
              <a:rPr lang="en-US" sz="2800">
                <a:solidFill>
                  <a:schemeClr val="hlink"/>
                </a:solidFill>
              </a:rPr>
              <a:t>progressive</a:t>
            </a:r>
            <a:r>
              <a:rPr lang="en-US" sz="2800"/>
              <a:t> and </a:t>
            </a:r>
            <a:r>
              <a:rPr lang="en-US" sz="2800">
                <a:solidFill>
                  <a:schemeClr val="tx2"/>
                </a:solidFill>
              </a:rPr>
              <a:t>fatal</a:t>
            </a:r>
            <a:r>
              <a:rPr lang="en-US" sz="2800"/>
              <a:t>.</a:t>
            </a:r>
          </a:p>
          <a:p>
            <a:pPr algn="ctr">
              <a:lnSpc>
                <a:spcPct val="90000"/>
              </a:lnSpc>
              <a:buFontTx/>
              <a:buNone/>
            </a:pPr>
            <a:r>
              <a:rPr lang="en-US" sz="2800"/>
              <a:t>It is characterized by </a:t>
            </a:r>
            <a:r>
              <a:rPr lang="en-US" sz="2800">
                <a:solidFill>
                  <a:schemeClr val="hlink"/>
                </a:solidFill>
              </a:rPr>
              <a:t>continuous </a:t>
            </a:r>
            <a:r>
              <a:rPr lang="en-US" sz="2800"/>
              <a:t>or </a:t>
            </a:r>
            <a:r>
              <a:rPr lang="en-US" sz="2800">
                <a:solidFill>
                  <a:schemeClr val="folHlink"/>
                </a:solidFill>
              </a:rPr>
              <a:t>periodic</a:t>
            </a:r>
            <a:r>
              <a:rPr lang="en-US" sz="2800"/>
              <a:t>:</a:t>
            </a:r>
          </a:p>
          <a:p>
            <a:pPr algn="ctr">
              <a:lnSpc>
                <a:spcPct val="90000"/>
              </a:lnSpc>
              <a:buFontTx/>
              <a:buNone/>
            </a:pPr>
            <a:r>
              <a:rPr lang="en-US" sz="2800">
                <a:solidFill>
                  <a:schemeClr val="tx2"/>
                </a:solidFill>
              </a:rPr>
              <a:t>impaired control</a:t>
            </a:r>
            <a:r>
              <a:rPr lang="en-US" sz="2800"/>
              <a:t> over drinking, </a:t>
            </a:r>
          </a:p>
          <a:p>
            <a:pPr algn="ctr">
              <a:lnSpc>
                <a:spcPct val="90000"/>
              </a:lnSpc>
              <a:buFontTx/>
              <a:buNone/>
            </a:pPr>
            <a:r>
              <a:rPr lang="en-US" sz="2800">
                <a:solidFill>
                  <a:schemeClr val="tx2"/>
                </a:solidFill>
              </a:rPr>
              <a:t>preoccupation</a:t>
            </a:r>
            <a:r>
              <a:rPr lang="en-US" sz="2800"/>
              <a:t> with the drug alcohol, </a:t>
            </a:r>
          </a:p>
          <a:p>
            <a:pPr algn="ctr">
              <a:lnSpc>
                <a:spcPct val="90000"/>
              </a:lnSpc>
              <a:buFontTx/>
              <a:buNone/>
            </a:pPr>
            <a:r>
              <a:rPr lang="en-US" sz="2800"/>
              <a:t>use of alcohol despite adverse </a:t>
            </a:r>
            <a:r>
              <a:rPr lang="en-US" sz="2800">
                <a:solidFill>
                  <a:schemeClr val="tx2"/>
                </a:solidFill>
              </a:rPr>
              <a:t>consequences</a:t>
            </a:r>
            <a:r>
              <a:rPr lang="en-US" sz="2800"/>
              <a:t>,</a:t>
            </a:r>
          </a:p>
          <a:p>
            <a:pPr algn="ctr">
              <a:lnSpc>
                <a:spcPct val="90000"/>
              </a:lnSpc>
              <a:buFontTx/>
              <a:buNone/>
            </a:pPr>
            <a:r>
              <a:rPr lang="en-US" sz="2800"/>
              <a:t>and </a:t>
            </a:r>
            <a:r>
              <a:rPr lang="en-US" sz="2800">
                <a:solidFill>
                  <a:schemeClr val="tx2"/>
                </a:solidFill>
              </a:rPr>
              <a:t>distortions</a:t>
            </a:r>
            <a:r>
              <a:rPr lang="en-US" sz="2800"/>
              <a:t> in thinking, most notably </a:t>
            </a:r>
            <a:r>
              <a:rPr lang="en-US" sz="2800">
                <a:solidFill>
                  <a:schemeClr val="folHlink"/>
                </a:solidFill>
              </a:rPr>
              <a:t>denial</a:t>
            </a:r>
            <a:r>
              <a:rPr lang="en-US" sz="2800"/>
              <a:t>.</a:t>
            </a:r>
          </a:p>
        </p:txBody>
      </p:sp>
    </p:spTree>
  </p:cSld>
  <p:clrMapOvr>
    <a:masterClrMapping/>
  </p:clrMapOvr>
  <p:transition>
    <p:random/>
  </p:transition>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5986" name="Rectangle 2"/>
          <p:cNvSpPr>
            <a:spLocks noGrp="1" noChangeArrowheads="1"/>
          </p:cNvSpPr>
          <p:nvPr>
            <p:ph type="title"/>
          </p:nvPr>
        </p:nvSpPr>
        <p:spPr>
          <a:xfrm>
            <a:off x="-304800" y="76200"/>
            <a:ext cx="9753600" cy="914400"/>
          </a:xfrm>
        </p:spPr>
        <p:txBody>
          <a:bodyPr/>
          <a:lstStyle/>
          <a:p>
            <a:r>
              <a:rPr lang="en-US" sz="3600"/>
              <a:t>Alcohol Use Disorders are Common in U.S.</a:t>
            </a:r>
            <a:endParaRPr lang="en-US" sz="4000"/>
          </a:p>
        </p:txBody>
      </p:sp>
      <p:graphicFrame>
        <p:nvGraphicFramePr>
          <p:cNvPr id="425987" name="Object 3"/>
          <p:cNvGraphicFramePr>
            <a:graphicFrameLocks noGrp="1" noChangeAspect="1"/>
          </p:cNvGraphicFramePr>
          <p:nvPr>
            <p:ph type="chart" idx="1"/>
          </p:nvPr>
        </p:nvGraphicFramePr>
        <p:xfrm>
          <a:off x="685800" y="2863850"/>
          <a:ext cx="6753225" cy="3994150"/>
        </p:xfrm>
        <a:graphic>
          <a:graphicData uri="http://schemas.openxmlformats.org/presentationml/2006/ole">
            <mc:AlternateContent xmlns:mc="http://schemas.openxmlformats.org/markup-compatibility/2006">
              <mc:Choice xmlns:v="urn:schemas-microsoft-com:vml" Requires="v">
                <p:oleObj spid="_x0000_s425991" name="Chart" r:id="rId4" imgW="7763113" imgH="4591288" progId="MSGraph.Chart.5">
                  <p:embed followColorScheme="full"/>
                </p:oleObj>
              </mc:Choice>
              <mc:Fallback>
                <p:oleObj name="Chart" r:id="rId4" imgW="7763113" imgH="4591288" progId="MSGraph.Chart.5">
                  <p:embed followColorScheme="full"/>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2863850"/>
                        <a:ext cx="6753225" cy="3994150"/>
                      </a:xfrm>
                      <a:prstGeom prst="rect">
                        <a:avLst/>
                      </a:prstGeom>
                    </p:spPr>
                  </p:pic>
                </p:oleObj>
              </mc:Fallback>
            </mc:AlternateContent>
          </a:graphicData>
        </a:graphic>
      </p:graphicFrame>
      <p:sp>
        <p:nvSpPr>
          <p:cNvPr id="425988" name="Text Box 4"/>
          <p:cNvSpPr txBox="1">
            <a:spLocks noChangeArrowheads="1"/>
          </p:cNvSpPr>
          <p:nvPr/>
        </p:nvSpPr>
        <p:spPr bwMode="auto">
          <a:xfrm>
            <a:off x="457200" y="1066800"/>
            <a:ext cx="8077200"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buClr>
                <a:schemeClr val="tx1"/>
              </a:buClr>
              <a:buFontTx/>
              <a:buChar char="•"/>
            </a:pPr>
            <a:r>
              <a:rPr lang="en-US" sz="2000">
                <a:latin typeface="Verdana" pitchFamily="34" charset="0"/>
              </a:rPr>
              <a:t> 14 million adults currently have an alcohol use disorder (11 million had disorders in the past or are in recovery)</a:t>
            </a:r>
          </a:p>
          <a:p>
            <a:pPr eaLnBrk="1" hangingPunct="1">
              <a:buClr>
                <a:schemeClr val="tx1"/>
              </a:buClr>
              <a:buFontTx/>
              <a:buChar char="•"/>
            </a:pPr>
            <a:r>
              <a:rPr lang="en-US" sz="2000">
                <a:latin typeface="Verdana" pitchFamily="34" charset="0"/>
              </a:rPr>
              <a:t>1.8 million of those receive treatment</a:t>
            </a:r>
          </a:p>
          <a:p>
            <a:pPr eaLnBrk="1" hangingPunct="1">
              <a:buClr>
                <a:schemeClr val="tx1"/>
              </a:buClr>
              <a:buFontTx/>
              <a:buChar char="•"/>
            </a:pPr>
            <a:r>
              <a:rPr lang="en-US" sz="2000">
                <a:latin typeface="Verdana" pitchFamily="34" charset="0"/>
              </a:rPr>
              <a:t>&gt;50% of adults have immediate family member with AUD (RWJF 2001)</a:t>
            </a:r>
          </a:p>
        </p:txBody>
      </p:sp>
      <p:sp>
        <p:nvSpPr>
          <p:cNvPr id="425989" name="Text Box 5"/>
          <p:cNvSpPr txBox="1">
            <a:spLocks noChangeArrowheads="1"/>
          </p:cNvSpPr>
          <p:nvPr/>
        </p:nvSpPr>
        <p:spPr bwMode="auto">
          <a:xfrm>
            <a:off x="4876800" y="3749675"/>
            <a:ext cx="429736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spcBef>
                <a:spcPct val="50000"/>
              </a:spcBef>
              <a:buClr>
                <a:srgbClr val="CCFFFF"/>
              </a:buClr>
            </a:pPr>
            <a:r>
              <a:rPr lang="en-US" b="1">
                <a:latin typeface="Verdana" pitchFamily="34" charset="0"/>
              </a:rPr>
              <a:t>Percent of adults with...</a:t>
            </a:r>
          </a:p>
          <a:p>
            <a:pPr eaLnBrk="1" hangingPunct="1"/>
            <a:endParaRPr lang="en-US">
              <a:latin typeface="Times New Roman" pitchFamily="18" charset="0"/>
            </a:endParaRPr>
          </a:p>
        </p:txBody>
      </p:sp>
    </p:spTree>
  </p:cSld>
  <p:clrMapOvr>
    <a:masterClrMapping/>
  </p:clrMapOvr>
  <p:transition>
    <p:random/>
  </p:transition>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725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725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7252"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7253"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7254" name="Rectangle 6"/>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7255" name="Rectangle 7"/>
          <p:cNvSpPr>
            <a:spLocks noGrp="1" noChangeArrowheads="1"/>
          </p:cNvSpPr>
          <p:nvPr>
            <p:ph type="title"/>
          </p:nvPr>
        </p:nvSpPr>
        <p:spPr>
          <a:xfrm>
            <a:off x="228600" y="606425"/>
            <a:ext cx="8662988" cy="917575"/>
          </a:xfrm>
          <a:noFill/>
          <a:ln/>
        </p:spPr>
        <p:txBody>
          <a:bodyPr lIns="80962" tIns="41275" rIns="80962" bIns="41275"/>
          <a:lstStyle/>
          <a:p>
            <a:pPr defTabSz="804863"/>
            <a:r>
              <a:rPr lang="en-US" sz="4000"/>
              <a:t>What Drugs are Addicting?</a:t>
            </a:r>
            <a:br>
              <a:rPr lang="en-US" sz="4000"/>
            </a:br>
            <a:r>
              <a:rPr lang="en-US" sz="4000"/>
              <a:t>Drugs of Abuse and Dependence</a:t>
            </a:r>
          </a:p>
        </p:txBody>
      </p:sp>
      <p:sp>
        <p:nvSpPr>
          <p:cNvPr id="437256" name="Rectangle 8"/>
          <p:cNvSpPr>
            <a:spLocks noGrp="1" noChangeArrowheads="1"/>
          </p:cNvSpPr>
          <p:nvPr>
            <p:ph type="body" sz="half" idx="1"/>
          </p:nvPr>
        </p:nvSpPr>
        <p:spPr>
          <a:xfrm>
            <a:off x="685800" y="2133600"/>
            <a:ext cx="3810000" cy="4114800"/>
          </a:xfrm>
          <a:noFill/>
          <a:ln/>
        </p:spPr>
        <p:txBody>
          <a:bodyPr lIns="93662" tIns="46038" rIns="93662" bIns="46038"/>
          <a:lstStyle/>
          <a:p>
            <a:pPr marL="346075" indent="-346075" defTabSz="923925"/>
            <a:r>
              <a:rPr lang="en-US" sz="3200"/>
              <a:t>Caffeine</a:t>
            </a:r>
          </a:p>
          <a:p>
            <a:pPr marL="346075" indent="-346075" defTabSz="923925"/>
            <a:r>
              <a:rPr lang="en-US" sz="3200"/>
              <a:t>Nicotine</a:t>
            </a:r>
          </a:p>
          <a:p>
            <a:pPr marL="346075" indent="-346075" defTabSz="923925"/>
            <a:r>
              <a:rPr lang="en-US" sz="3200"/>
              <a:t>Alcohol</a:t>
            </a:r>
          </a:p>
          <a:p>
            <a:pPr marL="346075" indent="-346075" defTabSz="923925"/>
            <a:r>
              <a:rPr lang="en-US" sz="3200"/>
              <a:t>Cannabis</a:t>
            </a:r>
          </a:p>
          <a:p>
            <a:pPr marL="346075" indent="-346075" defTabSz="923925"/>
            <a:r>
              <a:rPr lang="en-US" sz="3200"/>
              <a:t>Cocaine</a:t>
            </a:r>
          </a:p>
          <a:p>
            <a:pPr marL="346075" indent="-346075" defTabSz="923925"/>
            <a:r>
              <a:rPr lang="en-US" sz="3200"/>
              <a:t>Hallucinogens</a:t>
            </a:r>
          </a:p>
        </p:txBody>
      </p:sp>
      <p:sp>
        <p:nvSpPr>
          <p:cNvPr id="437257" name="Rectangle 9"/>
          <p:cNvSpPr>
            <a:spLocks noGrp="1" noChangeArrowheads="1"/>
          </p:cNvSpPr>
          <p:nvPr>
            <p:ph type="body" sz="half" idx="2"/>
          </p:nvPr>
        </p:nvSpPr>
        <p:spPr>
          <a:xfrm>
            <a:off x="4648200" y="2133600"/>
            <a:ext cx="3810000" cy="4114800"/>
          </a:xfrm>
          <a:noFill/>
          <a:ln/>
        </p:spPr>
        <p:txBody>
          <a:bodyPr lIns="93662" tIns="46038" rIns="93662" bIns="46038"/>
          <a:lstStyle/>
          <a:p>
            <a:pPr marL="346075" indent="-346075" defTabSz="923925"/>
            <a:r>
              <a:rPr lang="en-US" sz="3200"/>
              <a:t>Inhalants</a:t>
            </a:r>
          </a:p>
          <a:p>
            <a:pPr marL="346075" indent="-346075" defTabSz="923925"/>
            <a:r>
              <a:rPr lang="en-US" sz="3200"/>
              <a:t>Opioids</a:t>
            </a:r>
          </a:p>
          <a:p>
            <a:pPr marL="346075" indent="-346075" defTabSz="923925"/>
            <a:r>
              <a:rPr lang="en-US" sz="3200"/>
              <a:t>Amphetamines</a:t>
            </a:r>
          </a:p>
          <a:p>
            <a:pPr marL="346075" indent="-346075" defTabSz="923925"/>
            <a:r>
              <a:rPr lang="en-US" sz="3200"/>
              <a:t>Sedative-Hypnotics and Anxiolytics</a:t>
            </a:r>
          </a:p>
          <a:p>
            <a:pPr marL="346075" indent="-346075" defTabSz="923925"/>
            <a:r>
              <a:rPr lang="en-US" sz="3200"/>
              <a:t>PCP</a:t>
            </a:r>
            <a:endParaRPr 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7256">
                                            <p:txEl>
                                              <p:pRg st="0" end="0"/>
                                            </p:txEl>
                                          </p:spTgt>
                                        </p:tgtEl>
                                        <p:attrNameLst>
                                          <p:attrName>style.visibility</p:attrName>
                                        </p:attrNameLst>
                                      </p:cBhvr>
                                      <p:to>
                                        <p:strVal val="visible"/>
                                      </p:to>
                                    </p:set>
                                    <p:anim calcmode="lin" valueType="num">
                                      <p:cBhvr additive="base">
                                        <p:cTn id="7" dur="500" fill="hold"/>
                                        <p:tgtEl>
                                          <p:spTgt spid="43725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725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7256">
                                            <p:txEl>
                                              <p:pRg st="1" end="1"/>
                                            </p:txEl>
                                          </p:spTgt>
                                        </p:tgtEl>
                                        <p:attrNameLst>
                                          <p:attrName>style.visibility</p:attrName>
                                        </p:attrNameLst>
                                      </p:cBhvr>
                                      <p:to>
                                        <p:strVal val="visible"/>
                                      </p:to>
                                    </p:set>
                                    <p:anim calcmode="lin" valueType="num">
                                      <p:cBhvr additive="base">
                                        <p:cTn id="13" dur="500" fill="hold"/>
                                        <p:tgtEl>
                                          <p:spTgt spid="43725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725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7256">
                                            <p:txEl>
                                              <p:pRg st="2" end="2"/>
                                            </p:txEl>
                                          </p:spTgt>
                                        </p:tgtEl>
                                        <p:attrNameLst>
                                          <p:attrName>style.visibility</p:attrName>
                                        </p:attrNameLst>
                                      </p:cBhvr>
                                      <p:to>
                                        <p:strVal val="visible"/>
                                      </p:to>
                                    </p:set>
                                    <p:anim calcmode="lin" valueType="num">
                                      <p:cBhvr additive="base">
                                        <p:cTn id="19" dur="500" fill="hold"/>
                                        <p:tgtEl>
                                          <p:spTgt spid="43725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7256">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7256">
                                            <p:txEl>
                                              <p:pRg st="3" end="3"/>
                                            </p:txEl>
                                          </p:spTgt>
                                        </p:tgtEl>
                                        <p:attrNameLst>
                                          <p:attrName>style.visibility</p:attrName>
                                        </p:attrNameLst>
                                      </p:cBhvr>
                                      <p:to>
                                        <p:strVal val="visible"/>
                                      </p:to>
                                    </p:set>
                                    <p:anim calcmode="lin" valueType="num">
                                      <p:cBhvr additive="base">
                                        <p:cTn id="25" dur="500" fill="hold"/>
                                        <p:tgtEl>
                                          <p:spTgt spid="437256">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725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7256">
                                            <p:txEl>
                                              <p:pRg st="4" end="4"/>
                                            </p:txEl>
                                          </p:spTgt>
                                        </p:tgtEl>
                                        <p:attrNameLst>
                                          <p:attrName>style.visibility</p:attrName>
                                        </p:attrNameLst>
                                      </p:cBhvr>
                                      <p:to>
                                        <p:strVal val="visible"/>
                                      </p:to>
                                    </p:set>
                                    <p:anim calcmode="lin" valueType="num">
                                      <p:cBhvr additive="base">
                                        <p:cTn id="31" dur="500" fill="hold"/>
                                        <p:tgtEl>
                                          <p:spTgt spid="437256">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725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Whoosh"/>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7256">
                                            <p:txEl>
                                              <p:pRg st="5" end="5"/>
                                            </p:txEl>
                                          </p:spTgt>
                                        </p:tgtEl>
                                        <p:attrNameLst>
                                          <p:attrName>style.visibility</p:attrName>
                                        </p:attrNameLst>
                                      </p:cBhvr>
                                      <p:to>
                                        <p:strVal val="visible"/>
                                      </p:to>
                                    </p:set>
                                    <p:anim calcmode="lin" valueType="num">
                                      <p:cBhvr additive="base">
                                        <p:cTn id="37" dur="500" fill="hold"/>
                                        <p:tgtEl>
                                          <p:spTgt spid="437256">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7256">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Whoosh"/>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7257">
                                            <p:txEl>
                                              <p:pRg st="0" end="0"/>
                                            </p:txEl>
                                          </p:spTgt>
                                        </p:tgtEl>
                                        <p:attrNameLst>
                                          <p:attrName>style.visibility</p:attrName>
                                        </p:attrNameLst>
                                      </p:cBhvr>
                                      <p:to>
                                        <p:strVal val="visible"/>
                                      </p:to>
                                    </p:set>
                                    <p:anim calcmode="lin" valueType="num">
                                      <p:cBhvr additive="base">
                                        <p:cTn id="43" dur="500" fill="hold"/>
                                        <p:tgtEl>
                                          <p:spTgt spid="437257">
                                            <p:txEl>
                                              <p:pRg st="0" end="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725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Whoosh"/>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37257">
                                            <p:txEl>
                                              <p:pRg st="1" end="1"/>
                                            </p:txEl>
                                          </p:spTgt>
                                        </p:tgtEl>
                                        <p:attrNameLst>
                                          <p:attrName>style.visibility</p:attrName>
                                        </p:attrNameLst>
                                      </p:cBhvr>
                                      <p:to>
                                        <p:strVal val="visible"/>
                                      </p:to>
                                    </p:set>
                                    <p:anim calcmode="lin" valueType="num">
                                      <p:cBhvr additive="base">
                                        <p:cTn id="49" dur="500" fill="hold"/>
                                        <p:tgtEl>
                                          <p:spTgt spid="437257">
                                            <p:txEl>
                                              <p:pRg st="1" end="1"/>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3725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Whoosh"/>
                                        </p:tgtEl>
                                      </p:cMediaNode>
                                    </p:audio>
                                  </p:sub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37257">
                                            <p:txEl>
                                              <p:pRg st="2" end="2"/>
                                            </p:txEl>
                                          </p:spTgt>
                                        </p:tgtEl>
                                        <p:attrNameLst>
                                          <p:attrName>style.visibility</p:attrName>
                                        </p:attrNameLst>
                                      </p:cBhvr>
                                      <p:to>
                                        <p:strVal val="visible"/>
                                      </p:to>
                                    </p:set>
                                    <p:anim calcmode="lin" valueType="num">
                                      <p:cBhvr additive="base">
                                        <p:cTn id="55" dur="500" fill="hold"/>
                                        <p:tgtEl>
                                          <p:spTgt spid="437257">
                                            <p:txEl>
                                              <p:pRg st="2" end="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3725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Whoosh"/>
                                        </p:tgtEl>
                                      </p:cMediaNode>
                                    </p:audio>
                                  </p:sub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37257">
                                            <p:txEl>
                                              <p:pRg st="3" end="3"/>
                                            </p:txEl>
                                          </p:spTgt>
                                        </p:tgtEl>
                                        <p:attrNameLst>
                                          <p:attrName>style.visibility</p:attrName>
                                        </p:attrNameLst>
                                      </p:cBhvr>
                                      <p:to>
                                        <p:strVal val="visible"/>
                                      </p:to>
                                    </p:set>
                                    <p:anim calcmode="lin" valueType="num">
                                      <p:cBhvr additive="base">
                                        <p:cTn id="61" dur="500" fill="hold"/>
                                        <p:tgtEl>
                                          <p:spTgt spid="437257">
                                            <p:txEl>
                                              <p:pRg st="3" end="3"/>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3725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Whoosh"/>
                                        </p:tgtEl>
                                      </p:cMediaNode>
                                    </p:audio>
                                  </p:sub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37257">
                                            <p:txEl>
                                              <p:pRg st="4" end="4"/>
                                            </p:txEl>
                                          </p:spTgt>
                                        </p:tgtEl>
                                        <p:attrNameLst>
                                          <p:attrName>style.visibility</p:attrName>
                                        </p:attrNameLst>
                                      </p:cBhvr>
                                      <p:to>
                                        <p:strVal val="visible"/>
                                      </p:to>
                                    </p:set>
                                    <p:anim calcmode="lin" valueType="num">
                                      <p:cBhvr additive="base">
                                        <p:cTn id="67" dur="500" fill="hold"/>
                                        <p:tgtEl>
                                          <p:spTgt spid="437257">
                                            <p:txEl>
                                              <p:pRg st="4" end="4"/>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37257">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7256" grpId="0" build="p" autoUpdateAnimBg="0"/>
      <p:bldP spid="437257" grpId="0" build="p"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6882" name="Picture 2"/>
          <p:cNvPicPr>
            <a:picLocks noChangeAspect="1" noChangeArrowheads="1"/>
          </p:cNvPicPr>
          <p:nvPr/>
        </p:nvPicPr>
        <p:blipFill>
          <a:blip r:embed="rId3">
            <a:extLst>
              <a:ext uri="{28A0092B-C50C-407E-A947-70E740481C1C}">
                <a14:useLocalDpi xmlns:a14="http://schemas.microsoft.com/office/drawing/2010/main" val="0"/>
              </a:ext>
            </a:extLst>
          </a:blip>
          <a:srcRect b="5556"/>
          <a:stretch>
            <a:fillRect/>
          </a:stretch>
        </p:blipFill>
        <p:spPr bwMode="auto">
          <a:xfrm>
            <a:off x="304800" y="1588"/>
            <a:ext cx="8535988" cy="6402387"/>
          </a:xfrm>
          <a:prstGeom prst="rect">
            <a:avLst/>
          </a:prstGeom>
          <a:noFill/>
          <a:extLst>
            <a:ext uri="{909E8E84-426E-40DD-AFC4-6F175D3DCCD1}">
              <a14:hiddenFill xmlns:a14="http://schemas.microsoft.com/office/drawing/2010/main">
                <a:solidFill>
                  <a:srgbClr val="FFFFFF"/>
                </a:solidFill>
              </a14:hiddenFill>
            </a:ext>
          </a:extLst>
        </p:spPr>
      </p:pic>
      <p:sp>
        <p:nvSpPr>
          <p:cNvPr id="506883" name="Text Box 3"/>
          <p:cNvSpPr txBox="1">
            <a:spLocks noChangeArrowheads="1"/>
          </p:cNvSpPr>
          <p:nvPr/>
        </p:nvSpPr>
        <p:spPr bwMode="auto">
          <a:xfrm>
            <a:off x="169863" y="5867400"/>
            <a:ext cx="4097337" cy="70167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sz="2000" b="1">
                <a:latin typeface="Verdana" pitchFamily="34" charset="0"/>
              </a:rPr>
              <a:t>Where Cocaine Has Its Effects in the Brain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8818"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139825" y="393700"/>
            <a:ext cx="7040563" cy="6219825"/>
          </a:xfrm>
          <a:noFill/>
          <a:ln w="57150" cmpd="thinThick">
            <a:solidFill>
              <a:schemeClr val="accent2"/>
            </a:solidFill>
            <a:miter lim="800000"/>
            <a:headEnd/>
            <a:tailEnd/>
          </a:ln>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08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543050"/>
            <a:ext cx="6553200" cy="5314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20867" name="Rectangle 3"/>
          <p:cNvSpPr>
            <a:spLocks noChangeArrowheads="1"/>
          </p:cNvSpPr>
          <p:nvPr/>
        </p:nvSpPr>
        <p:spPr bwMode="auto">
          <a:xfrm>
            <a:off x="0" y="111125"/>
            <a:ext cx="9144000"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800" b="1">
                <a:solidFill>
                  <a:schemeClr val="tx2"/>
                </a:solidFill>
                <a:latin typeface="Verdana" pitchFamily="34" charset="0"/>
              </a:rPr>
              <a:t>Laboratory Rats Will Self-Administer Cocaine </a:t>
            </a:r>
          </a:p>
          <a:p>
            <a:pPr algn="ctr"/>
            <a:r>
              <a:rPr lang="en-US" sz="2800" b="1">
                <a:solidFill>
                  <a:schemeClr val="tx2"/>
                </a:solidFill>
                <a:latin typeface="Verdana" pitchFamily="34" charset="0"/>
              </a:rPr>
              <a:t>Until They Die</a:t>
            </a:r>
          </a:p>
        </p:txBody>
      </p:sp>
      <p:sp>
        <p:nvSpPr>
          <p:cNvPr id="420868" name="Rectangle 4"/>
          <p:cNvSpPr>
            <a:spLocks noChangeArrowheads="1"/>
          </p:cNvSpPr>
          <p:nvPr/>
        </p:nvSpPr>
        <p:spPr bwMode="auto">
          <a:xfrm>
            <a:off x="7086600" y="2143125"/>
            <a:ext cx="1938338" cy="448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800">
                <a:latin typeface="Verdana" pitchFamily="34" charset="0"/>
              </a:rPr>
              <a:t>M.A. Bozarth and R.A. Wise (1985). Toxicity associated with long-term intravenous heroin and cocaine self-administration in the rat. </a:t>
            </a:r>
            <a:r>
              <a:rPr lang="en-US" sz="1800" i="1">
                <a:latin typeface="Verdana" pitchFamily="34" charset="0"/>
              </a:rPr>
              <a:t>Journal of the American Medical Association</a:t>
            </a:r>
            <a:r>
              <a:rPr lang="en-US" sz="1800">
                <a:latin typeface="Verdana" pitchFamily="34" charset="0"/>
              </a:rPr>
              <a:t>, </a:t>
            </a:r>
            <a:r>
              <a:rPr lang="en-US" sz="1800" b="1">
                <a:latin typeface="Verdana" pitchFamily="34" charset="0"/>
              </a:rPr>
              <a:t>254</a:t>
            </a:r>
            <a:r>
              <a:rPr lang="en-US" sz="1800">
                <a:latin typeface="Verdana" pitchFamily="34" charset="0"/>
              </a:rPr>
              <a:t>, 81-83.</a:t>
            </a:r>
            <a:endParaRPr lang="en-US" sz="1600">
              <a:latin typeface="Verdana" pitchFamily="34" charset="0"/>
            </a:endParaRPr>
          </a:p>
        </p:txBody>
      </p:sp>
    </p:spTree>
  </p:cSld>
  <p:clrMapOvr>
    <a:masterClrMapping/>
  </p:clrMapOvr>
  <p:transition>
    <p:random/>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1826" name="Rectangle 2"/>
          <p:cNvSpPr>
            <a:spLocks noGrp="1" noChangeArrowheads="1"/>
          </p:cNvSpPr>
          <p:nvPr>
            <p:ph type="ctrTitle"/>
          </p:nvPr>
        </p:nvSpPr>
        <p:spPr>
          <a:xfrm>
            <a:off x="152400" y="2590800"/>
            <a:ext cx="8839200" cy="1143000"/>
          </a:xfrm>
        </p:spPr>
        <p:txBody>
          <a:bodyPr/>
          <a:lstStyle/>
          <a:p>
            <a:r>
              <a:rPr lang="en-US" sz="5400"/>
              <a:t>TREATMENT WORKS!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4722" name="Rectangle 2"/>
          <p:cNvSpPr>
            <a:spLocks noGrp="1" noChangeArrowheads="1"/>
          </p:cNvSpPr>
          <p:nvPr>
            <p:ph type="title"/>
          </p:nvPr>
        </p:nvSpPr>
        <p:spPr>
          <a:noFill/>
          <a:ln/>
        </p:spPr>
        <p:txBody>
          <a:bodyPr/>
          <a:lstStyle/>
          <a:p>
            <a:r>
              <a:rPr lang="en-US"/>
              <a:t>A LIFE including</a:t>
            </a:r>
            <a:br>
              <a:rPr lang="en-US"/>
            </a:br>
            <a:r>
              <a:rPr lang="en-US"/>
              <a:t> alcohol and drug </a:t>
            </a:r>
            <a:r>
              <a:rPr lang="en-US" b="0">
                <a:solidFill>
                  <a:schemeClr val="tx1"/>
                </a:solidFill>
              </a:rPr>
              <a:t>abuse</a:t>
            </a:r>
          </a:p>
        </p:txBody>
      </p:sp>
      <p:sp>
        <p:nvSpPr>
          <p:cNvPr id="414723" name="AutoShape 3"/>
          <p:cNvSpPr>
            <a:spLocks noChangeArrowheads="1"/>
          </p:cNvSpPr>
          <p:nvPr/>
        </p:nvSpPr>
        <p:spPr bwMode="auto">
          <a:xfrm>
            <a:off x="1447800" y="2209800"/>
            <a:ext cx="6553200" cy="3810000"/>
          </a:xfrm>
          <a:prstGeom prst="hexagon">
            <a:avLst>
              <a:gd name="adj" fmla="val 43000"/>
              <a:gd name="vf" fmla="val 115470"/>
            </a:avLst>
          </a:prstGeom>
          <a:solidFill>
            <a:schemeClr val="accent1"/>
          </a:solidFill>
          <a:ln w="12700" cap="sq">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4724" name="Text Box 4"/>
          <p:cNvSpPr txBox="1">
            <a:spLocks noChangeArrowheads="1"/>
          </p:cNvSpPr>
          <p:nvPr/>
        </p:nvSpPr>
        <p:spPr bwMode="auto">
          <a:xfrm rot="-3134238">
            <a:off x="7018338" y="5173662"/>
            <a:ext cx="1752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SPIRITUAL GROWTH</a:t>
            </a:r>
          </a:p>
        </p:txBody>
      </p:sp>
      <p:sp>
        <p:nvSpPr>
          <p:cNvPr id="414725" name="Text Box 5"/>
          <p:cNvSpPr txBox="1">
            <a:spLocks noChangeArrowheads="1"/>
          </p:cNvSpPr>
          <p:nvPr/>
        </p:nvSpPr>
        <p:spPr bwMode="auto">
          <a:xfrm rot="-24098747">
            <a:off x="0" y="22860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FAMILY</a:t>
            </a:r>
          </a:p>
        </p:txBody>
      </p:sp>
      <p:sp>
        <p:nvSpPr>
          <p:cNvPr id="414726" name="Text Box 6"/>
          <p:cNvSpPr txBox="1">
            <a:spLocks noChangeArrowheads="1"/>
          </p:cNvSpPr>
          <p:nvPr/>
        </p:nvSpPr>
        <p:spPr bwMode="auto">
          <a:xfrm rot="1753969">
            <a:off x="2438400" y="35814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SPORTS</a:t>
            </a:r>
          </a:p>
        </p:txBody>
      </p:sp>
      <p:sp>
        <p:nvSpPr>
          <p:cNvPr id="414727" name="Text Box 7"/>
          <p:cNvSpPr txBox="1">
            <a:spLocks noChangeArrowheads="1"/>
          </p:cNvSpPr>
          <p:nvPr/>
        </p:nvSpPr>
        <p:spPr bwMode="auto">
          <a:xfrm rot="-23299263">
            <a:off x="1143000" y="41148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LAUNDRY</a:t>
            </a:r>
          </a:p>
        </p:txBody>
      </p:sp>
      <p:sp>
        <p:nvSpPr>
          <p:cNvPr id="414728" name="Text Box 8"/>
          <p:cNvSpPr txBox="1">
            <a:spLocks noChangeArrowheads="1"/>
          </p:cNvSpPr>
          <p:nvPr/>
        </p:nvSpPr>
        <p:spPr bwMode="auto">
          <a:xfrm rot="-23558701">
            <a:off x="2133600" y="41148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FRIENDS</a:t>
            </a:r>
          </a:p>
        </p:txBody>
      </p:sp>
      <p:sp>
        <p:nvSpPr>
          <p:cNvPr id="414729" name="Text Box 9"/>
          <p:cNvSpPr txBox="1">
            <a:spLocks noChangeArrowheads="1"/>
          </p:cNvSpPr>
          <p:nvPr/>
        </p:nvSpPr>
        <p:spPr bwMode="auto">
          <a:xfrm rot="-22659481">
            <a:off x="2057400" y="52578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EATING</a:t>
            </a:r>
          </a:p>
        </p:txBody>
      </p:sp>
      <p:sp>
        <p:nvSpPr>
          <p:cNvPr id="414730" name="Text Box 10"/>
          <p:cNvSpPr txBox="1">
            <a:spLocks noChangeArrowheads="1"/>
          </p:cNvSpPr>
          <p:nvPr/>
        </p:nvSpPr>
        <p:spPr bwMode="auto">
          <a:xfrm rot="-3134238">
            <a:off x="388938" y="2963862"/>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CHURCH</a:t>
            </a:r>
          </a:p>
        </p:txBody>
      </p:sp>
      <p:sp>
        <p:nvSpPr>
          <p:cNvPr id="414731" name="Text Box 11"/>
          <p:cNvSpPr txBox="1">
            <a:spLocks noChangeArrowheads="1"/>
          </p:cNvSpPr>
          <p:nvPr/>
        </p:nvSpPr>
        <p:spPr bwMode="auto">
          <a:xfrm>
            <a:off x="228600" y="59436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COMMUNITY</a:t>
            </a:r>
          </a:p>
        </p:txBody>
      </p:sp>
      <p:sp>
        <p:nvSpPr>
          <p:cNvPr id="414732" name="Text Box 12"/>
          <p:cNvSpPr txBox="1">
            <a:spLocks noChangeArrowheads="1"/>
          </p:cNvSpPr>
          <p:nvPr/>
        </p:nvSpPr>
        <p:spPr bwMode="auto">
          <a:xfrm>
            <a:off x="3886200" y="5943600"/>
            <a:ext cx="2514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 MANAGEMENT</a:t>
            </a:r>
          </a:p>
        </p:txBody>
      </p:sp>
      <p:sp>
        <p:nvSpPr>
          <p:cNvPr id="414733" name="Text Box 13"/>
          <p:cNvSpPr txBox="1">
            <a:spLocks noChangeArrowheads="1"/>
          </p:cNvSpPr>
          <p:nvPr/>
        </p:nvSpPr>
        <p:spPr bwMode="auto">
          <a:xfrm rot="468384">
            <a:off x="7239000" y="3962400"/>
            <a:ext cx="2514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HOME CARE</a:t>
            </a:r>
          </a:p>
        </p:txBody>
      </p:sp>
      <p:sp>
        <p:nvSpPr>
          <p:cNvPr id="414734" name="Text Box 14"/>
          <p:cNvSpPr txBox="1">
            <a:spLocks noChangeArrowheads="1"/>
          </p:cNvSpPr>
          <p:nvPr/>
        </p:nvSpPr>
        <p:spPr bwMode="auto">
          <a:xfrm rot="468384">
            <a:off x="6172200" y="4419600"/>
            <a:ext cx="2514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LOAFING</a:t>
            </a:r>
          </a:p>
        </p:txBody>
      </p:sp>
      <p:sp>
        <p:nvSpPr>
          <p:cNvPr id="414735" name="Text Box 15"/>
          <p:cNvSpPr txBox="1">
            <a:spLocks noChangeArrowheads="1"/>
          </p:cNvSpPr>
          <p:nvPr/>
        </p:nvSpPr>
        <p:spPr bwMode="auto">
          <a:xfrm>
            <a:off x="3352800" y="5029200"/>
            <a:ext cx="1752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b="1"/>
              <a:t>WORK</a:t>
            </a:r>
          </a:p>
        </p:txBody>
      </p:sp>
      <p:sp>
        <p:nvSpPr>
          <p:cNvPr id="414736" name="Text Box 16"/>
          <p:cNvSpPr txBox="1">
            <a:spLocks noChangeArrowheads="1"/>
          </p:cNvSpPr>
          <p:nvPr/>
        </p:nvSpPr>
        <p:spPr bwMode="auto">
          <a:xfrm>
            <a:off x="6324600" y="32004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SCHOOL</a:t>
            </a:r>
          </a:p>
        </p:txBody>
      </p:sp>
      <p:sp>
        <p:nvSpPr>
          <p:cNvPr id="414737" name="Text Box 17"/>
          <p:cNvSpPr txBox="1">
            <a:spLocks noChangeArrowheads="1"/>
          </p:cNvSpPr>
          <p:nvPr/>
        </p:nvSpPr>
        <p:spPr bwMode="auto">
          <a:xfrm rot="1716628">
            <a:off x="6781800" y="2514600"/>
            <a:ext cx="2362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FUTURE GOALS</a:t>
            </a:r>
          </a:p>
        </p:txBody>
      </p:sp>
      <p:sp>
        <p:nvSpPr>
          <p:cNvPr id="414738" name="Text Box 18"/>
          <p:cNvSpPr txBox="1">
            <a:spLocks noChangeArrowheads="1"/>
          </p:cNvSpPr>
          <p:nvPr/>
        </p:nvSpPr>
        <p:spPr bwMode="auto">
          <a:xfrm rot="1323386">
            <a:off x="0" y="44196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HOBBIES</a:t>
            </a:r>
          </a:p>
        </p:txBody>
      </p:sp>
      <p:sp>
        <p:nvSpPr>
          <p:cNvPr id="414739" name="Text Box 19"/>
          <p:cNvSpPr txBox="1">
            <a:spLocks noChangeArrowheads="1"/>
          </p:cNvSpPr>
          <p:nvPr/>
        </p:nvSpPr>
        <p:spPr bwMode="auto">
          <a:xfrm>
            <a:off x="2286000" y="2133600"/>
            <a:ext cx="24384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SIGNIFICANT OTHER</a:t>
            </a:r>
          </a:p>
        </p:txBody>
      </p:sp>
      <p:sp>
        <p:nvSpPr>
          <p:cNvPr id="414740" name="Text Box 20"/>
          <p:cNvSpPr txBox="1">
            <a:spLocks noChangeArrowheads="1"/>
          </p:cNvSpPr>
          <p:nvPr/>
        </p:nvSpPr>
        <p:spPr bwMode="auto">
          <a:xfrm>
            <a:off x="4038600" y="2971800"/>
            <a:ext cx="14478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0000"/>
                </a:solidFill>
                <a:latin typeface="Arial Black" pitchFamily="34" charset="0"/>
              </a:rPr>
              <a:t>PARTY!DRINK &amp; DRUGS</a:t>
            </a:r>
          </a:p>
        </p:txBody>
      </p:sp>
      <p:sp>
        <p:nvSpPr>
          <p:cNvPr id="414741" name="Text Box 21"/>
          <p:cNvSpPr txBox="1">
            <a:spLocks noChangeArrowheads="1"/>
          </p:cNvSpPr>
          <p:nvPr/>
        </p:nvSpPr>
        <p:spPr bwMode="auto">
          <a:xfrm rot="1423224">
            <a:off x="4572000" y="4876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chemeClr val="hlink"/>
                </a:solidFill>
              </a:rPr>
              <a:t>TROUBLE</a:t>
            </a:r>
          </a:p>
        </p:txBody>
      </p:sp>
      <p:sp>
        <p:nvSpPr>
          <p:cNvPr id="414742" name="Text Box 22"/>
          <p:cNvSpPr txBox="1">
            <a:spLocks noChangeArrowheads="1"/>
          </p:cNvSpPr>
          <p:nvPr/>
        </p:nvSpPr>
        <p:spPr bwMode="auto">
          <a:xfrm>
            <a:off x="5105400" y="2209800"/>
            <a:ext cx="19050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rgbClr val="990099"/>
                </a:solidFill>
              </a:rPr>
              <a:t>LEGAL PROBLEMS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41472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14740"/>
                                        </p:tgtEl>
                                        <p:attrNameLst>
                                          <p:attrName>style.visibility</p:attrName>
                                        </p:attrNameLst>
                                      </p:cBhvr>
                                      <p:to>
                                        <p:strVal val="visible"/>
                                      </p:to>
                                    </p:set>
                                  </p:childTnLst>
                                </p:cTn>
                              </p:par>
                            </p:childTnLst>
                          </p:cTn>
                        </p:par>
                        <p:par>
                          <p:cTn id="11" fill="hold" nodeType="afterGroup">
                            <p:stCondLst>
                              <p:cond delay="500"/>
                            </p:stCondLst>
                            <p:childTnLst>
                              <p:par>
                                <p:cTn id="12" presetID="1" presetClass="entr" presetSubtype="0" fill="hold" grpId="0" nodeType="afterEffect">
                                  <p:stCondLst>
                                    <p:cond delay="0"/>
                                  </p:stCondLst>
                                  <p:childTnLst>
                                    <p:set>
                                      <p:cBhvr>
                                        <p:cTn id="13" dur="1" fill="hold">
                                          <p:stCondLst>
                                            <p:cond delay="499"/>
                                          </p:stCondLst>
                                        </p:cTn>
                                        <p:tgtEl>
                                          <p:spTgt spid="414741"/>
                                        </p:tgtEl>
                                        <p:attrNameLst>
                                          <p:attrName>style.visibility</p:attrName>
                                        </p:attrNameLst>
                                      </p:cBhvr>
                                      <p:to>
                                        <p:strVal val="visible"/>
                                      </p:to>
                                    </p:set>
                                  </p:childTnLst>
                                </p:cTn>
                              </p:par>
                            </p:childTnLst>
                          </p:cTn>
                        </p:par>
                        <p:par>
                          <p:cTn id="14" fill="hold" nodeType="afterGroup">
                            <p:stCondLst>
                              <p:cond delay="1000"/>
                            </p:stCondLst>
                            <p:childTnLst>
                              <p:par>
                                <p:cTn id="15" presetID="1" presetClass="entr" presetSubtype="0" fill="hold" grpId="0" nodeType="afterEffect">
                                  <p:stCondLst>
                                    <p:cond delay="0"/>
                                  </p:stCondLst>
                                  <p:childTnLst>
                                    <p:set>
                                      <p:cBhvr>
                                        <p:cTn id="16" dur="1" fill="hold">
                                          <p:stCondLst>
                                            <p:cond delay="499"/>
                                          </p:stCondLst>
                                        </p:cTn>
                                        <p:tgtEl>
                                          <p:spTgt spid="4147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4722" grpId="0" autoUpdateAnimBg="0"/>
      <p:bldP spid="414740" grpId="0" autoUpdateAnimBg="0"/>
      <p:bldP spid="414741" grpId="0" autoUpdateAnimBg="0"/>
      <p:bldP spid="414742" grpId="0"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5554" name="Rectangle 2"/>
          <p:cNvSpPr>
            <a:spLocks noGrp="1" noChangeArrowheads="1"/>
          </p:cNvSpPr>
          <p:nvPr>
            <p:ph type="title"/>
          </p:nvPr>
        </p:nvSpPr>
        <p:spPr/>
        <p:txBody>
          <a:bodyPr/>
          <a:lstStyle/>
          <a:p>
            <a:r>
              <a:rPr lang="en-US"/>
              <a:t>Who needs treatment?</a:t>
            </a:r>
          </a:p>
        </p:txBody>
      </p:sp>
      <p:sp>
        <p:nvSpPr>
          <p:cNvPr id="535555" name="Text Box 3"/>
          <p:cNvSpPr txBox="1">
            <a:spLocks noChangeArrowheads="1"/>
          </p:cNvSpPr>
          <p:nvPr/>
        </p:nvSpPr>
        <p:spPr bwMode="auto">
          <a:xfrm>
            <a:off x="685800" y="1905000"/>
            <a:ext cx="7794625" cy="435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pPr>
            <a:r>
              <a:rPr lang="en-US" sz="4000">
                <a:latin typeface="Verdana" pitchFamily="34" charset="0"/>
              </a:rPr>
              <a:t>13 to 16 million Americans need treatment for alcohol and/or other drug abuse in any year</a:t>
            </a:r>
          </a:p>
          <a:p>
            <a:pPr algn="ctr" eaLnBrk="1" hangingPunct="1">
              <a:spcBef>
                <a:spcPct val="50000"/>
              </a:spcBef>
            </a:pPr>
            <a:r>
              <a:rPr lang="en-US" sz="4000">
                <a:latin typeface="Verdana" pitchFamily="34" charset="0"/>
              </a:rPr>
              <a:t>BUT…</a:t>
            </a:r>
          </a:p>
          <a:p>
            <a:pPr algn="ctr" eaLnBrk="1" hangingPunct="1">
              <a:spcBef>
                <a:spcPct val="50000"/>
              </a:spcBef>
            </a:pPr>
            <a:r>
              <a:rPr lang="en-US" sz="4000">
                <a:latin typeface="Verdana" pitchFamily="34" charset="0"/>
              </a:rPr>
              <a:t>Only 3 million receive care</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3874" name="Rectangle 2"/>
          <p:cNvSpPr>
            <a:spLocks noGrp="1" noChangeArrowheads="1"/>
          </p:cNvSpPr>
          <p:nvPr>
            <p:ph type="title"/>
          </p:nvPr>
        </p:nvSpPr>
        <p:spPr>
          <a:xfrm>
            <a:off x="0" y="304800"/>
            <a:ext cx="9144000" cy="1143000"/>
          </a:xfrm>
        </p:spPr>
        <p:txBody>
          <a:bodyPr/>
          <a:lstStyle/>
          <a:p>
            <a:r>
              <a:rPr lang="en-US" sz="3600"/>
              <a:t>National Institute on Drug Abuse</a:t>
            </a:r>
            <a:r>
              <a:rPr lang="en-US"/>
              <a:t> (</a:t>
            </a:r>
            <a:r>
              <a:rPr lang="en-US" sz="3600"/>
              <a:t>NIDA)</a:t>
            </a:r>
            <a:br>
              <a:rPr lang="en-US" sz="3600"/>
            </a:br>
            <a:r>
              <a:rPr lang="en-US" sz="3600"/>
              <a:t>Principles of Effective Treatment</a:t>
            </a:r>
          </a:p>
        </p:txBody>
      </p:sp>
      <p:sp>
        <p:nvSpPr>
          <p:cNvPr id="463875" name="Rectangle 3"/>
          <p:cNvSpPr>
            <a:spLocks noGrp="1" noChangeArrowheads="1"/>
          </p:cNvSpPr>
          <p:nvPr>
            <p:ph type="body" idx="1"/>
          </p:nvPr>
        </p:nvSpPr>
        <p:spPr>
          <a:xfrm>
            <a:off x="685800" y="2133600"/>
            <a:ext cx="7772400" cy="4572000"/>
          </a:xfrm>
        </p:spPr>
        <p:txBody>
          <a:bodyPr/>
          <a:lstStyle/>
          <a:p>
            <a:pPr marL="609600" indent="-609600">
              <a:buFontTx/>
              <a:buAutoNum type="arabicPeriod"/>
            </a:pPr>
            <a:r>
              <a:rPr lang="en-US" sz="2600"/>
              <a:t>No single treatment is appropriate for all individuals</a:t>
            </a:r>
          </a:p>
          <a:p>
            <a:pPr marL="609600" indent="-609600">
              <a:buFontTx/>
              <a:buAutoNum type="arabicPeriod"/>
            </a:pPr>
            <a:r>
              <a:rPr lang="en-US" sz="2600"/>
              <a:t>Treatment needs to be readily available</a:t>
            </a:r>
          </a:p>
          <a:p>
            <a:pPr marL="609600" indent="-609600">
              <a:buFontTx/>
              <a:buAutoNum type="arabicPeriod"/>
            </a:pPr>
            <a:r>
              <a:rPr lang="en-US" sz="2600"/>
              <a:t>Effective treatment attends to multiple needs of the individual, not just the drug use</a:t>
            </a:r>
          </a:p>
          <a:p>
            <a:pPr marL="609600" indent="-609600">
              <a:buFontTx/>
              <a:buAutoNum type="arabicPeriod"/>
            </a:pPr>
            <a:r>
              <a:rPr lang="en-US" sz="2600"/>
              <a:t>An individual’s treatment and service plan must be assessed continually and modified as necessary to ensure that the plan meets the person’s needs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4898" name="Rectangle 2"/>
          <p:cNvSpPr>
            <a:spLocks noGrp="1" noChangeArrowheads="1"/>
          </p:cNvSpPr>
          <p:nvPr>
            <p:ph type="title"/>
          </p:nvPr>
        </p:nvSpPr>
        <p:spPr>
          <a:xfrm>
            <a:off x="0" y="0"/>
            <a:ext cx="9220200" cy="1143000"/>
          </a:xfrm>
        </p:spPr>
        <p:txBody>
          <a:bodyPr/>
          <a:lstStyle/>
          <a:p>
            <a:r>
              <a:rPr lang="en-US" sz="3600"/>
              <a:t>NIDA Principles or Effective Tx</a:t>
            </a:r>
            <a:br>
              <a:rPr lang="en-US" sz="3600"/>
            </a:br>
            <a:r>
              <a:rPr lang="en-US" sz="3600"/>
              <a:t>(cont’d.)</a:t>
            </a:r>
          </a:p>
        </p:txBody>
      </p:sp>
      <p:sp>
        <p:nvSpPr>
          <p:cNvPr id="464899" name="Rectangle 3"/>
          <p:cNvSpPr>
            <a:spLocks noGrp="1" noChangeArrowheads="1"/>
          </p:cNvSpPr>
          <p:nvPr>
            <p:ph type="body" idx="1"/>
          </p:nvPr>
        </p:nvSpPr>
        <p:spPr>
          <a:xfrm>
            <a:off x="685800" y="1219200"/>
            <a:ext cx="8077200" cy="4648200"/>
          </a:xfrm>
        </p:spPr>
        <p:txBody>
          <a:bodyPr/>
          <a:lstStyle/>
          <a:p>
            <a:pPr marL="609600" indent="-609600">
              <a:buFontTx/>
              <a:buAutoNum type="arabicPeriod" startAt="5"/>
            </a:pPr>
            <a:r>
              <a:rPr lang="en-US" sz="2600"/>
              <a:t>Remaining in treatment for an adequate period of time is critical for treatment effectiveness</a:t>
            </a:r>
          </a:p>
          <a:p>
            <a:pPr marL="609600" indent="-609600">
              <a:buFontTx/>
              <a:buAutoNum type="arabicPeriod" startAt="5"/>
            </a:pPr>
            <a:r>
              <a:rPr lang="en-US" sz="2600"/>
              <a:t>Counseling and other behavioral therapies are critical components of effective treatment</a:t>
            </a:r>
          </a:p>
          <a:p>
            <a:pPr marL="609600" indent="-609600">
              <a:buFontTx/>
              <a:buAutoNum type="arabicPeriod" startAt="5"/>
            </a:pPr>
            <a:r>
              <a:rPr lang="en-US" sz="2600"/>
              <a:t>Medications are an important element of treatment for many patients, esp. when combined with counseling or behavioral therapies</a:t>
            </a:r>
          </a:p>
          <a:p>
            <a:pPr marL="609600" indent="-609600">
              <a:buFontTx/>
              <a:buAutoNum type="arabicPeriod" startAt="5"/>
            </a:pPr>
            <a:r>
              <a:rPr lang="en-US" sz="2600"/>
              <a:t>Addicted or drug-abusing individuals with co-existing mental disorders should have both disorders treated in an integrated way</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922" name="Rectangle 2"/>
          <p:cNvSpPr>
            <a:spLocks noGrp="1" noChangeArrowheads="1"/>
          </p:cNvSpPr>
          <p:nvPr>
            <p:ph type="title"/>
          </p:nvPr>
        </p:nvSpPr>
        <p:spPr>
          <a:xfrm>
            <a:off x="228600" y="76200"/>
            <a:ext cx="8915400" cy="1143000"/>
          </a:xfrm>
        </p:spPr>
        <p:txBody>
          <a:bodyPr/>
          <a:lstStyle/>
          <a:p>
            <a:r>
              <a:rPr lang="en-US" sz="3600"/>
              <a:t>NIDA Principles or Effective Tx</a:t>
            </a:r>
            <a:br>
              <a:rPr lang="en-US" sz="3600"/>
            </a:br>
            <a:r>
              <a:rPr lang="en-US" sz="3600"/>
              <a:t>(cont’d.)</a:t>
            </a:r>
          </a:p>
        </p:txBody>
      </p:sp>
      <p:sp>
        <p:nvSpPr>
          <p:cNvPr id="465923" name="Rectangle 3"/>
          <p:cNvSpPr>
            <a:spLocks noGrp="1" noChangeArrowheads="1"/>
          </p:cNvSpPr>
          <p:nvPr>
            <p:ph type="body" idx="1"/>
          </p:nvPr>
        </p:nvSpPr>
        <p:spPr>
          <a:xfrm>
            <a:off x="685800" y="1447800"/>
            <a:ext cx="7772400" cy="5181600"/>
          </a:xfrm>
        </p:spPr>
        <p:txBody>
          <a:bodyPr/>
          <a:lstStyle/>
          <a:p>
            <a:pPr marL="533400" indent="-533400">
              <a:lnSpc>
                <a:spcPct val="90000"/>
              </a:lnSpc>
              <a:buFontTx/>
              <a:buAutoNum type="arabicPeriod" startAt="9"/>
            </a:pPr>
            <a:r>
              <a:rPr lang="en-US" sz="2600"/>
              <a:t>Medical detoxification is only the first stage of addiction treatment and by itself does little to change long-term drug use</a:t>
            </a:r>
          </a:p>
          <a:p>
            <a:pPr marL="533400" indent="-533400">
              <a:lnSpc>
                <a:spcPct val="90000"/>
              </a:lnSpc>
              <a:buFontTx/>
              <a:buAutoNum type="arabicPeriod" startAt="9"/>
            </a:pPr>
            <a:r>
              <a:rPr lang="en-US" sz="2600"/>
              <a:t>Treatment does not need to be voluntary to be effective</a:t>
            </a:r>
          </a:p>
          <a:p>
            <a:pPr marL="533400" indent="-533400">
              <a:lnSpc>
                <a:spcPct val="90000"/>
              </a:lnSpc>
              <a:buFontTx/>
              <a:buAutoNum type="arabicPeriod" startAt="9"/>
            </a:pPr>
            <a:r>
              <a:rPr lang="en-US" sz="2600"/>
              <a:t>Possible drug use during treatment must be monitored continuously</a:t>
            </a:r>
          </a:p>
          <a:p>
            <a:pPr marL="533400" indent="-533400">
              <a:lnSpc>
                <a:spcPct val="90000"/>
              </a:lnSpc>
              <a:buFontTx/>
              <a:buAutoNum type="arabicPeriod" startAt="9"/>
            </a:pPr>
            <a:r>
              <a:rPr lang="en-US" sz="2600"/>
              <a:t>Treatment programs should provide assessment for HIV/AIDS, Hepatitis B&amp;C and other infectious diseases</a:t>
            </a:r>
          </a:p>
          <a:p>
            <a:pPr marL="533400" indent="-533400">
              <a:lnSpc>
                <a:spcPct val="90000"/>
              </a:lnSpc>
              <a:buFontTx/>
              <a:buAutoNum type="arabicPeriod" startAt="9"/>
            </a:pPr>
            <a:r>
              <a:rPr lang="en-US" sz="2600"/>
              <a:t> Recovery from drug addiction can be a long-term process and frequently requires multiple episodes of treatment</a:t>
            </a:r>
          </a:p>
          <a:p>
            <a:pPr marL="533400" indent="-533400">
              <a:lnSpc>
                <a:spcPct val="90000"/>
              </a:lnSpc>
            </a:pPr>
            <a:endParaRPr lang="en-US" sz="260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9650" name="Rectangle 2"/>
          <p:cNvSpPr>
            <a:spLocks noGrp="1" noChangeArrowheads="1"/>
          </p:cNvSpPr>
          <p:nvPr>
            <p:ph type="title"/>
          </p:nvPr>
        </p:nvSpPr>
        <p:spPr>
          <a:xfrm>
            <a:off x="439738" y="152400"/>
            <a:ext cx="8229600" cy="685800"/>
          </a:xfrm>
        </p:spPr>
        <p:txBody>
          <a:bodyPr/>
          <a:lstStyle/>
          <a:p>
            <a:r>
              <a:rPr lang="en-US">
                <a:effectLst>
                  <a:outerShdw blurRad="38100" dist="38100" dir="2700000" algn="tl">
                    <a:srgbClr val="000000"/>
                  </a:outerShdw>
                </a:effectLst>
              </a:rPr>
              <a:t>Medical Detoxification</a:t>
            </a:r>
          </a:p>
        </p:txBody>
      </p:sp>
      <p:sp>
        <p:nvSpPr>
          <p:cNvPr id="539651" name="Rectangle 3"/>
          <p:cNvSpPr>
            <a:spLocks noGrp="1" noChangeArrowheads="1"/>
          </p:cNvSpPr>
          <p:nvPr>
            <p:ph type="body" idx="1"/>
          </p:nvPr>
        </p:nvSpPr>
        <p:spPr>
          <a:xfrm>
            <a:off x="723900" y="1717675"/>
            <a:ext cx="7693025" cy="1939925"/>
          </a:xfrm>
        </p:spPr>
        <p:txBody>
          <a:bodyPr/>
          <a:lstStyle/>
          <a:p>
            <a:pPr marL="446088" indent="-446088">
              <a:spcBef>
                <a:spcPct val="40000"/>
              </a:spcBef>
              <a:buClr>
                <a:srgbClr val="FFFF00"/>
              </a:buClr>
              <a:buFont typeface="Symbol" pitchFamily="18" charset="2"/>
              <a:buChar char="·"/>
            </a:pPr>
            <a:r>
              <a:rPr lang="en-US">
                <a:effectLst>
                  <a:outerShdw blurRad="38100" dist="38100" dir="2700000" algn="tl">
                    <a:srgbClr val="000000"/>
                  </a:outerShdw>
                </a:effectLst>
              </a:rPr>
              <a:t>Detoxification safely manages the physical symptoms of withdrawal</a:t>
            </a:r>
          </a:p>
          <a:p>
            <a:pPr marL="446088" indent="-446088">
              <a:spcBef>
                <a:spcPct val="40000"/>
              </a:spcBef>
              <a:buClr>
                <a:srgbClr val="FFFF00"/>
              </a:buClr>
              <a:buFont typeface="Symbol" pitchFamily="18" charset="2"/>
              <a:buChar char="·"/>
            </a:pPr>
            <a:r>
              <a:rPr lang="en-US">
                <a:effectLst>
                  <a:outerShdw blurRad="38100" dist="38100" dir="2700000" algn="tl">
                    <a:srgbClr val="000000"/>
                  </a:outerShdw>
                </a:effectLst>
              </a:rPr>
              <a:t>Only first stage of addiction treatment</a:t>
            </a:r>
          </a:p>
          <a:p>
            <a:pPr marL="446088" indent="-446088">
              <a:spcBef>
                <a:spcPct val="40000"/>
              </a:spcBef>
              <a:buClr>
                <a:srgbClr val="FFFF00"/>
              </a:buClr>
              <a:buFont typeface="Symbol" pitchFamily="18" charset="2"/>
              <a:buChar char="·"/>
            </a:pPr>
            <a:r>
              <a:rPr lang="en-US">
                <a:effectLst>
                  <a:outerShdw blurRad="38100" dist="38100" dir="2700000" algn="tl">
                    <a:srgbClr val="000000"/>
                  </a:outerShdw>
                </a:effectLst>
              </a:rPr>
              <a:t>Alone, does little to change long-term drug use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39651">
                                            <p:txEl>
                                              <p:pRg st="0" end="0"/>
                                            </p:txEl>
                                          </p:spTgt>
                                        </p:tgtEl>
                                        <p:attrNameLst>
                                          <p:attrName>style.visibility</p:attrName>
                                        </p:attrNameLst>
                                      </p:cBhvr>
                                      <p:to>
                                        <p:strVal val="visible"/>
                                      </p:to>
                                    </p:set>
                                    <p:anim calcmode="lin" valueType="num">
                                      <p:cBhvr additive="base">
                                        <p:cTn id="7" dur="500" fill="hold"/>
                                        <p:tgtEl>
                                          <p:spTgt spid="5396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96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39651">
                                            <p:txEl>
                                              <p:pRg st="1" end="1"/>
                                            </p:txEl>
                                          </p:spTgt>
                                        </p:tgtEl>
                                        <p:attrNameLst>
                                          <p:attrName>style.visibility</p:attrName>
                                        </p:attrNameLst>
                                      </p:cBhvr>
                                      <p:to>
                                        <p:strVal val="visible"/>
                                      </p:to>
                                    </p:set>
                                    <p:anim calcmode="lin" valueType="num">
                                      <p:cBhvr additive="base">
                                        <p:cTn id="13" dur="500" fill="hold"/>
                                        <p:tgtEl>
                                          <p:spTgt spid="5396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96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39651">
                                            <p:txEl>
                                              <p:pRg st="2" end="2"/>
                                            </p:txEl>
                                          </p:spTgt>
                                        </p:tgtEl>
                                        <p:attrNameLst>
                                          <p:attrName>style.visibility</p:attrName>
                                        </p:attrNameLst>
                                      </p:cBhvr>
                                      <p:to>
                                        <p:strVal val="visible"/>
                                      </p:to>
                                    </p:set>
                                    <p:anim calcmode="lin" valueType="num">
                                      <p:cBhvr additive="base">
                                        <p:cTn id="19" dur="500" fill="hold"/>
                                        <p:tgtEl>
                                          <p:spTgt spid="53965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965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9651" grpId="0" build="p"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1698" name="Rectangle 2"/>
          <p:cNvSpPr>
            <a:spLocks noGrp="1" noChangeArrowheads="1"/>
          </p:cNvSpPr>
          <p:nvPr>
            <p:ph type="title"/>
          </p:nvPr>
        </p:nvSpPr>
        <p:spPr>
          <a:xfrm>
            <a:off x="0" y="457200"/>
            <a:ext cx="9144000" cy="1143000"/>
          </a:xfrm>
        </p:spPr>
        <p:txBody>
          <a:bodyPr/>
          <a:lstStyle/>
          <a:p>
            <a:r>
              <a:rPr lang="en-US">
                <a:effectLst>
                  <a:outerShdw blurRad="38100" dist="38100" dir="2700000" algn="tl">
                    <a:srgbClr val="000000"/>
                  </a:outerShdw>
                </a:effectLst>
              </a:rPr>
              <a:t>Medications for Drug Addiction</a:t>
            </a:r>
          </a:p>
        </p:txBody>
      </p:sp>
      <p:sp>
        <p:nvSpPr>
          <p:cNvPr id="541699" name="Text Box 3"/>
          <p:cNvSpPr txBox="1">
            <a:spLocks noChangeArrowheads="1"/>
          </p:cNvSpPr>
          <p:nvPr/>
        </p:nvSpPr>
        <p:spPr bwMode="auto">
          <a:xfrm>
            <a:off x="457200" y="1943100"/>
            <a:ext cx="8610600" cy="4381500"/>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450850" indent="-450850" defTabSz="915988">
              <a:tabLst>
                <a:tab pos="1830388" algn="l"/>
              </a:tabLst>
              <a:defRPr sz="2400">
                <a:solidFill>
                  <a:schemeClr val="tx1"/>
                </a:solidFill>
                <a:latin typeface="Times New Roman" pitchFamily="18" charset="0"/>
              </a:defRPr>
            </a:lvl1pPr>
            <a:lvl2pPr marL="1023938" defTabSz="915988">
              <a:tabLst>
                <a:tab pos="1830388" algn="l"/>
              </a:tabLst>
              <a:defRPr sz="2400">
                <a:solidFill>
                  <a:schemeClr val="tx1"/>
                </a:solidFill>
                <a:latin typeface="Times New Roman" pitchFamily="18" charset="0"/>
              </a:defRPr>
            </a:lvl2pPr>
            <a:lvl3pPr marL="1138238" defTabSz="915988">
              <a:tabLst>
                <a:tab pos="1830388" algn="l"/>
              </a:tabLst>
              <a:defRPr sz="2400">
                <a:solidFill>
                  <a:schemeClr val="tx1"/>
                </a:solidFill>
                <a:latin typeface="Times New Roman" pitchFamily="18" charset="0"/>
              </a:defRPr>
            </a:lvl3pPr>
            <a:lvl4pPr defTabSz="915988">
              <a:tabLst>
                <a:tab pos="1830388" algn="l"/>
              </a:tabLst>
              <a:defRPr sz="2400">
                <a:solidFill>
                  <a:schemeClr val="tx1"/>
                </a:solidFill>
                <a:latin typeface="Times New Roman" pitchFamily="18" charset="0"/>
              </a:defRPr>
            </a:lvl4pPr>
            <a:lvl5pPr defTabSz="915988">
              <a:tabLst>
                <a:tab pos="1830388" algn="l"/>
              </a:tabLst>
              <a:defRPr sz="2400">
                <a:solidFill>
                  <a:schemeClr val="tx1"/>
                </a:solidFill>
                <a:latin typeface="Times New Roman" pitchFamily="18" charset="0"/>
              </a:defRPr>
            </a:lvl5pPr>
            <a:lvl6pPr defTabSz="915988" eaLnBrk="0" fontAlgn="base" hangingPunct="0">
              <a:spcBef>
                <a:spcPct val="0"/>
              </a:spcBef>
              <a:spcAft>
                <a:spcPct val="0"/>
              </a:spcAft>
              <a:tabLst>
                <a:tab pos="1830388" algn="l"/>
              </a:tabLst>
              <a:defRPr sz="2400">
                <a:solidFill>
                  <a:schemeClr val="tx1"/>
                </a:solidFill>
                <a:latin typeface="Times New Roman" pitchFamily="18" charset="0"/>
              </a:defRPr>
            </a:lvl6pPr>
            <a:lvl7pPr defTabSz="915988" eaLnBrk="0" fontAlgn="base" hangingPunct="0">
              <a:spcBef>
                <a:spcPct val="0"/>
              </a:spcBef>
              <a:spcAft>
                <a:spcPct val="0"/>
              </a:spcAft>
              <a:tabLst>
                <a:tab pos="1830388" algn="l"/>
              </a:tabLst>
              <a:defRPr sz="2400">
                <a:solidFill>
                  <a:schemeClr val="tx1"/>
                </a:solidFill>
                <a:latin typeface="Times New Roman" pitchFamily="18" charset="0"/>
              </a:defRPr>
            </a:lvl7pPr>
            <a:lvl8pPr defTabSz="915988" eaLnBrk="0" fontAlgn="base" hangingPunct="0">
              <a:spcBef>
                <a:spcPct val="0"/>
              </a:spcBef>
              <a:spcAft>
                <a:spcPct val="0"/>
              </a:spcAft>
              <a:tabLst>
                <a:tab pos="1830388" algn="l"/>
              </a:tabLst>
              <a:defRPr sz="2400">
                <a:solidFill>
                  <a:schemeClr val="tx1"/>
                </a:solidFill>
                <a:latin typeface="Times New Roman" pitchFamily="18" charset="0"/>
              </a:defRPr>
            </a:lvl8pPr>
            <a:lvl9pPr defTabSz="915988" eaLnBrk="0" fontAlgn="base" hangingPunct="0">
              <a:spcBef>
                <a:spcPct val="0"/>
              </a:spcBef>
              <a:spcAft>
                <a:spcPct val="0"/>
              </a:spcAft>
              <a:tabLst>
                <a:tab pos="1830388" algn="l"/>
              </a:tabLst>
              <a:defRPr sz="2400">
                <a:solidFill>
                  <a:schemeClr val="tx1"/>
                </a:solidFill>
                <a:latin typeface="Times New Roman" pitchFamily="18" charset="0"/>
              </a:defRPr>
            </a:lvl9pPr>
          </a:lstStyle>
          <a:p>
            <a:pPr>
              <a:spcBef>
                <a:spcPct val="40000"/>
              </a:spcBef>
              <a:buFont typeface="Symbol" pitchFamily="18" charset="2"/>
              <a:buChar char="·"/>
            </a:pPr>
            <a:r>
              <a:rPr lang="en-US" sz="3200">
                <a:effectLst>
                  <a:outerShdw blurRad="38100" dist="38100" dir="2700000" algn="tl">
                    <a:srgbClr val="000000"/>
                  </a:outerShdw>
                </a:effectLst>
                <a:latin typeface="Verdana" pitchFamily="34" charset="0"/>
              </a:rPr>
              <a:t>Alcohol and Benzodiazepines: Librium, Ativan, Phenobarbital (withdrawal is potentially fatal if left untreated)</a:t>
            </a:r>
          </a:p>
          <a:p>
            <a:pPr>
              <a:spcBef>
                <a:spcPct val="40000"/>
              </a:spcBef>
              <a:buFont typeface="Symbol" pitchFamily="18" charset="2"/>
              <a:buChar char="·"/>
            </a:pPr>
            <a:r>
              <a:rPr lang="en-US" sz="3200">
                <a:effectLst>
                  <a:outerShdw blurRad="38100" dist="38100" dir="2700000" algn="tl">
                    <a:srgbClr val="000000"/>
                  </a:outerShdw>
                </a:effectLst>
                <a:latin typeface="Verdana" pitchFamily="34" charset="0"/>
              </a:rPr>
              <a:t>Opiates: Buprenorphine, Methadone, LAAM, Naltrexone (withdrawal is uncomfortable, not life-threatening)</a:t>
            </a:r>
          </a:p>
          <a:p>
            <a:pPr>
              <a:spcBef>
                <a:spcPct val="40000"/>
              </a:spcBef>
              <a:buFont typeface="Symbol" pitchFamily="18" charset="2"/>
              <a:buChar char="·"/>
            </a:pPr>
            <a:r>
              <a:rPr lang="en-US" sz="3200">
                <a:effectLst>
                  <a:outerShdw blurRad="38100" dist="38100" dir="2700000" algn="tl">
                    <a:srgbClr val="000000"/>
                  </a:outerShdw>
                </a:effectLst>
                <a:latin typeface="Verdana" pitchFamily="34" charset="0"/>
              </a:rPr>
              <a:t>Nicotine: Patches, gum, buproprion, behavioral modification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41699">
                                            <p:txEl>
                                              <p:pRg st="0" end="0"/>
                                            </p:txEl>
                                          </p:spTgt>
                                        </p:tgtEl>
                                        <p:attrNameLst>
                                          <p:attrName>style.visibility</p:attrName>
                                        </p:attrNameLst>
                                      </p:cBhvr>
                                      <p:to>
                                        <p:strVal val="visible"/>
                                      </p:to>
                                    </p:set>
                                    <p:anim calcmode="lin" valueType="num">
                                      <p:cBhvr additive="base">
                                        <p:cTn id="7" dur="500" fill="hold"/>
                                        <p:tgtEl>
                                          <p:spTgt spid="5416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16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41699">
                                            <p:txEl>
                                              <p:pRg st="1" end="1"/>
                                            </p:txEl>
                                          </p:spTgt>
                                        </p:tgtEl>
                                        <p:attrNameLst>
                                          <p:attrName>style.visibility</p:attrName>
                                        </p:attrNameLst>
                                      </p:cBhvr>
                                      <p:to>
                                        <p:strVal val="visible"/>
                                      </p:to>
                                    </p:set>
                                    <p:anim calcmode="lin" valueType="num">
                                      <p:cBhvr additive="base">
                                        <p:cTn id="13" dur="500" fill="hold"/>
                                        <p:tgtEl>
                                          <p:spTgt spid="5416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16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41699">
                                            <p:txEl>
                                              <p:pRg st="2" end="2"/>
                                            </p:txEl>
                                          </p:spTgt>
                                        </p:tgtEl>
                                        <p:attrNameLst>
                                          <p:attrName>style.visibility</p:attrName>
                                        </p:attrNameLst>
                                      </p:cBhvr>
                                      <p:to>
                                        <p:strVal val="visible"/>
                                      </p:to>
                                    </p:set>
                                    <p:anim calcmode="lin" valueType="num">
                                      <p:cBhvr additive="base">
                                        <p:cTn id="19" dur="500" fill="hold"/>
                                        <p:tgtEl>
                                          <p:spTgt spid="5416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16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1699" grpId="0" build="p"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3746" name="Rectangle 2"/>
          <p:cNvSpPr>
            <a:spLocks noGrp="1" noChangeArrowheads="1"/>
          </p:cNvSpPr>
          <p:nvPr>
            <p:ph type="title"/>
          </p:nvPr>
        </p:nvSpPr>
        <p:spPr>
          <a:xfrm>
            <a:off x="-307975" y="228600"/>
            <a:ext cx="9756775" cy="1066800"/>
          </a:xfrm>
        </p:spPr>
        <p:txBody>
          <a:bodyPr/>
          <a:lstStyle/>
          <a:p>
            <a:r>
              <a:rPr lang="en-US">
                <a:effectLst>
                  <a:outerShdw blurRad="38100" dist="38100" dir="2700000" algn="tl">
                    <a:srgbClr val="000000"/>
                  </a:outerShdw>
                </a:effectLst>
                <a:latin typeface="Helvetica" charset="0"/>
              </a:rPr>
              <a:t>Motivation to Enter/</a:t>
            </a:r>
            <a:br>
              <a:rPr lang="en-US">
                <a:effectLst>
                  <a:outerShdw blurRad="38100" dist="38100" dir="2700000" algn="tl">
                    <a:srgbClr val="000000"/>
                  </a:outerShdw>
                </a:effectLst>
                <a:latin typeface="Helvetica" charset="0"/>
              </a:rPr>
            </a:br>
            <a:r>
              <a:rPr lang="en-US">
                <a:effectLst>
                  <a:outerShdw blurRad="38100" dist="38100" dir="2700000" algn="tl">
                    <a:srgbClr val="000000"/>
                  </a:outerShdw>
                </a:effectLst>
                <a:latin typeface="Helvetica" charset="0"/>
              </a:rPr>
              <a:t>Sustain Treatment</a:t>
            </a:r>
          </a:p>
        </p:txBody>
      </p:sp>
      <p:sp>
        <p:nvSpPr>
          <p:cNvPr id="543747" name="Rectangle 3"/>
          <p:cNvSpPr>
            <a:spLocks noGrp="1" noChangeArrowheads="1"/>
          </p:cNvSpPr>
          <p:nvPr>
            <p:ph type="body" idx="1"/>
          </p:nvPr>
        </p:nvSpPr>
        <p:spPr>
          <a:xfrm>
            <a:off x="914400" y="1447800"/>
            <a:ext cx="7240588" cy="3200400"/>
          </a:xfrm>
        </p:spPr>
        <p:txBody>
          <a:bodyPr/>
          <a:lstStyle/>
          <a:p>
            <a:pPr marL="457200" indent="-455613">
              <a:spcBef>
                <a:spcPct val="40000"/>
              </a:spcBef>
              <a:buClr>
                <a:srgbClr val="FFFF00"/>
              </a:buClr>
              <a:buFont typeface="Symbol" pitchFamily="18" charset="2"/>
              <a:buChar char="·"/>
            </a:pPr>
            <a:r>
              <a:rPr lang="en-US">
                <a:effectLst>
                  <a:outerShdw blurRad="38100" dist="38100" dir="2700000" algn="tl">
                    <a:srgbClr val="000000"/>
                  </a:outerShdw>
                </a:effectLst>
              </a:rPr>
              <a:t>Effective treatment need not be voluntary</a:t>
            </a:r>
          </a:p>
          <a:p>
            <a:pPr marL="457200" indent="-455613">
              <a:spcBef>
                <a:spcPct val="40000"/>
              </a:spcBef>
              <a:buClr>
                <a:srgbClr val="FFFF00"/>
              </a:buClr>
              <a:buFont typeface="Symbol" pitchFamily="18" charset="2"/>
              <a:buChar char="·"/>
            </a:pPr>
            <a:r>
              <a:rPr lang="en-US">
                <a:effectLst>
                  <a:outerShdw blurRad="38100" dist="38100" dir="2700000" algn="tl">
                    <a:srgbClr val="000000"/>
                  </a:outerShdw>
                </a:effectLst>
              </a:rPr>
              <a:t>Sanctions/enticements (family, employer, criminal justice system) can increase treatment entry/retention</a:t>
            </a:r>
          </a:p>
          <a:p>
            <a:pPr marL="457200" indent="-455613">
              <a:spcBef>
                <a:spcPct val="40000"/>
              </a:spcBef>
              <a:buClr>
                <a:srgbClr val="FFFF00"/>
              </a:buClr>
              <a:buFont typeface="Symbol" pitchFamily="18" charset="2"/>
              <a:buChar char="·"/>
            </a:pPr>
            <a:r>
              <a:rPr lang="en-US">
                <a:effectLst>
                  <a:outerShdw blurRad="38100" dist="38100" dir="2700000" algn="tl">
                    <a:srgbClr val="000000"/>
                  </a:outerShdw>
                </a:effectLst>
              </a:rPr>
              <a:t>Treatment outcomes are similar for those who enter treatment under legal pressure vs voluntary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43747">
                                            <p:txEl>
                                              <p:pRg st="0" end="0"/>
                                            </p:txEl>
                                          </p:spTgt>
                                        </p:tgtEl>
                                        <p:attrNameLst>
                                          <p:attrName>style.visibility</p:attrName>
                                        </p:attrNameLst>
                                      </p:cBhvr>
                                      <p:to>
                                        <p:strVal val="visible"/>
                                      </p:to>
                                    </p:set>
                                    <p:anim calcmode="lin" valueType="num">
                                      <p:cBhvr additive="base">
                                        <p:cTn id="7" dur="500" fill="hold"/>
                                        <p:tgtEl>
                                          <p:spTgt spid="5437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37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43747">
                                            <p:txEl>
                                              <p:pRg st="1" end="1"/>
                                            </p:txEl>
                                          </p:spTgt>
                                        </p:tgtEl>
                                        <p:attrNameLst>
                                          <p:attrName>style.visibility</p:attrName>
                                        </p:attrNameLst>
                                      </p:cBhvr>
                                      <p:to>
                                        <p:strVal val="visible"/>
                                      </p:to>
                                    </p:set>
                                    <p:anim calcmode="lin" valueType="num">
                                      <p:cBhvr additive="base">
                                        <p:cTn id="13" dur="500" fill="hold"/>
                                        <p:tgtEl>
                                          <p:spTgt spid="54374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37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43747">
                                            <p:txEl>
                                              <p:pRg st="2" end="2"/>
                                            </p:txEl>
                                          </p:spTgt>
                                        </p:tgtEl>
                                        <p:attrNameLst>
                                          <p:attrName>style.visibility</p:attrName>
                                        </p:attrNameLst>
                                      </p:cBhvr>
                                      <p:to>
                                        <p:strVal val="visible"/>
                                      </p:to>
                                    </p:set>
                                    <p:anim calcmode="lin" valueType="num">
                                      <p:cBhvr additive="base">
                                        <p:cTn id="19" dur="500" fill="hold"/>
                                        <p:tgtEl>
                                          <p:spTgt spid="54374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374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3747" grpId="0" build="p"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5794" name="Rectangle 2"/>
          <p:cNvSpPr>
            <a:spLocks noGrp="1" noChangeArrowheads="1"/>
          </p:cNvSpPr>
          <p:nvPr>
            <p:ph type="title"/>
          </p:nvPr>
        </p:nvSpPr>
        <p:spPr>
          <a:xfrm>
            <a:off x="304800" y="-76200"/>
            <a:ext cx="8458200" cy="1143000"/>
          </a:xfrm>
        </p:spPr>
        <p:txBody>
          <a:bodyPr/>
          <a:lstStyle/>
          <a:p>
            <a:r>
              <a:rPr lang="en-US" sz="4000">
                <a:effectLst>
                  <a:outerShdw blurRad="38100" dist="38100" dir="2700000" algn="tl">
                    <a:srgbClr val="000000"/>
                  </a:outerShdw>
                </a:effectLst>
              </a:rPr>
              <a:t>Effectiveness of Treatment</a:t>
            </a:r>
          </a:p>
        </p:txBody>
      </p:sp>
      <p:sp>
        <p:nvSpPr>
          <p:cNvPr id="545795" name="Rectangle 3"/>
          <p:cNvSpPr>
            <a:spLocks noGrp="1" noChangeArrowheads="1"/>
          </p:cNvSpPr>
          <p:nvPr>
            <p:ph type="body" idx="1"/>
          </p:nvPr>
        </p:nvSpPr>
        <p:spPr>
          <a:xfrm>
            <a:off x="1019175" y="977900"/>
            <a:ext cx="7100888" cy="3670300"/>
          </a:xfrm>
        </p:spPr>
        <p:txBody>
          <a:bodyPr/>
          <a:lstStyle/>
          <a:p>
            <a:pPr marL="458788" indent="-458788" defTabSz="117475">
              <a:lnSpc>
                <a:spcPct val="90000"/>
              </a:lnSpc>
              <a:spcBef>
                <a:spcPct val="40000"/>
              </a:spcBef>
              <a:buClr>
                <a:srgbClr val="FFFF00"/>
              </a:buClr>
              <a:buFont typeface="Symbol" pitchFamily="18" charset="2"/>
              <a:buChar char="·"/>
            </a:pPr>
            <a:r>
              <a:rPr lang="en-US">
                <a:effectLst>
                  <a:outerShdw blurRad="38100" dist="38100" dir="2700000" algn="tl">
                    <a:srgbClr val="000000"/>
                  </a:outerShdw>
                </a:effectLst>
              </a:rPr>
              <a:t>Goal of treatment is to return to productive functioning</a:t>
            </a:r>
          </a:p>
          <a:p>
            <a:pPr marL="458788" indent="-458788" defTabSz="117475">
              <a:lnSpc>
                <a:spcPct val="90000"/>
              </a:lnSpc>
              <a:spcBef>
                <a:spcPct val="40000"/>
              </a:spcBef>
              <a:buClr>
                <a:srgbClr val="FFFF00"/>
              </a:buClr>
              <a:buFont typeface="Symbol" pitchFamily="18" charset="2"/>
              <a:buChar char="·"/>
            </a:pPr>
            <a:r>
              <a:rPr lang="en-US">
                <a:effectLst>
                  <a:outerShdw blurRad="38100" dist="38100" dir="2700000" algn="tl">
                    <a:srgbClr val="000000"/>
                  </a:outerShdw>
                </a:effectLst>
              </a:rPr>
              <a:t>Treatment reduced drug use by 40-60% </a:t>
            </a:r>
          </a:p>
          <a:p>
            <a:pPr marL="458788" indent="-458788" defTabSz="117475">
              <a:lnSpc>
                <a:spcPct val="90000"/>
              </a:lnSpc>
              <a:spcBef>
                <a:spcPct val="40000"/>
              </a:spcBef>
              <a:buClr>
                <a:srgbClr val="FFFF00"/>
              </a:buClr>
              <a:buFont typeface="Symbol" pitchFamily="18" charset="2"/>
              <a:buChar char="·"/>
            </a:pPr>
            <a:r>
              <a:rPr lang="en-US">
                <a:effectLst>
                  <a:outerShdw blurRad="38100" dist="38100" dir="2700000" algn="tl">
                    <a:srgbClr val="000000"/>
                  </a:outerShdw>
                </a:effectLst>
              </a:rPr>
              <a:t>Treatment reduces crime by 40-60% </a:t>
            </a:r>
          </a:p>
          <a:p>
            <a:pPr marL="458788" indent="-458788" defTabSz="117475">
              <a:lnSpc>
                <a:spcPct val="90000"/>
              </a:lnSpc>
              <a:spcBef>
                <a:spcPct val="40000"/>
              </a:spcBef>
              <a:buClr>
                <a:srgbClr val="FFFF00"/>
              </a:buClr>
              <a:buFont typeface="Symbol" pitchFamily="18" charset="2"/>
              <a:buChar char="·"/>
            </a:pPr>
            <a:r>
              <a:rPr lang="en-US">
                <a:effectLst>
                  <a:outerShdw blurRad="38100" dist="38100" dir="2700000" algn="tl">
                    <a:srgbClr val="000000"/>
                  </a:outerShdw>
                </a:effectLst>
              </a:rPr>
              <a:t>Treatment increases employment prospects by 40% </a:t>
            </a:r>
          </a:p>
          <a:p>
            <a:pPr marL="458788" indent="-458788" defTabSz="117475">
              <a:lnSpc>
                <a:spcPct val="90000"/>
              </a:lnSpc>
              <a:spcBef>
                <a:spcPct val="40000"/>
              </a:spcBef>
              <a:buClr>
                <a:srgbClr val="FFFF00"/>
              </a:buClr>
              <a:buFont typeface="Symbol" pitchFamily="18" charset="2"/>
              <a:buChar char="·"/>
            </a:pPr>
            <a:r>
              <a:rPr lang="en-US">
                <a:effectLst>
                  <a:outerShdw blurRad="38100" dist="38100" dir="2700000" algn="tl">
                    <a:srgbClr val="000000"/>
                  </a:outerShdw>
                </a:effectLst>
              </a:rPr>
              <a:t>Drug treatment is as successful as treatment of diabetes, asthma, and hypertension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45795">
                                            <p:txEl>
                                              <p:pRg st="0" end="0"/>
                                            </p:txEl>
                                          </p:spTgt>
                                        </p:tgtEl>
                                        <p:attrNameLst>
                                          <p:attrName>style.visibility</p:attrName>
                                        </p:attrNameLst>
                                      </p:cBhvr>
                                      <p:to>
                                        <p:strVal val="visible"/>
                                      </p:to>
                                    </p:set>
                                    <p:anim calcmode="lin" valueType="num">
                                      <p:cBhvr additive="base">
                                        <p:cTn id="7" dur="500" fill="hold"/>
                                        <p:tgtEl>
                                          <p:spTgt spid="5457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57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45795">
                                            <p:txEl>
                                              <p:pRg st="1" end="1"/>
                                            </p:txEl>
                                          </p:spTgt>
                                        </p:tgtEl>
                                        <p:attrNameLst>
                                          <p:attrName>style.visibility</p:attrName>
                                        </p:attrNameLst>
                                      </p:cBhvr>
                                      <p:to>
                                        <p:strVal val="visible"/>
                                      </p:to>
                                    </p:set>
                                    <p:anim calcmode="lin" valueType="num">
                                      <p:cBhvr additive="base">
                                        <p:cTn id="13" dur="500" fill="hold"/>
                                        <p:tgtEl>
                                          <p:spTgt spid="5457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57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45795">
                                            <p:txEl>
                                              <p:pRg st="2" end="2"/>
                                            </p:txEl>
                                          </p:spTgt>
                                        </p:tgtEl>
                                        <p:attrNameLst>
                                          <p:attrName>style.visibility</p:attrName>
                                        </p:attrNameLst>
                                      </p:cBhvr>
                                      <p:to>
                                        <p:strVal val="visible"/>
                                      </p:to>
                                    </p:set>
                                    <p:anim calcmode="lin" valueType="num">
                                      <p:cBhvr additive="base">
                                        <p:cTn id="19" dur="500" fill="hold"/>
                                        <p:tgtEl>
                                          <p:spTgt spid="54579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57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45795">
                                            <p:txEl>
                                              <p:pRg st="3" end="3"/>
                                            </p:txEl>
                                          </p:spTgt>
                                        </p:tgtEl>
                                        <p:attrNameLst>
                                          <p:attrName>style.visibility</p:attrName>
                                        </p:attrNameLst>
                                      </p:cBhvr>
                                      <p:to>
                                        <p:strVal val="visible"/>
                                      </p:to>
                                    </p:set>
                                    <p:anim calcmode="lin" valueType="num">
                                      <p:cBhvr additive="base">
                                        <p:cTn id="25" dur="500" fill="hold"/>
                                        <p:tgtEl>
                                          <p:spTgt spid="54579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57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45795">
                                            <p:txEl>
                                              <p:pRg st="4" end="4"/>
                                            </p:txEl>
                                          </p:spTgt>
                                        </p:tgtEl>
                                        <p:attrNameLst>
                                          <p:attrName>style.visibility</p:attrName>
                                        </p:attrNameLst>
                                      </p:cBhvr>
                                      <p:to>
                                        <p:strVal val="visible"/>
                                      </p:to>
                                    </p:set>
                                    <p:anim calcmode="lin" valueType="num">
                                      <p:cBhvr additive="base">
                                        <p:cTn id="31" dur="500" fill="hold"/>
                                        <p:tgtEl>
                                          <p:spTgt spid="54579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4579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5795" grpId="0" build="p"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7842" name="Rectangle 2"/>
          <p:cNvSpPr>
            <a:spLocks noGrp="1" noChangeArrowheads="1"/>
          </p:cNvSpPr>
          <p:nvPr>
            <p:ph type="title"/>
          </p:nvPr>
        </p:nvSpPr>
        <p:spPr>
          <a:xfrm>
            <a:off x="684213" y="228600"/>
            <a:ext cx="8077200" cy="1143000"/>
          </a:xfrm>
        </p:spPr>
        <p:txBody>
          <a:bodyPr/>
          <a:lstStyle/>
          <a:p>
            <a:r>
              <a:rPr lang="en-US">
                <a:effectLst>
                  <a:outerShdw blurRad="38100" dist="38100" dir="2700000" algn="tl">
                    <a:srgbClr val="000000"/>
                  </a:outerShdw>
                </a:effectLst>
              </a:rPr>
              <a:t>Self-Help and Drug</a:t>
            </a:r>
            <a:br>
              <a:rPr lang="en-US">
                <a:effectLst>
                  <a:outerShdw blurRad="38100" dist="38100" dir="2700000" algn="tl">
                    <a:srgbClr val="000000"/>
                  </a:outerShdw>
                </a:effectLst>
              </a:rPr>
            </a:br>
            <a:r>
              <a:rPr lang="en-US">
                <a:effectLst>
                  <a:outerShdw blurRad="38100" dist="38100" dir="2700000" algn="tl">
                    <a:srgbClr val="000000"/>
                  </a:outerShdw>
                </a:effectLst>
              </a:rPr>
              <a:t>Addiction Treatment</a:t>
            </a:r>
          </a:p>
        </p:txBody>
      </p:sp>
      <p:sp>
        <p:nvSpPr>
          <p:cNvPr id="547843" name="Rectangle 3"/>
          <p:cNvSpPr>
            <a:spLocks noGrp="1" noChangeArrowheads="1"/>
          </p:cNvSpPr>
          <p:nvPr>
            <p:ph type="body" idx="1"/>
          </p:nvPr>
        </p:nvSpPr>
        <p:spPr>
          <a:xfrm>
            <a:off x="762000" y="1676400"/>
            <a:ext cx="7646988" cy="2667000"/>
          </a:xfrm>
        </p:spPr>
        <p:txBody>
          <a:bodyPr/>
          <a:lstStyle/>
          <a:p>
            <a:pPr marL="446088" indent="-446088">
              <a:spcBef>
                <a:spcPct val="40000"/>
              </a:spcBef>
              <a:buClr>
                <a:srgbClr val="FFFF00"/>
              </a:buClr>
              <a:buFont typeface="Symbol" pitchFamily="18" charset="2"/>
              <a:buChar char="·"/>
            </a:pPr>
            <a:r>
              <a:rPr lang="en-US">
                <a:effectLst>
                  <a:outerShdw blurRad="38100" dist="38100" dir="2700000" algn="tl">
                    <a:srgbClr val="000000"/>
                  </a:outerShdw>
                </a:effectLst>
              </a:rPr>
              <a:t>Complements and extends treatment efforts</a:t>
            </a:r>
          </a:p>
          <a:p>
            <a:pPr marL="446088" indent="-446088">
              <a:spcBef>
                <a:spcPct val="40000"/>
              </a:spcBef>
              <a:buClr>
                <a:srgbClr val="FFFF00"/>
              </a:buClr>
              <a:buFont typeface="Symbol" pitchFamily="18" charset="2"/>
              <a:buChar char="·"/>
            </a:pPr>
            <a:r>
              <a:rPr lang="en-US">
                <a:effectLst>
                  <a:outerShdw blurRad="38100" dist="38100" dir="2700000" algn="tl">
                    <a:srgbClr val="000000"/>
                  </a:outerShdw>
                </a:effectLst>
              </a:rPr>
              <a:t>Most commonly used models include 12-Step (AA, NA) and Smart Recovery</a:t>
            </a:r>
          </a:p>
          <a:p>
            <a:pPr marL="446088" indent="-446088">
              <a:spcBef>
                <a:spcPct val="40000"/>
              </a:spcBef>
              <a:buClr>
                <a:srgbClr val="FFFF00"/>
              </a:buClr>
              <a:buFont typeface="Symbol" pitchFamily="18" charset="2"/>
              <a:buChar char="·"/>
            </a:pPr>
            <a:r>
              <a:rPr lang="en-US">
                <a:effectLst>
                  <a:outerShdw blurRad="38100" dist="38100" dir="2700000" algn="tl">
                    <a:srgbClr val="000000"/>
                  </a:outerShdw>
                </a:effectLst>
              </a:rPr>
              <a:t>Most treatment programs encourage self-help participation during/after treatment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47843">
                                            <p:txEl>
                                              <p:pRg st="0" end="0"/>
                                            </p:txEl>
                                          </p:spTgt>
                                        </p:tgtEl>
                                        <p:attrNameLst>
                                          <p:attrName>style.visibility</p:attrName>
                                        </p:attrNameLst>
                                      </p:cBhvr>
                                      <p:to>
                                        <p:strVal val="visible"/>
                                      </p:to>
                                    </p:set>
                                    <p:anim calcmode="lin" valueType="num">
                                      <p:cBhvr additive="base">
                                        <p:cTn id="7" dur="500" fill="hold"/>
                                        <p:tgtEl>
                                          <p:spTgt spid="5478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78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47843">
                                            <p:txEl>
                                              <p:pRg st="1" end="1"/>
                                            </p:txEl>
                                          </p:spTgt>
                                        </p:tgtEl>
                                        <p:attrNameLst>
                                          <p:attrName>style.visibility</p:attrName>
                                        </p:attrNameLst>
                                      </p:cBhvr>
                                      <p:to>
                                        <p:strVal val="visible"/>
                                      </p:to>
                                    </p:set>
                                    <p:anim calcmode="lin" valueType="num">
                                      <p:cBhvr additive="base">
                                        <p:cTn id="13" dur="500" fill="hold"/>
                                        <p:tgtEl>
                                          <p:spTgt spid="5478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78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47843">
                                            <p:txEl>
                                              <p:pRg st="2" end="2"/>
                                            </p:txEl>
                                          </p:spTgt>
                                        </p:tgtEl>
                                        <p:attrNameLst>
                                          <p:attrName>style.visibility</p:attrName>
                                        </p:attrNameLst>
                                      </p:cBhvr>
                                      <p:to>
                                        <p:strVal val="visible"/>
                                      </p:to>
                                    </p:set>
                                    <p:anim calcmode="lin" valueType="num">
                                      <p:cBhvr additive="base">
                                        <p:cTn id="19" dur="500" fill="hold"/>
                                        <p:tgtEl>
                                          <p:spTgt spid="5478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784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7843" grpId="0" build="p"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8994" name="Rectangle 2"/>
          <p:cNvSpPr>
            <a:spLocks noGrp="1" noChangeArrowheads="1"/>
          </p:cNvSpPr>
          <p:nvPr>
            <p:ph type="title"/>
          </p:nvPr>
        </p:nvSpPr>
        <p:spPr>
          <a:xfrm>
            <a:off x="685800" y="304800"/>
            <a:ext cx="8077200" cy="1143000"/>
          </a:xfrm>
        </p:spPr>
        <p:txBody>
          <a:bodyPr/>
          <a:lstStyle/>
          <a:p>
            <a:r>
              <a:rPr lang="en-US"/>
              <a:t>12-Step Programs</a:t>
            </a:r>
          </a:p>
        </p:txBody>
      </p:sp>
      <p:sp>
        <p:nvSpPr>
          <p:cNvPr id="468995" name="Rectangle 3"/>
          <p:cNvSpPr>
            <a:spLocks noGrp="1" noChangeArrowheads="1"/>
          </p:cNvSpPr>
          <p:nvPr>
            <p:ph type="body" idx="1"/>
          </p:nvPr>
        </p:nvSpPr>
        <p:spPr/>
        <p:txBody>
          <a:bodyPr/>
          <a:lstStyle/>
          <a:p>
            <a:r>
              <a:rPr lang="en-US"/>
              <a:t>Alcoholics Anonymous</a:t>
            </a:r>
          </a:p>
          <a:p>
            <a:r>
              <a:rPr lang="en-US"/>
              <a:t>Narcotics Anonymous</a:t>
            </a:r>
          </a:p>
          <a:p>
            <a:r>
              <a:rPr lang="en-US"/>
              <a:t>Crystal Meth Anonymous</a:t>
            </a:r>
          </a:p>
          <a:p>
            <a:r>
              <a:rPr lang="en-US"/>
              <a:t>Gambling Anonymous</a:t>
            </a:r>
          </a:p>
          <a:p>
            <a:r>
              <a:rPr lang="en-US"/>
              <a:t>Al-Anon</a:t>
            </a:r>
          </a:p>
          <a:p>
            <a:r>
              <a:rPr lang="en-US"/>
              <a:t>Adult Children of Alcoholics (ACOA)</a:t>
            </a:r>
          </a:p>
          <a:p>
            <a:r>
              <a:rPr lang="en-US"/>
              <a:t>Double Trouble (dual diagnosis)</a:t>
            </a:r>
          </a:p>
          <a:p>
            <a:pPr>
              <a:buFontTx/>
              <a:buNone/>
            </a:pP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5746" name="Rectangle 2"/>
          <p:cNvSpPr>
            <a:spLocks noGrp="1" noChangeArrowheads="1"/>
          </p:cNvSpPr>
          <p:nvPr>
            <p:ph type="title"/>
          </p:nvPr>
        </p:nvSpPr>
        <p:spPr>
          <a:noFill/>
          <a:ln/>
        </p:spPr>
        <p:txBody>
          <a:bodyPr/>
          <a:lstStyle/>
          <a:p>
            <a:r>
              <a:rPr lang="en-US" sz="4000"/>
              <a:t>A LIFE including </a:t>
            </a:r>
            <a:br>
              <a:rPr lang="en-US" sz="4000"/>
            </a:br>
            <a:r>
              <a:rPr lang="en-US" sz="4000"/>
              <a:t>drug and alcohol </a:t>
            </a:r>
            <a:r>
              <a:rPr lang="en-US" sz="4000" b="0">
                <a:solidFill>
                  <a:schemeClr val="tx1"/>
                </a:solidFill>
              </a:rPr>
              <a:t>addiction</a:t>
            </a:r>
          </a:p>
        </p:txBody>
      </p:sp>
      <p:sp>
        <p:nvSpPr>
          <p:cNvPr id="415747" name="AutoShape 3"/>
          <p:cNvSpPr>
            <a:spLocks noChangeArrowheads="1"/>
          </p:cNvSpPr>
          <p:nvPr/>
        </p:nvSpPr>
        <p:spPr bwMode="auto">
          <a:xfrm>
            <a:off x="1447800" y="2209800"/>
            <a:ext cx="6553200" cy="3810000"/>
          </a:xfrm>
          <a:prstGeom prst="hexagon">
            <a:avLst>
              <a:gd name="adj" fmla="val 43000"/>
              <a:gd name="vf" fmla="val 115470"/>
            </a:avLst>
          </a:prstGeom>
          <a:solidFill>
            <a:schemeClr val="accent1"/>
          </a:solidFill>
          <a:ln w="12700" cap="sq">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5748" name="Text Box 4"/>
          <p:cNvSpPr txBox="1">
            <a:spLocks noChangeArrowheads="1"/>
          </p:cNvSpPr>
          <p:nvPr/>
        </p:nvSpPr>
        <p:spPr bwMode="auto">
          <a:xfrm rot="-3134238">
            <a:off x="7938" y="2201862"/>
            <a:ext cx="1752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SPIRITUAL GROWTH</a:t>
            </a:r>
          </a:p>
        </p:txBody>
      </p:sp>
      <p:sp>
        <p:nvSpPr>
          <p:cNvPr id="415749" name="Text Box 5"/>
          <p:cNvSpPr txBox="1">
            <a:spLocks noChangeArrowheads="1"/>
          </p:cNvSpPr>
          <p:nvPr/>
        </p:nvSpPr>
        <p:spPr bwMode="auto">
          <a:xfrm rot="-24098747">
            <a:off x="7010400" y="55626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FAMILY</a:t>
            </a:r>
          </a:p>
        </p:txBody>
      </p:sp>
      <p:sp>
        <p:nvSpPr>
          <p:cNvPr id="415750" name="Text Box 6"/>
          <p:cNvSpPr txBox="1">
            <a:spLocks noChangeArrowheads="1"/>
          </p:cNvSpPr>
          <p:nvPr/>
        </p:nvSpPr>
        <p:spPr bwMode="auto">
          <a:xfrm rot="1753969">
            <a:off x="7391400" y="22860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SPORTS</a:t>
            </a:r>
          </a:p>
        </p:txBody>
      </p:sp>
      <p:sp>
        <p:nvSpPr>
          <p:cNvPr id="415751" name="Text Box 7"/>
          <p:cNvSpPr txBox="1">
            <a:spLocks noChangeArrowheads="1"/>
          </p:cNvSpPr>
          <p:nvPr/>
        </p:nvSpPr>
        <p:spPr bwMode="auto">
          <a:xfrm rot="-23299263">
            <a:off x="228600" y="36576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LAUNDRY</a:t>
            </a:r>
          </a:p>
        </p:txBody>
      </p:sp>
      <p:sp>
        <p:nvSpPr>
          <p:cNvPr id="415752" name="Text Box 8"/>
          <p:cNvSpPr txBox="1">
            <a:spLocks noChangeArrowheads="1"/>
          </p:cNvSpPr>
          <p:nvPr/>
        </p:nvSpPr>
        <p:spPr bwMode="auto">
          <a:xfrm rot="-23558701">
            <a:off x="0" y="44196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FRIENDS</a:t>
            </a:r>
          </a:p>
        </p:txBody>
      </p:sp>
      <p:sp>
        <p:nvSpPr>
          <p:cNvPr id="415753" name="Text Box 9"/>
          <p:cNvSpPr txBox="1">
            <a:spLocks noChangeArrowheads="1"/>
          </p:cNvSpPr>
          <p:nvPr/>
        </p:nvSpPr>
        <p:spPr bwMode="auto">
          <a:xfrm rot="-22659481">
            <a:off x="4419600" y="61722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EATING</a:t>
            </a:r>
          </a:p>
        </p:txBody>
      </p:sp>
      <p:sp>
        <p:nvSpPr>
          <p:cNvPr id="415754" name="Text Box 10"/>
          <p:cNvSpPr txBox="1">
            <a:spLocks noChangeArrowheads="1"/>
          </p:cNvSpPr>
          <p:nvPr/>
        </p:nvSpPr>
        <p:spPr bwMode="auto">
          <a:xfrm rot="-3134238">
            <a:off x="6789738" y="4945062"/>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CHURCH</a:t>
            </a:r>
          </a:p>
        </p:txBody>
      </p:sp>
      <p:sp>
        <p:nvSpPr>
          <p:cNvPr id="415755" name="Text Box 11"/>
          <p:cNvSpPr txBox="1">
            <a:spLocks noChangeArrowheads="1"/>
          </p:cNvSpPr>
          <p:nvPr/>
        </p:nvSpPr>
        <p:spPr bwMode="auto">
          <a:xfrm>
            <a:off x="0" y="52578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COMMUNITY</a:t>
            </a:r>
          </a:p>
        </p:txBody>
      </p:sp>
      <p:sp>
        <p:nvSpPr>
          <p:cNvPr id="415756" name="Text Box 12"/>
          <p:cNvSpPr txBox="1">
            <a:spLocks noChangeArrowheads="1"/>
          </p:cNvSpPr>
          <p:nvPr/>
        </p:nvSpPr>
        <p:spPr bwMode="auto">
          <a:xfrm>
            <a:off x="0" y="5791200"/>
            <a:ext cx="2514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 MANAGEMENT</a:t>
            </a:r>
          </a:p>
        </p:txBody>
      </p:sp>
      <p:sp>
        <p:nvSpPr>
          <p:cNvPr id="415757" name="Text Box 13"/>
          <p:cNvSpPr txBox="1">
            <a:spLocks noChangeArrowheads="1"/>
          </p:cNvSpPr>
          <p:nvPr/>
        </p:nvSpPr>
        <p:spPr bwMode="auto">
          <a:xfrm rot="468384">
            <a:off x="2514600" y="6172200"/>
            <a:ext cx="2514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HOME CARE</a:t>
            </a:r>
          </a:p>
        </p:txBody>
      </p:sp>
      <p:sp>
        <p:nvSpPr>
          <p:cNvPr id="415760" name="Text Box 16"/>
          <p:cNvSpPr txBox="1">
            <a:spLocks noChangeArrowheads="1"/>
          </p:cNvSpPr>
          <p:nvPr/>
        </p:nvSpPr>
        <p:spPr bwMode="auto">
          <a:xfrm>
            <a:off x="1219200" y="27432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SCHOOL</a:t>
            </a:r>
          </a:p>
        </p:txBody>
      </p:sp>
      <p:sp>
        <p:nvSpPr>
          <p:cNvPr id="415761" name="Text Box 17"/>
          <p:cNvSpPr txBox="1">
            <a:spLocks noChangeArrowheads="1"/>
          </p:cNvSpPr>
          <p:nvPr/>
        </p:nvSpPr>
        <p:spPr bwMode="auto">
          <a:xfrm rot="1716628">
            <a:off x="5562600" y="6248400"/>
            <a:ext cx="2362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FUTURE GOALS</a:t>
            </a:r>
          </a:p>
        </p:txBody>
      </p:sp>
      <p:sp>
        <p:nvSpPr>
          <p:cNvPr id="415762" name="Text Box 18"/>
          <p:cNvSpPr txBox="1">
            <a:spLocks noChangeArrowheads="1"/>
          </p:cNvSpPr>
          <p:nvPr/>
        </p:nvSpPr>
        <p:spPr bwMode="auto">
          <a:xfrm rot="1323386">
            <a:off x="7086600" y="33528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HOBBIES</a:t>
            </a:r>
          </a:p>
        </p:txBody>
      </p:sp>
      <p:sp>
        <p:nvSpPr>
          <p:cNvPr id="415763" name="Text Box 19"/>
          <p:cNvSpPr txBox="1">
            <a:spLocks noChangeArrowheads="1"/>
          </p:cNvSpPr>
          <p:nvPr/>
        </p:nvSpPr>
        <p:spPr bwMode="auto">
          <a:xfrm>
            <a:off x="0" y="6156325"/>
            <a:ext cx="24384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t>SIGNIFICANT OTHER</a:t>
            </a:r>
          </a:p>
        </p:txBody>
      </p:sp>
      <p:sp>
        <p:nvSpPr>
          <p:cNvPr id="415764" name="Text Box 20"/>
          <p:cNvSpPr txBox="1">
            <a:spLocks noChangeArrowheads="1"/>
          </p:cNvSpPr>
          <p:nvPr/>
        </p:nvSpPr>
        <p:spPr bwMode="auto">
          <a:xfrm>
            <a:off x="3886200" y="3352800"/>
            <a:ext cx="2438400" cy="1160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solidFill>
                  <a:srgbClr val="FF0000"/>
                </a:solidFill>
                <a:latin typeface="Arial Black" pitchFamily="34" charset="0"/>
              </a:rPr>
              <a:t>DRUGS/</a:t>
            </a:r>
          </a:p>
          <a:p>
            <a:pPr>
              <a:spcBef>
                <a:spcPct val="50000"/>
              </a:spcBef>
            </a:pPr>
            <a:r>
              <a:rPr lang="en-US" sz="2800">
                <a:solidFill>
                  <a:srgbClr val="FF0000"/>
                </a:solidFill>
                <a:latin typeface="Arial Black" pitchFamily="34" charset="0"/>
              </a:rPr>
              <a:t>ALCOHOL</a:t>
            </a:r>
          </a:p>
        </p:txBody>
      </p:sp>
      <p:sp>
        <p:nvSpPr>
          <p:cNvPr id="415765" name="Text Box 21"/>
          <p:cNvSpPr txBox="1">
            <a:spLocks noChangeArrowheads="1"/>
          </p:cNvSpPr>
          <p:nvPr/>
        </p:nvSpPr>
        <p:spPr bwMode="auto">
          <a:xfrm rot="1423224">
            <a:off x="5486400" y="2895600"/>
            <a:ext cx="19050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hlink"/>
                </a:solidFill>
              </a:rPr>
              <a:t>LEGAL TROUBLE</a:t>
            </a:r>
          </a:p>
        </p:txBody>
      </p:sp>
      <p:sp>
        <p:nvSpPr>
          <p:cNvPr id="415766" name="Text Box 22"/>
          <p:cNvSpPr txBox="1">
            <a:spLocks noChangeArrowheads="1"/>
          </p:cNvSpPr>
          <p:nvPr/>
        </p:nvSpPr>
        <p:spPr bwMode="auto">
          <a:xfrm>
            <a:off x="2819400" y="46482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990099"/>
                </a:solidFill>
              </a:rPr>
              <a:t>SICK</a:t>
            </a:r>
          </a:p>
        </p:txBody>
      </p:sp>
      <p:sp>
        <p:nvSpPr>
          <p:cNvPr id="415767" name="Text Box 23"/>
          <p:cNvSpPr txBox="1">
            <a:spLocks noChangeArrowheads="1"/>
          </p:cNvSpPr>
          <p:nvPr/>
        </p:nvSpPr>
        <p:spPr bwMode="auto">
          <a:xfrm>
            <a:off x="3810000" y="4876800"/>
            <a:ext cx="2514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333300"/>
                </a:solidFill>
              </a:rPr>
              <a:t>JOB PROBLEMS</a:t>
            </a:r>
          </a:p>
        </p:txBody>
      </p:sp>
      <p:sp>
        <p:nvSpPr>
          <p:cNvPr id="415768" name="Text Box 24"/>
          <p:cNvSpPr txBox="1">
            <a:spLocks noChangeArrowheads="1"/>
          </p:cNvSpPr>
          <p:nvPr/>
        </p:nvSpPr>
        <p:spPr bwMode="auto">
          <a:xfrm>
            <a:off x="2590800" y="2819400"/>
            <a:ext cx="304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chemeClr val="bg2"/>
                </a:solidFill>
              </a:rPr>
              <a:t>HOPELESSNESS</a:t>
            </a:r>
          </a:p>
        </p:txBody>
      </p:sp>
      <p:sp>
        <p:nvSpPr>
          <p:cNvPr id="415769" name="Text Box 25"/>
          <p:cNvSpPr txBox="1">
            <a:spLocks noChangeArrowheads="1"/>
          </p:cNvSpPr>
          <p:nvPr/>
        </p:nvSpPr>
        <p:spPr bwMode="auto">
          <a:xfrm>
            <a:off x="1676400" y="3886200"/>
            <a:ext cx="2514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hlink"/>
                </a:solidFill>
              </a:rPr>
              <a:t>DEPRESSION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41574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15764"/>
                                        </p:tgtEl>
                                        <p:attrNameLst>
                                          <p:attrName>style.visibility</p:attrName>
                                        </p:attrNameLst>
                                      </p:cBhvr>
                                      <p:to>
                                        <p:strVal val="visible"/>
                                      </p:to>
                                    </p:set>
                                  </p:childTnLst>
                                </p:cTn>
                              </p:par>
                            </p:childTnLst>
                          </p:cTn>
                        </p:par>
                        <p:par>
                          <p:cTn id="11" fill="hold" nodeType="afterGroup">
                            <p:stCondLst>
                              <p:cond delay="500"/>
                            </p:stCondLst>
                            <p:childTnLst>
                              <p:par>
                                <p:cTn id="12" presetID="1" presetClass="entr" presetSubtype="0" fill="hold" grpId="0" nodeType="afterEffect">
                                  <p:stCondLst>
                                    <p:cond delay="0"/>
                                  </p:stCondLst>
                                  <p:childTnLst>
                                    <p:set>
                                      <p:cBhvr>
                                        <p:cTn id="13" dur="1" fill="hold">
                                          <p:stCondLst>
                                            <p:cond delay="499"/>
                                          </p:stCondLst>
                                        </p:cTn>
                                        <p:tgtEl>
                                          <p:spTgt spid="415765"/>
                                        </p:tgtEl>
                                        <p:attrNameLst>
                                          <p:attrName>style.visibility</p:attrName>
                                        </p:attrNameLst>
                                      </p:cBhvr>
                                      <p:to>
                                        <p:strVal val="visible"/>
                                      </p:to>
                                    </p:set>
                                  </p:childTnLst>
                                </p:cTn>
                              </p:par>
                            </p:childTnLst>
                          </p:cTn>
                        </p:par>
                        <p:par>
                          <p:cTn id="14" fill="hold" nodeType="afterGroup">
                            <p:stCondLst>
                              <p:cond delay="1000"/>
                            </p:stCondLst>
                            <p:childTnLst>
                              <p:par>
                                <p:cTn id="15" presetID="1" presetClass="entr" presetSubtype="0" fill="hold" grpId="0" nodeType="afterEffect">
                                  <p:stCondLst>
                                    <p:cond delay="0"/>
                                  </p:stCondLst>
                                  <p:childTnLst>
                                    <p:set>
                                      <p:cBhvr>
                                        <p:cTn id="16" dur="1" fill="hold">
                                          <p:stCondLst>
                                            <p:cond delay="499"/>
                                          </p:stCondLst>
                                        </p:cTn>
                                        <p:tgtEl>
                                          <p:spTgt spid="415766"/>
                                        </p:tgtEl>
                                        <p:attrNameLst>
                                          <p:attrName>style.visibility</p:attrName>
                                        </p:attrNameLst>
                                      </p:cBhvr>
                                      <p:to>
                                        <p:strVal val="visible"/>
                                      </p:to>
                                    </p:set>
                                  </p:childTnLst>
                                </p:cTn>
                              </p:par>
                            </p:childTnLst>
                          </p:cTn>
                        </p:par>
                        <p:par>
                          <p:cTn id="17" fill="hold" nodeType="afterGroup">
                            <p:stCondLst>
                              <p:cond delay="1500"/>
                            </p:stCondLst>
                            <p:childTnLst>
                              <p:par>
                                <p:cTn id="18" presetID="1" presetClass="entr" presetSubtype="0" fill="hold" grpId="0" nodeType="afterEffect">
                                  <p:stCondLst>
                                    <p:cond delay="0"/>
                                  </p:stCondLst>
                                  <p:childTnLst>
                                    <p:set>
                                      <p:cBhvr>
                                        <p:cTn id="19" dur="1" fill="hold">
                                          <p:stCondLst>
                                            <p:cond delay="499"/>
                                          </p:stCondLst>
                                        </p:cTn>
                                        <p:tgtEl>
                                          <p:spTgt spid="415767"/>
                                        </p:tgtEl>
                                        <p:attrNameLst>
                                          <p:attrName>style.visibility</p:attrName>
                                        </p:attrNameLst>
                                      </p:cBhvr>
                                      <p:to>
                                        <p:strVal val="visible"/>
                                      </p:to>
                                    </p:set>
                                  </p:childTnLst>
                                </p:cTn>
                              </p:par>
                            </p:childTnLst>
                          </p:cTn>
                        </p:par>
                        <p:par>
                          <p:cTn id="20" fill="hold" nodeType="afterGroup">
                            <p:stCondLst>
                              <p:cond delay="2000"/>
                            </p:stCondLst>
                            <p:childTnLst>
                              <p:par>
                                <p:cTn id="21" presetID="1" presetClass="entr" presetSubtype="0" fill="hold" grpId="0" nodeType="afterEffect">
                                  <p:stCondLst>
                                    <p:cond delay="0"/>
                                  </p:stCondLst>
                                  <p:childTnLst>
                                    <p:set>
                                      <p:cBhvr>
                                        <p:cTn id="22" dur="1" fill="hold">
                                          <p:stCondLst>
                                            <p:cond delay="499"/>
                                          </p:stCondLst>
                                        </p:cTn>
                                        <p:tgtEl>
                                          <p:spTgt spid="415768"/>
                                        </p:tgtEl>
                                        <p:attrNameLst>
                                          <p:attrName>style.visibility</p:attrName>
                                        </p:attrNameLst>
                                      </p:cBhvr>
                                      <p:to>
                                        <p:strVal val="visible"/>
                                      </p:to>
                                    </p:set>
                                  </p:childTnLst>
                                </p:cTn>
                              </p:par>
                            </p:childTnLst>
                          </p:cTn>
                        </p:par>
                        <p:par>
                          <p:cTn id="23" fill="hold" nodeType="afterGroup">
                            <p:stCondLst>
                              <p:cond delay="2500"/>
                            </p:stCondLst>
                            <p:childTnLst>
                              <p:par>
                                <p:cTn id="24" presetID="1" presetClass="entr" presetSubtype="0" fill="hold" grpId="0" nodeType="afterEffect">
                                  <p:stCondLst>
                                    <p:cond delay="0"/>
                                  </p:stCondLst>
                                  <p:childTnLst>
                                    <p:set>
                                      <p:cBhvr>
                                        <p:cTn id="25" dur="1" fill="hold">
                                          <p:stCondLst>
                                            <p:cond delay="499"/>
                                          </p:stCondLst>
                                        </p:cTn>
                                        <p:tgtEl>
                                          <p:spTgt spid="4157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5746" grpId="0" autoUpdateAnimBg="0"/>
      <p:bldP spid="415764" grpId="0" autoUpdateAnimBg="0"/>
      <p:bldP spid="415765" grpId="0" autoUpdateAnimBg="0"/>
      <p:bldP spid="415766" grpId="0" autoUpdateAnimBg="0"/>
      <p:bldP spid="415767" grpId="0" autoUpdateAnimBg="0"/>
      <p:bldP spid="415768" grpId="0" autoUpdateAnimBg="0"/>
      <p:bldP spid="415769" grpId="0"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9890" name="Rectangle 2"/>
          <p:cNvSpPr>
            <a:spLocks noGrp="1" noChangeArrowheads="1"/>
          </p:cNvSpPr>
          <p:nvPr>
            <p:ph type="title"/>
          </p:nvPr>
        </p:nvSpPr>
        <p:spPr>
          <a:xfrm>
            <a:off x="684213" y="228600"/>
            <a:ext cx="7772400" cy="1143000"/>
          </a:xfrm>
        </p:spPr>
        <p:txBody>
          <a:bodyPr/>
          <a:lstStyle/>
          <a:p>
            <a:r>
              <a:rPr lang="en-US">
                <a:effectLst>
                  <a:outerShdw blurRad="38100" dist="38100" dir="2700000" algn="tl">
                    <a:srgbClr val="000000"/>
                  </a:outerShdw>
                </a:effectLst>
              </a:rPr>
              <a:t>Cost-Effectiveness of Drug Treatment</a:t>
            </a:r>
          </a:p>
        </p:txBody>
      </p:sp>
      <p:sp>
        <p:nvSpPr>
          <p:cNvPr id="549891" name="Rectangle 3"/>
          <p:cNvSpPr>
            <a:spLocks noGrp="1" noChangeArrowheads="1"/>
          </p:cNvSpPr>
          <p:nvPr>
            <p:ph type="body" idx="1"/>
          </p:nvPr>
        </p:nvSpPr>
        <p:spPr>
          <a:xfrm>
            <a:off x="384175" y="1371600"/>
            <a:ext cx="8382000" cy="4114800"/>
          </a:xfrm>
        </p:spPr>
        <p:txBody>
          <a:bodyPr/>
          <a:lstStyle/>
          <a:p>
            <a:pPr marL="517525" indent="-517525" defTabSz="568325">
              <a:buClr>
                <a:srgbClr val="FFFF00"/>
              </a:buClr>
              <a:buFont typeface="Symbol" pitchFamily="18" charset="2"/>
              <a:buChar char="·"/>
            </a:pPr>
            <a:r>
              <a:rPr lang="en-US" sz="2800">
                <a:effectLst>
                  <a:outerShdw blurRad="38100" dist="38100" dir="2700000" algn="tl">
                    <a:srgbClr val="000000"/>
                  </a:outerShdw>
                </a:effectLst>
              </a:rPr>
              <a:t>Treatment is less expensive than not treating or incarceration (1 yr methadone maintenance = $4,700 vs. $18,400 for imprisonment)</a:t>
            </a:r>
          </a:p>
          <a:p>
            <a:pPr marL="517525" indent="-517525" defTabSz="568325">
              <a:buClr>
                <a:srgbClr val="FFFF00"/>
              </a:buClr>
              <a:buFont typeface="Symbol" pitchFamily="18" charset="2"/>
              <a:buChar char="·"/>
            </a:pPr>
            <a:r>
              <a:rPr lang="en-US" sz="2800">
                <a:effectLst>
                  <a:outerShdw blurRad="38100" dist="38100" dir="2700000" algn="tl">
                    <a:srgbClr val="000000"/>
                  </a:outerShdw>
                </a:effectLst>
              </a:rPr>
              <a:t>Every $1 invested in treatment yields up to $7 in reduced crime-related costs</a:t>
            </a:r>
          </a:p>
          <a:p>
            <a:pPr marL="517525" indent="-517525" defTabSz="568325">
              <a:buClr>
                <a:srgbClr val="FFFF00"/>
              </a:buClr>
              <a:buFont typeface="Symbol" pitchFamily="18" charset="2"/>
              <a:buChar char="·"/>
            </a:pPr>
            <a:r>
              <a:rPr lang="en-US" sz="2800">
                <a:effectLst>
                  <a:outerShdw blurRad="38100" dist="38100" dir="2700000" algn="tl">
                    <a:srgbClr val="000000"/>
                  </a:outerShdw>
                </a:effectLst>
              </a:rPr>
              <a:t>Savings can exceed costs by 12:1 when health care costs are included</a:t>
            </a:r>
          </a:p>
          <a:p>
            <a:pPr marL="517525" indent="-517525" defTabSz="568325">
              <a:buClr>
                <a:srgbClr val="FFFF00"/>
              </a:buClr>
              <a:buFont typeface="Symbol" pitchFamily="18" charset="2"/>
              <a:buChar char="·"/>
            </a:pPr>
            <a:r>
              <a:rPr lang="en-US" sz="2800">
                <a:effectLst>
                  <a:outerShdw blurRad="38100" dist="38100" dir="2700000" algn="tl">
                    <a:srgbClr val="000000"/>
                  </a:outerShdw>
                </a:effectLst>
              </a:rPr>
              <a:t>Reduced interpersonal conflicts</a:t>
            </a:r>
          </a:p>
          <a:p>
            <a:pPr marL="517525" indent="-517525" defTabSz="568325">
              <a:buClr>
                <a:srgbClr val="FFFF00"/>
              </a:buClr>
              <a:buFont typeface="Symbol" pitchFamily="18" charset="2"/>
              <a:buChar char="·"/>
            </a:pPr>
            <a:r>
              <a:rPr lang="en-US" sz="2800">
                <a:effectLst>
                  <a:outerShdw blurRad="38100" dist="38100" dir="2700000" algn="tl">
                    <a:srgbClr val="000000"/>
                  </a:outerShdw>
                </a:effectLst>
              </a:rPr>
              <a:t>Improved workplace productivity</a:t>
            </a:r>
          </a:p>
          <a:p>
            <a:pPr marL="517525" indent="-517525" defTabSz="568325">
              <a:buClr>
                <a:srgbClr val="FFFF00"/>
              </a:buClr>
              <a:buFont typeface="Symbol" pitchFamily="18" charset="2"/>
              <a:buChar char="·"/>
            </a:pPr>
            <a:r>
              <a:rPr lang="en-US" sz="2800">
                <a:effectLst>
                  <a:outerShdw blurRad="38100" dist="38100" dir="2700000" algn="tl">
                    <a:srgbClr val="000000"/>
                  </a:outerShdw>
                </a:effectLst>
              </a:rPr>
              <a:t>Fewer drug-related accidents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49891">
                                            <p:txEl>
                                              <p:pRg st="0" end="0"/>
                                            </p:txEl>
                                          </p:spTgt>
                                        </p:tgtEl>
                                        <p:attrNameLst>
                                          <p:attrName>style.visibility</p:attrName>
                                        </p:attrNameLst>
                                      </p:cBhvr>
                                      <p:to>
                                        <p:strVal val="visible"/>
                                      </p:to>
                                    </p:set>
                                    <p:anim calcmode="lin" valueType="num">
                                      <p:cBhvr additive="base">
                                        <p:cTn id="7" dur="500" fill="hold"/>
                                        <p:tgtEl>
                                          <p:spTgt spid="5498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98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49891">
                                            <p:txEl>
                                              <p:pRg st="1" end="1"/>
                                            </p:txEl>
                                          </p:spTgt>
                                        </p:tgtEl>
                                        <p:attrNameLst>
                                          <p:attrName>style.visibility</p:attrName>
                                        </p:attrNameLst>
                                      </p:cBhvr>
                                      <p:to>
                                        <p:strVal val="visible"/>
                                      </p:to>
                                    </p:set>
                                    <p:anim calcmode="lin" valueType="num">
                                      <p:cBhvr additive="base">
                                        <p:cTn id="13" dur="500" fill="hold"/>
                                        <p:tgtEl>
                                          <p:spTgt spid="5498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98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49891">
                                            <p:txEl>
                                              <p:pRg st="2" end="2"/>
                                            </p:txEl>
                                          </p:spTgt>
                                        </p:tgtEl>
                                        <p:attrNameLst>
                                          <p:attrName>style.visibility</p:attrName>
                                        </p:attrNameLst>
                                      </p:cBhvr>
                                      <p:to>
                                        <p:strVal val="visible"/>
                                      </p:to>
                                    </p:set>
                                    <p:anim calcmode="lin" valueType="num">
                                      <p:cBhvr additive="base">
                                        <p:cTn id="19" dur="500" fill="hold"/>
                                        <p:tgtEl>
                                          <p:spTgt spid="54989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98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49891">
                                            <p:txEl>
                                              <p:pRg st="3" end="3"/>
                                            </p:txEl>
                                          </p:spTgt>
                                        </p:tgtEl>
                                        <p:attrNameLst>
                                          <p:attrName>style.visibility</p:attrName>
                                        </p:attrNameLst>
                                      </p:cBhvr>
                                      <p:to>
                                        <p:strVal val="visible"/>
                                      </p:to>
                                    </p:set>
                                    <p:anim calcmode="lin" valueType="num">
                                      <p:cBhvr additive="base">
                                        <p:cTn id="25" dur="500" fill="hold"/>
                                        <p:tgtEl>
                                          <p:spTgt spid="54989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989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49891">
                                            <p:txEl>
                                              <p:pRg st="4" end="4"/>
                                            </p:txEl>
                                          </p:spTgt>
                                        </p:tgtEl>
                                        <p:attrNameLst>
                                          <p:attrName>style.visibility</p:attrName>
                                        </p:attrNameLst>
                                      </p:cBhvr>
                                      <p:to>
                                        <p:strVal val="visible"/>
                                      </p:to>
                                    </p:set>
                                    <p:anim calcmode="lin" valueType="num">
                                      <p:cBhvr additive="base">
                                        <p:cTn id="31" dur="500" fill="hold"/>
                                        <p:tgtEl>
                                          <p:spTgt spid="54989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4989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49891">
                                            <p:txEl>
                                              <p:pRg st="5" end="5"/>
                                            </p:txEl>
                                          </p:spTgt>
                                        </p:tgtEl>
                                        <p:attrNameLst>
                                          <p:attrName>style.visibility</p:attrName>
                                        </p:attrNameLst>
                                      </p:cBhvr>
                                      <p:to>
                                        <p:strVal val="visible"/>
                                      </p:to>
                                    </p:set>
                                    <p:anim calcmode="lin" valueType="num">
                                      <p:cBhvr additive="base">
                                        <p:cTn id="37" dur="500" fill="hold"/>
                                        <p:tgtEl>
                                          <p:spTgt spid="549891">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4989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9891" grpId="0" build="p"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02" name="Rectangle 2"/>
          <p:cNvSpPr>
            <a:spLocks noGrp="1" noChangeArrowheads="1"/>
          </p:cNvSpPr>
          <p:nvPr>
            <p:ph type="ctrTitle"/>
          </p:nvPr>
        </p:nvSpPr>
        <p:spPr>
          <a:xfrm>
            <a:off x="685800" y="2895600"/>
            <a:ext cx="7772400" cy="1143000"/>
          </a:xfrm>
        </p:spPr>
        <p:txBody>
          <a:bodyPr/>
          <a:lstStyle/>
          <a:p>
            <a:r>
              <a:rPr lang="en-US" sz="3600"/>
              <a:t>If you treat an individual as he is he will stay as he is, but if you treat him as if he were what he ought to be and could be, he will become what he ought to be and could be.</a:t>
            </a:r>
            <a:br>
              <a:rPr lang="en-US" sz="3600"/>
            </a:br>
            <a:r>
              <a:rPr lang="en-US"/>
              <a:t/>
            </a:r>
            <a:br>
              <a:rPr lang="en-US"/>
            </a:br>
            <a:r>
              <a:rPr lang="en-US"/>
              <a:t>		~ </a:t>
            </a:r>
            <a:r>
              <a:rPr lang="en-US" sz="3200"/>
              <a:t>Johann Wolfgang von Goethe</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986" name="Rectangle 2"/>
          <p:cNvSpPr>
            <a:spLocks noGrp="1" noChangeArrowheads="1"/>
          </p:cNvSpPr>
          <p:nvPr>
            <p:ph type="title"/>
          </p:nvPr>
        </p:nvSpPr>
        <p:spPr>
          <a:xfrm>
            <a:off x="685800" y="457200"/>
            <a:ext cx="8077200" cy="1143000"/>
          </a:xfrm>
        </p:spPr>
        <p:txBody>
          <a:bodyPr/>
          <a:lstStyle/>
          <a:p>
            <a:r>
              <a:rPr lang="en-US" sz="4000"/>
              <a:t>Presentation Prepared By:</a:t>
            </a:r>
          </a:p>
        </p:txBody>
      </p:sp>
      <p:sp>
        <p:nvSpPr>
          <p:cNvPr id="553987" name="Rectangle 3"/>
          <p:cNvSpPr>
            <a:spLocks noGrp="1" noChangeArrowheads="1"/>
          </p:cNvSpPr>
          <p:nvPr>
            <p:ph type="body" idx="1"/>
          </p:nvPr>
        </p:nvSpPr>
        <p:spPr>
          <a:xfrm>
            <a:off x="685800" y="1600200"/>
            <a:ext cx="7772400" cy="4953000"/>
          </a:xfrm>
        </p:spPr>
        <p:txBody>
          <a:bodyPr/>
          <a:lstStyle/>
          <a:p>
            <a:pPr algn="ctr">
              <a:buFontTx/>
              <a:buNone/>
            </a:pPr>
            <a:r>
              <a:rPr lang="en-US" sz="2400"/>
              <a:t>Neil Kaltenecker, Director</a:t>
            </a:r>
          </a:p>
          <a:p>
            <a:pPr algn="ctr">
              <a:buFontTx/>
              <a:buNone/>
            </a:pPr>
            <a:r>
              <a:rPr lang="en-US" sz="2400"/>
              <a:t>Office of Addictive Diseases</a:t>
            </a:r>
          </a:p>
          <a:p>
            <a:pPr algn="ctr">
              <a:buFontTx/>
              <a:buNone/>
            </a:pPr>
            <a:r>
              <a:rPr lang="en-US" sz="2400"/>
              <a:t>Division of Mental Health, Developmental Disabilities, and Addictive Diseases</a:t>
            </a:r>
          </a:p>
          <a:p>
            <a:pPr algn="ctr">
              <a:buFontTx/>
              <a:buNone/>
            </a:pPr>
            <a:r>
              <a:rPr lang="en-US" sz="2400"/>
              <a:t>Georgia Department of Human Resources</a:t>
            </a:r>
          </a:p>
          <a:p>
            <a:pPr algn="ctr">
              <a:buFontTx/>
              <a:buNone/>
            </a:pPr>
            <a:endParaRPr lang="en-US" sz="2400"/>
          </a:p>
          <a:p>
            <a:pPr algn="ctr">
              <a:buFontTx/>
              <a:buNone/>
            </a:pPr>
            <a:r>
              <a:rPr lang="en-US" sz="2400"/>
              <a:t>Barbara D’Orio, MD, MPA</a:t>
            </a:r>
          </a:p>
          <a:p>
            <a:pPr algn="ctr">
              <a:buFontTx/>
              <a:buNone/>
            </a:pPr>
            <a:r>
              <a:rPr lang="en-US" sz="2400"/>
              <a:t>Associate Professor of Psychiatry</a:t>
            </a:r>
          </a:p>
          <a:p>
            <a:pPr algn="ctr">
              <a:buFontTx/>
              <a:buNone/>
            </a:pPr>
            <a:r>
              <a:rPr lang="en-US" sz="2400"/>
              <a:t>Emory University School of Medicine</a:t>
            </a:r>
          </a:p>
          <a:p>
            <a:pPr algn="ctr">
              <a:buFontTx/>
              <a:buNone/>
            </a:pPr>
            <a:r>
              <a:rPr lang="en-US" sz="2400"/>
              <a:t>Director of Adult Outpatient Psychiatric Services</a:t>
            </a:r>
          </a:p>
          <a:p>
            <a:pPr algn="ctr">
              <a:buFontTx/>
              <a:buNone/>
            </a:pPr>
            <a:r>
              <a:rPr lang="en-US" sz="2400"/>
              <a:t>Grady Health System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3938" name="Rectangle 2"/>
          <p:cNvSpPr>
            <a:spLocks noGrp="1" noChangeArrowheads="1"/>
          </p:cNvSpPr>
          <p:nvPr>
            <p:ph type="ctrTitle"/>
          </p:nvPr>
        </p:nvSpPr>
        <p:spPr>
          <a:xfrm>
            <a:off x="685800" y="533400"/>
            <a:ext cx="7772400" cy="1143000"/>
          </a:xfrm>
        </p:spPr>
        <p:txBody>
          <a:bodyPr/>
          <a:lstStyle/>
          <a:p>
            <a:r>
              <a:rPr lang="en-US"/>
              <a:t>Definition of Addiction:</a:t>
            </a:r>
          </a:p>
        </p:txBody>
      </p:sp>
      <p:sp>
        <p:nvSpPr>
          <p:cNvPr id="423939" name="Rectangle 3"/>
          <p:cNvSpPr>
            <a:spLocks noGrp="1" noChangeArrowheads="1"/>
          </p:cNvSpPr>
          <p:nvPr>
            <p:ph type="subTitle" idx="1"/>
          </p:nvPr>
        </p:nvSpPr>
        <p:spPr>
          <a:xfrm>
            <a:off x="533400" y="2438400"/>
            <a:ext cx="7924800" cy="1752600"/>
          </a:xfrm>
        </p:spPr>
        <p:txBody>
          <a:bodyPr/>
          <a:lstStyle/>
          <a:p>
            <a:r>
              <a:rPr lang="en-US" sz="3600"/>
              <a:t>Chronic neglect of SELF</a:t>
            </a:r>
          </a:p>
          <a:p>
            <a:r>
              <a:rPr lang="en-US" sz="3600"/>
              <a:t> in favor of something or someone else.</a:t>
            </a:r>
          </a:p>
          <a:p>
            <a:endParaRPr lang="en-US" sz="3600"/>
          </a:p>
          <a:p>
            <a:r>
              <a:rPr lang="en-US" sz="3600"/>
              <a:t>		      ~</a:t>
            </a:r>
            <a:r>
              <a:rPr lang="en-US"/>
              <a:t>Stephanie Covington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Rectangle 2"/>
          <p:cNvSpPr>
            <a:spLocks noGrp="1" noChangeArrowheads="1"/>
          </p:cNvSpPr>
          <p:nvPr>
            <p:ph type="title"/>
          </p:nvPr>
        </p:nvSpPr>
        <p:spPr/>
        <p:txBody>
          <a:bodyPr/>
          <a:lstStyle/>
          <a:p>
            <a:r>
              <a:rPr lang="en-US"/>
              <a:t>Addiction Has Many Faces</a:t>
            </a:r>
          </a:p>
        </p:txBody>
      </p:sp>
      <p:sp>
        <p:nvSpPr>
          <p:cNvPr id="555011" name="Rectangle 3"/>
          <p:cNvSpPr>
            <a:spLocks noGrp="1" noChangeArrowheads="1"/>
          </p:cNvSpPr>
          <p:nvPr>
            <p:ph type="body" idx="1"/>
          </p:nvPr>
        </p:nvSpPr>
        <p:spPr>
          <a:xfrm>
            <a:off x="685800" y="2057400"/>
            <a:ext cx="7772400" cy="4114800"/>
          </a:xfrm>
        </p:spPr>
        <p:txBody>
          <a:bodyPr/>
          <a:lstStyle/>
          <a:p>
            <a:r>
              <a:rPr lang="en-US"/>
              <a:t>Not all addicted persons are homeless or living in a “crack” house </a:t>
            </a:r>
          </a:p>
          <a:p>
            <a:r>
              <a:rPr lang="en-US"/>
              <a:t>Some addicts appear to be functional, but with a closer look substances are still a problem </a:t>
            </a:r>
          </a:p>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2786" name="Rectangle 2"/>
          <p:cNvSpPr>
            <a:spLocks noGrp="1" noChangeArrowheads="1"/>
          </p:cNvSpPr>
          <p:nvPr>
            <p:ph type="title"/>
          </p:nvPr>
        </p:nvSpPr>
        <p:spPr/>
        <p:txBody>
          <a:bodyPr/>
          <a:lstStyle/>
          <a:p>
            <a:r>
              <a:rPr lang="en-US"/>
              <a:t>Addiction</a:t>
            </a:r>
          </a:p>
        </p:txBody>
      </p:sp>
      <p:sp>
        <p:nvSpPr>
          <p:cNvPr id="502787" name="Rectangle 3"/>
          <p:cNvSpPr>
            <a:spLocks noGrp="1" noChangeArrowheads="1"/>
          </p:cNvSpPr>
          <p:nvPr>
            <p:ph type="body" idx="1"/>
          </p:nvPr>
        </p:nvSpPr>
        <p:spPr>
          <a:xfrm>
            <a:off x="701675" y="1905000"/>
            <a:ext cx="7740650" cy="3879850"/>
          </a:xfrm>
        </p:spPr>
        <p:txBody>
          <a:bodyPr/>
          <a:lstStyle/>
          <a:p>
            <a:r>
              <a:rPr lang="en-US"/>
              <a:t>Addiction is a brain disease</a:t>
            </a:r>
          </a:p>
          <a:p>
            <a:r>
              <a:rPr lang="en-US"/>
              <a:t>Addiction is a primary, progressive, fatal illness.</a:t>
            </a:r>
          </a:p>
          <a:p>
            <a:r>
              <a:rPr lang="en-US"/>
              <a:t>A chronic disorder requiring multiple strategies and multiple episodes of intervention</a:t>
            </a:r>
          </a:p>
          <a:p>
            <a:r>
              <a:rPr lang="en-US"/>
              <a:t>Treatment works in the long-run</a:t>
            </a:r>
          </a:p>
          <a:p>
            <a:r>
              <a:rPr lang="en-US"/>
              <a:t>Treatment is cost-effective</a:t>
            </a:r>
          </a:p>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7666" name="Rectangle 2"/>
          <p:cNvSpPr>
            <a:spLocks noGrp="1" noChangeArrowheads="1"/>
          </p:cNvSpPr>
          <p:nvPr>
            <p:ph type="title"/>
          </p:nvPr>
        </p:nvSpPr>
        <p:spPr>
          <a:xfrm>
            <a:off x="685800" y="990600"/>
            <a:ext cx="7772400" cy="1143000"/>
          </a:xfrm>
        </p:spPr>
        <p:txBody>
          <a:bodyPr/>
          <a:lstStyle/>
          <a:p>
            <a:r>
              <a:rPr lang="en-US"/>
              <a:t>Progression of Abuse to Addiction</a:t>
            </a:r>
            <a:r>
              <a:rPr lang="en-US" b="0"/>
              <a:t/>
            </a:r>
            <a:br>
              <a:rPr lang="en-US" b="0"/>
            </a:br>
            <a:endParaRPr lang="en-US" b="0"/>
          </a:p>
        </p:txBody>
      </p:sp>
      <p:sp>
        <p:nvSpPr>
          <p:cNvPr id="497667" name="Rectangle 3"/>
          <p:cNvSpPr>
            <a:spLocks noGrp="1" noChangeArrowheads="1"/>
          </p:cNvSpPr>
          <p:nvPr>
            <p:ph type="body" idx="1"/>
          </p:nvPr>
        </p:nvSpPr>
        <p:spPr>
          <a:xfrm>
            <a:off x="685800" y="2438400"/>
            <a:ext cx="8458200" cy="4114800"/>
          </a:xfrm>
        </p:spPr>
        <p:txBody>
          <a:bodyPr/>
          <a:lstStyle/>
          <a:p>
            <a:r>
              <a:rPr lang="en-US"/>
              <a:t>Stage One- Experimenting</a:t>
            </a:r>
          </a:p>
          <a:p>
            <a:r>
              <a:rPr lang="en-US"/>
              <a:t>Stage Two- Seeking a Mood Swing</a:t>
            </a:r>
          </a:p>
          <a:p>
            <a:r>
              <a:rPr lang="en-US"/>
              <a:t>Stage Three- Preoccupation</a:t>
            </a:r>
          </a:p>
          <a:p>
            <a:r>
              <a:rPr lang="en-US"/>
              <a:t>Stage Four- Powerlessness/Addiction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ulse">
  <a:themeElements>
    <a:clrScheme name="Pulse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fontScheme name="Puls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Pulse 1">
        <a:dk1>
          <a:srgbClr val="000000"/>
        </a:dk1>
        <a:lt1>
          <a:srgbClr val="CCECFF"/>
        </a:lt1>
        <a:dk2>
          <a:srgbClr val="000066"/>
        </a:dk2>
        <a:lt2>
          <a:srgbClr val="6699FF"/>
        </a:lt2>
        <a:accent1>
          <a:srgbClr val="33CCCC"/>
        </a:accent1>
        <a:accent2>
          <a:srgbClr val="0099FF"/>
        </a:accent2>
        <a:accent3>
          <a:srgbClr val="E2F4FF"/>
        </a:accent3>
        <a:accent4>
          <a:srgbClr val="000000"/>
        </a:accent4>
        <a:accent5>
          <a:srgbClr val="ADE2E2"/>
        </a:accent5>
        <a:accent6>
          <a:srgbClr val="008AE7"/>
        </a:accent6>
        <a:hlink>
          <a:srgbClr val="FFFFFF"/>
        </a:hlink>
        <a:folHlink>
          <a:srgbClr val="3366FF"/>
        </a:folHlink>
      </a:clrScheme>
      <a:clrMap bg1="lt1" tx1="dk1" bg2="lt2" tx2="dk2" accent1="accent1" accent2="accent2" accent3="accent3" accent4="accent4" accent5="accent5" accent6="accent6" hlink="hlink" folHlink="folHlink"/>
    </a:extraClrScheme>
    <a:extraClrScheme>
      <a:clrScheme name="Pulse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clrMap bg1="dk2" tx1="lt1" bg2="dk1" tx2="lt2" accent1="accent1" accent2="accent2" accent3="accent3" accent4="accent4" accent5="accent5" accent6="accent6" hlink="hlink" folHlink="folHlink"/>
    </a:extraClrScheme>
    <a:extraClrScheme>
      <a:clrScheme name="Pulse 3">
        <a:dk1>
          <a:srgbClr val="000000"/>
        </a:dk1>
        <a:lt1>
          <a:srgbClr val="FFFFFF"/>
        </a:lt1>
        <a:dk2>
          <a:srgbClr val="000000"/>
        </a:dk2>
        <a:lt2>
          <a:srgbClr val="DDDDDD"/>
        </a:lt2>
        <a:accent1>
          <a:srgbClr val="CBCBCB"/>
        </a:accent1>
        <a:accent2>
          <a:srgbClr val="C0C0C0"/>
        </a:accent2>
        <a:accent3>
          <a:srgbClr val="FFFFFF"/>
        </a:accent3>
        <a:accent4>
          <a:srgbClr val="000000"/>
        </a:accent4>
        <a:accent5>
          <a:srgbClr val="E2E2E2"/>
        </a:accent5>
        <a:accent6>
          <a:srgbClr val="AEAEAE"/>
        </a:accent6>
        <a:hlink>
          <a:srgbClr val="4D4D4D"/>
        </a:hlink>
        <a:folHlink>
          <a:srgbClr val="868686"/>
        </a:folHlink>
      </a:clrScheme>
      <a:clrMap bg1="lt1" tx1="dk1" bg2="lt2" tx2="dk2" accent1="accent1" accent2="accent2" accent3="accent3" accent4="accent4" accent5="accent5" accent6="accent6" hlink="hlink" folHlink="folHlink"/>
    </a:extraClrScheme>
    <a:extraClrScheme>
      <a:clrScheme name="Pulse 4">
        <a:dk1>
          <a:srgbClr val="000000"/>
        </a:dk1>
        <a:lt1>
          <a:srgbClr val="FFFFFF"/>
        </a:lt1>
        <a:dk2>
          <a:srgbClr val="660033"/>
        </a:dk2>
        <a:lt2>
          <a:srgbClr val="FFCC66"/>
        </a:lt2>
        <a:accent1>
          <a:srgbClr val="FF9900"/>
        </a:accent1>
        <a:accent2>
          <a:srgbClr val="440022"/>
        </a:accent2>
        <a:accent3>
          <a:srgbClr val="B8AAAD"/>
        </a:accent3>
        <a:accent4>
          <a:srgbClr val="DADADA"/>
        </a:accent4>
        <a:accent5>
          <a:srgbClr val="FFCAAA"/>
        </a:accent5>
        <a:accent6>
          <a:srgbClr val="3D001E"/>
        </a:accent6>
        <a:hlink>
          <a:srgbClr val="B20059"/>
        </a:hlink>
        <a:folHlink>
          <a:srgbClr val="FF6699"/>
        </a:folHlink>
      </a:clrScheme>
      <a:clrMap bg1="dk2" tx1="lt1" bg2="dk1" tx2="lt2" accent1="accent1" accent2="accent2" accent3="accent3" accent4="accent4" accent5="accent5" accent6="accent6" hlink="hlink" folHlink="folHlink"/>
    </a:extraClrScheme>
    <a:extraClrScheme>
      <a:clrScheme name="Pulse 5">
        <a:dk1>
          <a:srgbClr val="000000"/>
        </a:dk1>
        <a:lt1>
          <a:srgbClr val="FFFFFF"/>
        </a:lt1>
        <a:dk2>
          <a:srgbClr val="663300"/>
        </a:dk2>
        <a:lt2>
          <a:srgbClr val="FFCC66"/>
        </a:lt2>
        <a:accent1>
          <a:srgbClr val="FF9900"/>
        </a:accent1>
        <a:accent2>
          <a:srgbClr val="361B00"/>
        </a:accent2>
        <a:accent3>
          <a:srgbClr val="B8ADAA"/>
        </a:accent3>
        <a:accent4>
          <a:srgbClr val="DADADA"/>
        </a:accent4>
        <a:accent5>
          <a:srgbClr val="FFCAAA"/>
        </a:accent5>
        <a:accent6>
          <a:srgbClr val="301700"/>
        </a:accent6>
        <a:hlink>
          <a:srgbClr val="996633"/>
        </a:hlink>
        <a:folHlink>
          <a:srgbClr val="FF6699"/>
        </a:folHlink>
      </a:clrScheme>
      <a:clrMap bg1="dk2" tx1="lt1" bg2="dk1" tx2="lt2" accent1="accent1" accent2="accent2" accent3="accent3" accent4="accent4" accent5="accent5" accent6="accent6" hlink="hlink" folHlink="folHlink"/>
    </a:extraClrScheme>
    <a:extraClrScheme>
      <a:clrScheme name="Pulse 6">
        <a:dk1>
          <a:srgbClr val="000000"/>
        </a:dk1>
        <a:lt1>
          <a:srgbClr val="FFFFFF"/>
        </a:lt1>
        <a:dk2>
          <a:srgbClr val="003300"/>
        </a:dk2>
        <a:lt2>
          <a:srgbClr val="FFCC66"/>
        </a:lt2>
        <a:accent1>
          <a:srgbClr val="CC9900"/>
        </a:accent1>
        <a:accent2>
          <a:srgbClr val="001600"/>
        </a:accent2>
        <a:accent3>
          <a:srgbClr val="AAADAA"/>
        </a:accent3>
        <a:accent4>
          <a:srgbClr val="DADADA"/>
        </a:accent4>
        <a:accent5>
          <a:srgbClr val="E2CAAA"/>
        </a:accent5>
        <a:accent6>
          <a:srgbClr val="001300"/>
        </a:accent6>
        <a:hlink>
          <a:srgbClr val="006600"/>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Designs\PULSE.POT</Template>
  <TotalTime>1404</TotalTime>
  <Pages>127</Pages>
  <Words>4052</Words>
  <Application>Microsoft Office PowerPoint</Application>
  <PresentationFormat>On-screen Show (4:3)</PresentationFormat>
  <Paragraphs>442</Paragraphs>
  <Slides>52</Slides>
  <Notes>52</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52</vt:i4>
      </vt:variant>
    </vt:vector>
  </HeadingPairs>
  <TitlesOfParts>
    <vt:vector size="55" baseType="lpstr">
      <vt:lpstr>Pulse</vt:lpstr>
      <vt:lpstr>ClipArt</vt:lpstr>
      <vt:lpstr>Chart</vt:lpstr>
      <vt:lpstr>Addictive Diseases</vt:lpstr>
      <vt:lpstr>A LIFE</vt:lpstr>
      <vt:lpstr>A LIFE including  alcohol and drug use</vt:lpstr>
      <vt:lpstr>A LIFE including  alcohol and drug abuse</vt:lpstr>
      <vt:lpstr>A LIFE including  drug and alcohol addiction</vt:lpstr>
      <vt:lpstr>Definition of Addiction:</vt:lpstr>
      <vt:lpstr>Addiction Has Many Faces</vt:lpstr>
      <vt:lpstr>Addiction</vt:lpstr>
      <vt:lpstr>Progression of Abuse to Addiction </vt:lpstr>
      <vt:lpstr>4 Cs of Addiction</vt:lpstr>
      <vt:lpstr>Addiction Is Not What You Think</vt:lpstr>
      <vt:lpstr>Why do people take drugs?</vt:lpstr>
      <vt:lpstr>PowerPoint Presentation</vt:lpstr>
      <vt:lpstr>How Does the Brain Work?</vt:lpstr>
      <vt:lpstr>PowerPoint Presentation</vt:lpstr>
      <vt:lpstr>What Is the Relationship Between the Brain and Behavior?</vt:lpstr>
      <vt:lpstr>Brain Reward Pathways</vt:lpstr>
      <vt:lpstr>Dopamine Spells REWARD</vt:lpstr>
      <vt:lpstr>Activation of Reward</vt:lpstr>
      <vt:lpstr>Addiction as a Brain Disease</vt:lpstr>
      <vt:lpstr>The Disease of Addiction</vt:lpstr>
      <vt:lpstr>Substance Abuse </vt:lpstr>
      <vt:lpstr>Substance Dependence</vt:lpstr>
      <vt:lpstr>Substance Dependence is a  Brain Disease </vt:lpstr>
      <vt:lpstr>Addiction Risk Factors</vt:lpstr>
      <vt:lpstr>Cognitive Deficits</vt:lpstr>
      <vt:lpstr>Common Characteristics of Addicts</vt:lpstr>
      <vt:lpstr>Common Characteristics…</vt:lpstr>
      <vt:lpstr>Misconceptions about Addiction What is it?</vt:lpstr>
      <vt:lpstr>What is a Psychoactive Drug?</vt:lpstr>
      <vt:lpstr>Classification of Psychoactive Drugs</vt:lpstr>
      <vt:lpstr>Psychotherapeutic Drugs</vt:lpstr>
      <vt:lpstr>Definition of Alcoholism JAMA, 1992</vt:lpstr>
      <vt:lpstr>Alcohol Use Disorders are Common in U.S.</vt:lpstr>
      <vt:lpstr>What Drugs are Addicting? Drugs of Abuse and Dependence</vt:lpstr>
      <vt:lpstr>PowerPoint Presentation</vt:lpstr>
      <vt:lpstr>PowerPoint Presentation</vt:lpstr>
      <vt:lpstr>PowerPoint Presentation</vt:lpstr>
      <vt:lpstr>TREATMENT WORKS!</vt:lpstr>
      <vt:lpstr>Who needs treatment?</vt:lpstr>
      <vt:lpstr>National Institute on Drug Abuse (NIDA) Principles of Effective Treatment</vt:lpstr>
      <vt:lpstr>NIDA Principles or Effective Tx (cont’d.)</vt:lpstr>
      <vt:lpstr>NIDA Principles or Effective Tx (cont’d.)</vt:lpstr>
      <vt:lpstr>Medical Detoxification</vt:lpstr>
      <vt:lpstr>Medications for Drug Addiction</vt:lpstr>
      <vt:lpstr>Motivation to Enter/ Sustain Treatment</vt:lpstr>
      <vt:lpstr>Effectiveness of Treatment</vt:lpstr>
      <vt:lpstr>Self-Help and Drug Addiction Treatment</vt:lpstr>
      <vt:lpstr>12-Step Programs</vt:lpstr>
      <vt:lpstr>Cost-Effectiveness of Drug Treatment</vt:lpstr>
      <vt:lpstr>If you treat an individual as he is he will stay as he is, but if you treat him as if he were what he ought to be and could be, he will become what he ought to be and could be.    ~ Johann Wolfgang von Goethe</vt:lpstr>
      <vt:lpstr>Presentation Prepared By: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 369 I Me Study</dc:title>
  <dc:creator>Huang, Lee, Paik, Swartz</dc:creator>
  <cp:lastModifiedBy>Charles S Cochran (cscchran)</cp:lastModifiedBy>
  <cp:revision>247</cp:revision>
  <cp:lastPrinted>1997-08-14T18:51:26Z</cp:lastPrinted>
  <dcterms:created xsi:type="dcterms:W3CDTF">1996-02-15T17:14:02Z</dcterms:created>
  <dcterms:modified xsi:type="dcterms:W3CDTF">2014-05-12T23:10:47Z</dcterms:modified>
</cp:coreProperties>
</file>