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9" r:id="rId1"/>
  </p:sldMasterIdLst>
  <p:notesMasterIdLst>
    <p:notesMasterId r:id="rId22"/>
  </p:notesMasterIdLst>
  <p:handoutMasterIdLst>
    <p:handoutMasterId r:id="rId23"/>
  </p:handoutMasterIdLst>
  <p:sldIdLst>
    <p:sldId id="443" r:id="rId2"/>
    <p:sldId id="559" r:id="rId3"/>
    <p:sldId id="566" r:id="rId4"/>
    <p:sldId id="567" r:id="rId5"/>
    <p:sldId id="568" r:id="rId6"/>
    <p:sldId id="569" r:id="rId7"/>
    <p:sldId id="561" r:id="rId8"/>
    <p:sldId id="571" r:id="rId9"/>
    <p:sldId id="581" r:id="rId10"/>
    <p:sldId id="582" r:id="rId11"/>
    <p:sldId id="583" r:id="rId12"/>
    <p:sldId id="584" r:id="rId13"/>
    <p:sldId id="573" r:id="rId14"/>
    <p:sldId id="575" r:id="rId15"/>
    <p:sldId id="577" r:id="rId16"/>
    <p:sldId id="576" r:id="rId17"/>
    <p:sldId id="574" r:id="rId18"/>
    <p:sldId id="578" r:id="rId19"/>
    <p:sldId id="579" r:id="rId20"/>
    <p:sldId id="580" r:id="rId21"/>
  </p:sldIdLst>
  <p:sldSz cx="9144000" cy="6858000" type="screen4x3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50" autoAdjust="0"/>
  </p:normalViewPr>
  <p:slideViewPr>
    <p:cSldViewPr>
      <p:cViewPr>
        <p:scale>
          <a:sx n="54" d="100"/>
          <a:sy n="54" d="100"/>
        </p:scale>
        <p:origin x="-1980" y="-4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1968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6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r>
              <a:rPr lang="en-US" altLang="en-US"/>
              <a:t>12-</a:t>
            </a:r>
            <a:fld id="{729BCC64-266E-413A-94F3-D98DF70F4C4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342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r>
              <a:rPr lang="en-US" altLang="en-US"/>
              <a:t>© 2006 Georgia Crisis Intervention Team Program</a:t>
            </a:r>
          </a:p>
        </p:txBody>
      </p:sp>
    </p:spTree>
    <p:extLst>
      <p:ext uri="{BB962C8B-B14F-4D97-AF65-F5344CB8AC3E}">
        <p14:creationId xmlns:p14="http://schemas.microsoft.com/office/powerpoint/2010/main" val="3237051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notes styles</a:t>
            </a:r>
          </a:p>
          <a:p>
            <a:pPr lvl="0"/>
            <a:r>
              <a:rPr lang="en-US" altLang="en-US" smtClean="0"/>
              <a:t>Second Level</a:t>
            </a:r>
          </a:p>
          <a:p>
            <a:pPr lvl="0"/>
            <a:r>
              <a:rPr lang="en-US" altLang="en-US" smtClean="0"/>
              <a:t>Third Level</a:t>
            </a:r>
          </a:p>
          <a:p>
            <a:pPr lvl="0"/>
            <a:r>
              <a:rPr lang="en-US" altLang="en-US" smtClean="0"/>
              <a:t>Fourth Level</a:t>
            </a:r>
          </a:p>
          <a:p>
            <a:pPr lvl="0"/>
            <a:r>
              <a:rPr lang="en-US" altLang="en-US" smtClean="0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23098843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56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63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64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65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66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67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68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70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71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72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73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05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74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79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795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en-US" sz="1000" i="1">
                <a:latin typeface="Times New Roman" pitchFamily="18" charset="0"/>
              </a:rPr>
              <a:t>30</a:t>
            </a:r>
          </a:p>
        </p:txBody>
      </p:sp>
      <p:sp>
        <p:nvSpPr>
          <p:cNvPr id="417796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797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798" name="Rectangle 6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799" name="Rectangle 7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en-US" sz="1000" i="1">
                <a:latin typeface="Times New Roman" pitchFamily="18" charset="0"/>
              </a:rPr>
              <a:t>28</a:t>
            </a:r>
          </a:p>
        </p:txBody>
      </p:sp>
      <p:sp>
        <p:nvSpPr>
          <p:cNvPr id="417800" name="Rectangle 8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801" name="Rectangle 9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802" name="Rectangle 10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803" name="Rectangle 11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en-US" sz="1000" i="1">
                <a:latin typeface="Times New Roman" pitchFamily="18" charset="0"/>
              </a:rPr>
              <a:t>34</a:t>
            </a:r>
          </a:p>
        </p:txBody>
      </p:sp>
      <p:sp>
        <p:nvSpPr>
          <p:cNvPr id="417804" name="Rectangle 12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805" name="Rectangle 13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806" name="Rectangle 1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17807" name="Rectangle 1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57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58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59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60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61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62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4" name="Rectangle 2"/>
          <p:cNvSpPr>
            <a:spLocks noChangeArrowheads="1"/>
          </p:cNvSpPr>
          <p:nvPr/>
        </p:nvSpPr>
        <p:spPr bwMode="invGray">
          <a:xfrm>
            <a:off x="8809038" y="0"/>
            <a:ext cx="334962" cy="68580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1955" name="Freeform 3"/>
          <p:cNvSpPr>
            <a:spLocks/>
          </p:cNvSpPr>
          <p:nvPr/>
        </p:nvSpPr>
        <p:spPr bwMode="white">
          <a:xfrm>
            <a:off x="-9525" y="4489450"/>
            <a:ext cx="5754688" cy="2368550"/>
          </a:xfrm>
          <a:custGeom>
            <a:avLst/>
            <a:gdLst>
              <a:gd name="T0" fmla="*/ 0 w 3625"/>
              <a:gd name="T1" fmla="*/ 1491 h 1492"/>
              <a:gd name="T2" fmla="*/ 0 w 3625"/>
              <a:gd name="T3" fmla="*/ 0 h 1492"/>
              <a:gd name="T4" fmla="*/ 171 w 3625"/>
              <a:gd name="T5" fmla="*/ 3 h 1492"/>
              <a:gd name="T6" fmla="*/ 355 w 3625"/>
              <a:gd name="T7" fmla="*/ 9 h 1492"/>
              <a:gd name="T8" fmla="*/ 499 w 3625"/>
              <a:gd name="T9" fmla="*/ 21 h 1492"/>
              <a:gd name="T10" fmla="*/ 650 w 3625"/>
              <a:gd name="T11" fmla="*/ 36 h 1492"/>
              <a:gd name="T12" fmla="*/ 809 w 3625"/>
              <a:gd name="T13" fmla="*/ 54 h 1492"/>
              <a:gd name="T14" fmla="*/ 957 w 3625"/>
              <a:gd name="T15" fmla="*/ 78 h 1492"/>
              <a:gd name="T16" fmla="*/ 1119 w 3625"/>
              <a:gd name="T17" fmla="*/ 105 h 1492"/>
              <a:gd name="T18" fmla="*/ 1261 w 3625"/>
              <a:gd name="T19" fmla="*/ 133 h 1492"/>
              <a:gd name="T20" fmla="*/ 1441 w 3625"/>
              <a:gd name="T21" fmla="*/ 175 h 1492"/>
              <a:gd name="T22" fmla="*/ 1598 w 3625"/>
              <a:gd name="T23" fmla="*/ 217 h 1492"/>
              <a:gd name="T24" fmla="*/ 1763 w 3625"/>
              <a:gd name="T25" fmla="*/ 269 h 1492"/>
              <a:gd name="T26" fmla="*/ 1887 w 3625"/>
              <a:gd name="T27" fmla="*/ 308 h 1492"/>
              <a:gd name="T28" fmla="*/ 2085 w 3625"/>
              <a:gd name="T29" fmla="*/ 384 h 1492"/>
              <a:gd name="T30" fmla="*/ 2230 w 3625"/>
              <a:gd name="T31" fmla="*/ 444 h 1492"/>
              <a:gd name="T32" fmla="*/ 2456 w 3625"/>
              <a:gd name="T33" fmla="*/ 547 h 1492"/>
              <a:gd name="T34" fmla="*/ 2666 w 3625"/>
              <a:gd name="T35" fmla="*/ 662 h 1492"/>
              <a:gd name="T36" fmla="*/ 2859 w 3625"/>
              <a:gd name="T37" fmla="*/ 786 h 1492"/>
              <a:gd name="T38" fmla="*/ 3046 w 3625"/>
              <a:gd name="T39" fmla="*/ 920 h 1492"/>
              <a:gd name="T40" fmla="*/ 3193 w 3625"/>
              <a:gd name="T41" fmla="*/ 1038 h 1492"/>
              <a:gd name="T42" fmla="*/ 3332 w 3625"/>
              <a:gd name="T43" fmla="*/ 1168 h 1492"/>
              <a:gd name="T44" fmla="*/ 3440 w 3625"/>
              <a:gd name="T45" fmla="*/ 1280 h 1492"/>
              <a:gd name="T46" fmla="*/ 3524 w 3625"/>
              <a:gd name="T47" fmla="*/ 1380 h 1492"/>
              <a:gd name="T48" fmla="*/ 3624 w 3625"/>
              <a:gd name="T49" fmla="*/ 1491 h 1492"/>
              <a:gd name="T50" fmla="*/ 3608 w 3625"/>
              <a:gd name="T51" fmla="*/ 1491 h 1492"/>
              <a:gd name="T52" fmla="*/ 0 w 3625"/>
              <a:gd name="T53" fmla="*/ 1491 h 14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1956" name="Freeform 4"/>
          <p:cNvSpPr>
            <a:spLocks/>
          </p:cNvSpPr>
          <p:nvPr/>
        </p:nvSpPr>
        <p:spPr bwMode="white">
          <a:xfrm>
            <a:off x="0" y="3817938"/>
            <a:ext cx="8164513" cy="3019425"/>
          </a:xfrm>
          <a:custGeom>
            <a:avLst/>
            <a:gdLst>
              <a:gd name="T0" fmla="*/ 2718 w 5143"/>
              <a:gd name="T1" fmla="*/ 405 h 1902"/>
              <a:gd name="T2" fmla="*/ 2466 w 5143"/>
              <a:gd name="T3" fmla="*/ 333 h 1902"/>
              <a:gd name="T4" fmla="*/ 2202 w 5143"/>
              <a:gd name="T5" fmla="*/ 261 h 1902"/>
              <a:gd name="T6" fmla="*/ 1929 w 5143"/>
              <a:gd name="T7" fmla="*/ 198 h 1902"/>
              <a:gd name="T8" fmla="*/ 1695 w 5143"/>
              <a:gd name="T9" fmla="*/ 153 h 1902"/>
              <a:gd name="T10" fmla="*/ 1434 w 5143"/>
              <a:gd name="T11" fmla="*/ 111 h 1902"/>
              <a:gd name="T12" fmla="*/ 1188 w 5143"/>
              <a:gd name="T13" fmla="*/ 75 h 1902"/>
              <a:gd name="T14" fmla="*/ 957 w 5143"/>
              <a:gd name="T15" fmla="*/ 48 h 1902"/>
              <a:gd name="T16" fmla="*/ 747 w 5143"/>
              <a:gd name="T17" fmla="*/ 30 h 1902"/>
              <a:gd name="T18" fmla="*/ 501 w 5143"/>
              <a:gd name="T19" fmla="*/ 15 h 1902"/>
              <a:gd name="T20" fmla="*/ 246 w 5143"/>
              <a:gd name="T21" fmla="*/ 3 h 1902"/>
              <a:gd name="T22" fmla="*/ 0 w 5143"/>
              <a:gd name="T23" fmla="*/ 0 h 1902"/>
              <a:gd name="T24" fmla="*/ 0 w 5143"/>
              <a:gd name="T25" fmla="*/ 275 h 1902"/>
              <a:gd name="T26" fmla="*/ 0 w 5143"/>
              <a:gd name="T27" fmla="*/ 345 h 1902"/>
              <a:gd name="T28" fmla="*/ 0 w 5143"/>
              <a:gd name="T29" fmla="*/ 275 h 1902"/>
              <a:gd name="T30" fmla="*/ 0 w 5143"/>
              <a:gd name="T31" fmla="*/ 342 h 1902"/>
              <a:gd name="T32" fmla="*/ 339 w 5143"/>
              <a:gd name="T33" fmla="*/ 351 h 1902"/>
              <a:gd name="T34" fmla="*/ 606 w 5143"/>
              <a:gd name="T35" fmla="*/ 372 h 1902"/>
              <a:gd name="T36" fmla="*/ 852 w 5143"/>
              <a:gd name="T37" fmla="*/ 399 h 1902"/>
              <a:gd name="T38" fmla="*/ 1068 w 5143"/>
              <a:gd name="T39" fmla="*/ 435 h 1902"/>
              <a:gd name="T40" fmla="*/ 1275 w 5143"/>
              <a:gd name="T41" fmla="*/ 474 h 1902"/>
              <a:gd name="T42" fmla="*/ 1545 w 5143"/>
              <a:gd name="T43" fmla="*/ 540 h 1902"/>
              <a:gd name="T44" fmla="*/ 1761 w 5143"/>
              <a:gd name="T45" fmla="*/ 603 h 1902"/>
              <a:gd name="T46" fmla="*/ 1971 w 5143"/>
              <a:gd name="T47" fmla="*/ 678 h 1902"/>
              <a:gd name="T48" fmla="*/ 2166 w 5143"/>
              <a:gd name="T49" fmla="*/ 747 h 1902"/>
              <a:gd name="T50" fmla="*/ 2397 w 5143"/>
              <a:gd name="T51" fmla="*/ 852 h 1902"/>
              <a:gd name="T52" fmla="*/ 2613 w 5143"/>
              <a:gd name="T53" fmla="*/ 960 h 1902"/>
              <a:gd name="T54" fmla="*/ 2832 w 5143"/>
              <a:gd name="T55" fmla="*/ 1095 h 1902"/>
              <a:gd name="T56" fmla="*/ 3012 w 5143"/>
              <a:gd name="T57" fmla="*/ 1212 h 1902"/>
              <a:gd name="T58" fmla="*/ 3186 w 5143"/>
              <a:gd name="T59" fmla="*/ 1347 h 1902"/>
              <a:gd name="T60" fmla="*/ 3351 w 5143"/>
              <a:gd name="T61" fmla="*/ 1497 h 1902"/>
              <a:gd name="T62" fmla="*/ 3480 w 5143"/>
              <a:gd name="T63" fmla="*/ 1629 h 1902"/>
              <a:gd name="T64" fmla="*/ 3612 w 5143"/>
              <a:gd name="T65" fmla="*/ 1785 h 1902"/>
              <a:gd name="T66" fmla="*/ 3699 w 5143"/>
              <a:gd name="T67" fmla="*/ 1901 h 1902"/>
              <a:gd name="T68" fmla="*/ 5142 w 5143"/>
              <a:gd name="T69" fmla="*/ 1901 h 1902"/>
              <a:gd name="T70" fmla="*/ 5076 w 5143"/>
              <a:gd name="T71" fmla="*/ 1827 h 1902"/>
              <a:gd name="T72" fmla="*/ 4968 w 5143"/>
              <a:gd name="T73" fmla="*/ 1707 h 1902"/>
              <a:gd name="T74" fmla="*/ 4797 w 5143"/>
              <a:gd name="T75" fmla="*/ 1539 h 1902"/>
              <a:gd name="T76" fmla="*/ 4617 w 5143"/>
              <a:gd name="T77" fmla="*/ 1383 h 1902"/>
              <a:gd name="T78" fmla="*/ 4410 w 5143"/>
              <a:gd name="T79" fmla="*/ 1221 h 1902"/>
              <a:gd name="T80" fmla="*/ 4185 w 5143"/>
              <a:gd name="T81" fmla="*/ 1071 h 1902"/>
              <a:gd name="T82" fmla="*/ 3960 w 5143"/>
              <a:gd name="T83" fmla="*/ 939 h 1902"/>
              <a:gd name="T84" fmla="*/ 3708 w 5143"/>
              <a:gd name="T85" fmla="*/ 801 h 1902"/>
              <a:gd name="T86" fmla="*/ 3492 w 5143"/>
              <a:gd name="T87" fmla="*/ 702 h 1902"/>
              <a:gd name="T88" fmla="*/ 3231 w 5143"/>
              <a:gd name="T89" fmla="*/ 588 h 1902"/>
              <a:gd name="T90" fmla="*/ 2964 w 5143"/>
              <a:gd name="T91" fmla="*/ 489 h 1902"/>
              <a:gd name="T92" fmla="*/ 2718 w 5143"/>
              <a:gd name="T93" fmla="*/ 405 h 19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1957" name="Freeform 5"/>
          <p:cNvSpPr>
            <a:spLocks/>
          </p:cNvSpPr>
          <p:nvPr/>
        </p:nvSpPr>
        <p:spPr bwMode="white">
          <a:xfrm>
            <a:off x="0" y="3146425"/>
            <a:ext cx="9144000" cy="3690938"/>
          </a:xfrm>
          <a:custGeom>
            <a:avLst/>
            <a:gdLst>
              <a:gd name="T0" fmla="*/ 0 w 5760"/>
              <a:gd name="T1" fmla="*/ 0 h 2325"/>
              <a:gd name="T2" fmla="*/ 0 w 5760"/>
              <a:gd name="T3" fmla="*/ 339 h 2325"/>
              <a:gd name="T4" fmla="*/ 558 w 5760"/>
              <a:gd name="T5" fmla="*/ 357 h 2325"/>
              <a:gd name="T6" fmla="*/ 807 w 5760"/>
              <a:gd name="T7" fmla="*/ 375 h 2325"/>
              <a:gd name="T8" fmla="*/ 1056 w 5760"/>
              <a:gd name="T9" fmla="*/ 399 h 2325"/>
              <a:gd name="T10" fmla="*/ 1272 w 5760"/>
              <a:gd name="T11" fmla="*/ 426 h 2325"/>
              <a:gd name="T12" fmla="*/ 1539 w 5760"/>
              <a:gd name="T13" fmla="*/ 465 h 2325"/>
              <a:gd name="T14" fmla="*/ 1791 w 5760"/>
              <a:gd name="T15" fmla="*/ 510 h 2325"/>
              <a:gd name="T16" fmla="*/ 2076 w 5760"/>
              <a:gd name="T17" fmla="*/ 570 h 2325"/>
              <a:gd name="T18" fmla="*/ 2334 w 5760"/>
              <a:gd name="T19" fmla="*/ 630 h 2325"/>
              <a:gd name="T20" fmla="*/ 2544 w 5760"/>
              <a:gd name="T21" fmla="*/ 687 h 2325"/>
              <a:gd name="T22" fmla="*/ 2775 w 5760"/>
              <a:gd name="T23" fmla="*/ 759 h 2325"/>
              <a:gd name="T24" fmla="*/ 3003 w 5760"/>
              <a:gd name="T25" fmla="*/ 837 h 2325"/>
              <a:gd name="T26" fmla="*/ 3231 w 5760"/>
              <a:gd name="T27" fmla="*/ 924 h 2325"/>
              <a:gd name="T28" fmla="*/ 3438 w 5760"/>
              <a:gd name="T29" fmla="*/ 1005 h 2325"/>
              <a:gd name="T30" fmla="*/ 3663 w 5760"/>
              <a:gd name="T31" fmla="*/ 1110 h 2325"/>
              <a:gd name="T32" fmla="*/ 3903 w 5760"/>
              <a:gd name="T33" fmla="*/ 1233 h 2325"/>
              <a:gd name="T34" fmla="*/ 4149 w 5760"/>
              <a:gd name="T35" fmla="*/ 1374 h 2325"/>
              <a:gd name="T36" fmla="*/ 4353 w 5760"/>
              <a:gd name="T37" fmla="*/ 1506 h 2325"/>
              <a:gd name="T38" fmla="*/ 4491 w 5760"/>
              <a:gd name="T39" fmla="*/ 1602 h 2325"/>
              <a:gd name="T40" fmla="*/ 4668 w 5760"/>
              <a:gd name="T41" fmla="*/ 1740 h 2325"/>
              <a:gd name="T42" fmla="*/ 4824 w 5760"/>
              <a:gd name="T43" fmla="*/ 1875 h 2325"/>
              <a:gd name="T44" fmla="*/ 4968 w 5760"/>
              <a:gd name="T45" fmla="*/ 2016 h 2325"/>
              <a:gd name="T46" fmla="*/ 5100 w 5760"/>
              <a:gd name="T47" fmla="*/ 2154 h 2325"/>
              <a:gd name="T48" fmla="*/ 5238 w 5760"/>
              <a:gd name="T49" fmla="*/ 2324 h 2325"/>
              <a:gd name="T50" fmla="*/ 5759 w 5760"/>
              <a:gd name="T51" fmla="*/ 2324 h 2325"/>
              <a:gd name="T52" fmla="*/ 5759 w 5760"/>
              <a:gd name="T53" fmla="*/ 1245 h 2325"/>
              <a:gd name="T54" fmla="*/ 5580 w 5760"/>
              <a:gd name="T55" fmla="*/ 1119 h 2325"/>
              <a:gd name="T56" fmla="*/ 5400 w 5760"/>
              <a:gd name="T57" fmla="*/ 1020 h 2325"/>
              <a:gd name="T58" fmla="*/ 5205 w 5760"/>
              <a:gd name="T59" fmla="*/ 918 h 2325"/>
              <a:gd name="T60" fmla="*/ 5031 w 5760"/>
              <a:gd name="T61" fmla="*/ 837 h 2325"/>
              <a:gd name="T62" fmla="*/ 4866 w 5760"/>
              <a:gd name="T63" fmla="*/ 771 h 2325"/>
              <a:gd name="T64" fmla="*/ 4710 w 5760"/>
              <a:gd name="T65" fmla="*/ 711 h 2325"/>
              <a:gd name="T66" fmla="*/ 4545 w 5760"/>
              <a:gd name="T67" fmla="*/ 651 h 2325"/>
              <a:gd name="T68" fmla="*/ 4386 w 5760"/>
              <a:gd name="T69" fmla="*/ 600 h 2325"/>
              <a:gd name="T70" fmla="*/ 4248 w 5760"/>
              <a:gd name="T71" fmla="*/ 552 h 2325"/>
              <a:gd name="T72" fmla="*/ 3993 w 5760"/>
              <a:gd name="T73" fmla="*/ 483 h 2325"/>
              <a:gd name="T74" fmla="*/ 3777 w 5760"/>
              <a:gd name="T75" fmla="*/ 423 h 2325"/>
              <a:gd name="T76" fmla="*/ 3564 w 5760"/>
              <a:gd name="T77" fmla="*/ 375 h 2325"/>
              <a:gd name="T78" fmla="*/ 3282 w 5760"/>
              <a:gd name="T79" fmla="*/ 312 h 2325"/>
              <a:gd name="T80" fmla="*/ 3003 w 5760"/>
              <a:gd name="T81" fmla="*/ 261 h 2325"/>
              <a:gd name="T82" fmla="*/ 2733 w 5760"/>
              <a:gd name="T83" fmla="*/ 213 h 2325"/>
              <a:gd name="T84" fmla="*/ 2451 w 5760"/>
              <a:gd name="T85" fmla="*/ 171 h 2325"/>
              <a:gd name="T86" fmla="*/ 2211 w 5760"/>
              <a:gd name="T87" fmla="*/ 138 h 2325"/>
              <a:gd name="T88" fmla="*/ 1974 w 5760"/>
              <a:gd name="T89" fmla="*/ 108 h 2325"/>
              <a:gd name="T90" fmla="*/ 1665 w 5760"/>
              <a:gd name="T91" fmla="*/ 81 h 2325"/>
              <a:gd name="T92" fmla="*/ 1437 w 5760"/>
              <a:gd name="T93" fmla="*/ 60 h 2325"/>
              <a:gd name="T94" fmla="*/ 1125 w 5760"/>
              <a:gd name="T95" fmla="*/ 36 h 2325"/>
              <a:gd name="T96" fmla="*/ 828 w 5760"/>
              <a:gd name="T97" fmla="*/ 21 h 2325"/>
              <a:gd name="T98" fmla="*/ 558 w 5760"/>
              <a:gd name="T99" fmla="*/ 12 h 2325"/>
              <a:gd name="T100" fmla="*/ 282 w 5760"/>
              <a:gd name="T101" fmla="*/ 3 h 2325"/>
              <a:gd name="T102" fmla="*/ 0 w 5760"/>
              <a:gd name="T103" fmla="*/ 0 h 23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1958" name="Freeform 6"/>
          <p:cNvSpPr>
            <a:spLocks/>
          </p:cNvSpPr>
          <p:nvPr/>
        </p:nvSpPr>
        <p:spPr bwMode="white">
          <a:xfrm>
            <a:off x="0" y="2460625"/>
            <a:ext cx="9144000" cy="2497138"/>
          </a:xfrm>
          <a:custGeom>
            <a:avLst/>
            <a:gdLst>
              <a:gd name="T0" fmla="*/ 0 w 5760"/>
              <a:gd name="T1" fmla="*/ 0 h 1573"/>
              <a:gd name="T2" fmla="*/ 0 w 5760"/>
              <a:gd name="T3" fmla="*/ 351 h 1573"/>
              <a:gd name="T4" fmla="*/ 282 w 5760"/>
              <a:gd name="T5" fmla="*/ 357 h 1573"/>
              <a:gd name="T6" fmla="*/ 627 w 5760"/>
              <a:gd name="T7" fmla="*/ 363 h 1573"/>
              <a:gd name="T8" fmla="*/ 960 w 5760"/>
              <a:gd name="T9" fmla="*/ 375 h 1573"/>
              <a:gd name="T10" fmla="*/ 1218 w 5760"/>
              <a:gd name="T11" fmla="*/ 393 h 1573"/>
              <a:gd name="T12" fmla="*/ 1470 w 5760"/>
              <a:gd name="T13" fmla="*/ 411 h 1573"/>
              <a:gd name="T14" fmla="*/ 1746 w 5760"/>
              <a:gd name="T15" fmla="*/ 435 h 1573"/>
              <a:gd name="T16" fmla="*/ 2022 w 5760"/>
              <a:gd name="T17" fmla="*/ 462 h 1573"/>
              <a:gd name="T18" fmla="*/ 2340 w 5760"/>
              <a:gd name="T19" fmla="*/ 504 h 1573"/>
              <a:gd name="T20" fmla="*/ 2664 w 5760"/>
              <a:gd name="T21" fmla="*/ 549 h 1573"/>
              <a:gd name="T22" fmla="*/ 2952 w 5760"/>
              <a:gd name="T23" fmla="*/ 597 h 1573"/>
              <a:gd name="T24" fmla="*/ 3225 w 5760"/>
              <a:gd name="T25" fmla="*/ 648 h 1573"/>
              <a:gd name="T26" fmla="*/ 3513 w 5760"/>
              <a:gd name="T27" fmla="*/ 708 h 1573"/>
              <a:gd name="T28" fmla="*/ 3693 w 5760"/>
              <a:gd name="T29" fmla="*/ 750 h 1573"/>
              <a:gd name="T30" fmla="*/ 3936 w 5760"/>
              <a:gd name="T31" fmla="*/ 810 h 1573"/>
              <a:gd name="T32" fmla="*/ 4095 w 5760"/>
              <a:gd name="T33" fmla="*/ 855 h 1573"/>
              <a:gd name="T34" fmla="*/ 4281 w 5760"/>
              <a:gd name="T35" fmla="*/ 909 h 1573"/>
              <a:gd name="T36" fmla="*/ 4503 w 5760"/>
              <a:gd name="T37" fmla="*/ 981 h 1573"/>
              <a:gd name="T38" fmla="*/ 4704 w 5760"/>
              <a:gd name="T39" fmla="*/ 1053 h 1573"/>
              <a:gd name="T40" fmla="*/ 4911 w 5760"/>
              <a:gd name="T41" fmla="*/ 1131 h 1573"/>
              <a:gd name="T42" fmla="*/ 5073 w 5760"/>
              <a:gd name="T43" fmla="*/ 1197 h 1573"/>
              <a:gd name="T44" fmla="*/ 5256 w 5760"/>
              <a:gd name="T45" fmla="*/ 1281 h 1573"/>
              <a:gd name="T46" fmla="*/ 5475 w 5760"/>
              <a:gd name="T47" fmla="*/ 1401 h 1573"/>
              <a:gd name="T48" fmla="*/ 5628 w 5760"/>
              <a:gd name="T49" fmla="*/ 1482 h 1573"/>
              <a:gd name="T50" fmla="*/ 5759 w 5760"/>
              <a:gd name="T51" fmla="*/ 1572 h 1573"/>
              <a:gd name="T52" fmla="*/ 5759 w 5760"/>
              <a:gd name="T53" fmla="*/ 633 h 1573"/>
              <a:gd name="T54" fmla="*/ 5493 w 5760"/>
              <a:gd name="T55" fmla="*/ 570 h 1573"/>
              <a:gd name="T56" fmla="*/ 5214 w 5760"/>
              <a:gd name="T57" fmla="*/ 501 h 1573"/>
              <a:gd name="T58" fmla="*/ 4950 w 5760"/>
              <a:gd name="T59" fmla="*/ 444 h 1573"/>
              <a:gd name="T60" fmla="*/ 4701 w 5760"/>
              <a:gd name="T61" fmla="*/ 396 h 1573"/>
              <a:gd name="T62" fmla="*/ 4425 w 5760"/>
              <a:gd name="T63" fmla="*/ 348 h 1573"/>
              <a:gd name="T64" fmla="*/ 4110 w 5760"/>
              <a:gd name="T65" fmla="*/ 294 h 1573"/>
              <a:gd name="T66" fmla="*/ 3813 w 5760"/>
              <a:gd name="T67" fmla="*/ 252 h 1573"/>
              <a:gd name="T68" fmla="*/ 3549 w 5760"/>
              <a:gd name="T69" fmla="*/ 213 h 1573"/>
              <a:gd name="T70" fmla="*/ 3261 w 5760"/>
              <a:gd name="T71" fmla="*/ 183 h 1573"/>
              <a:gd name="T72" fmla="*/ 3015 w 5760"/>
              <a:gd name="T73" fmla="*/ 153 h 1573"/>
              <a:gd name="T74" fmla="*/ 2757 w 5760"/>
              <a:gd name="T75" fmla="*/ 129 h 1573"/>
              <a:gd name="T76" fmla="*/ 2520 w 5760"/>
              <a:gd name="T77" fmla="*/ 105 h 1573"/>
              <a:gd name="T78" fmla="*/ 2301 w 5760"/>
              <a:gd name="T79" fmla="*/ 87 h 1573"/>
              <a:gd name="T80" fmla="*/ 2013 w 5760"/>
              <a:gd name="T81" fmla="*/ 66 h 1573"/>
              <a:gd name="T82" fmla="*/ 1731 w 5760"/>
              <a:gd name="T83" fmla="*/ 48 h 1573"/>
              <a:gd name="T84" fmla="*/ 1524 w 5760"/>
              <a:gd name="T85" fmla="*/ 39 h 1573"/>
              <a:gd name="T86" fmla="*/ 1260 w 5760"/>
              <a:gd name="T87" fmla="*/ 27 h 1573"/>
              <a:gd name="T88" fmla="*/ 966 w 5760"/>
              <a:gd name="T89" fmla="*/ 15 h 1573"/>
              <a:gd name="T90" fmla="*/ 714 w 5760"/>
              <a:gd name="T91" fmla="*/ 12 h 1573"/>
              <a:gd name="T92" fmla="*/ 510 w 5760"/>
              <a:gd name="T93" fmla="*/ 6 h 1573"/>
              <a:gd name="T94" fmla="*/ 243 w 5760"/>
              <a:gd name="T95" fmla="*/ 0 h 1573"/>
              <a:gd name="T96" fmla="*/ 0 w 5760"/>
              <a:gd name="T97" fmla="*/ 0 h 15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1959" name="Freeform 7"/>
          <p:cNvSpPr>
            <a:spLocks/>
          </p:cNvSpPr>
          <p:nvPr/>
        </p:nvSpPr>
        <p:spPr bwMode="white">
          <a:xfrm>
            <a:off x="0" y="1793875"/>
            <a:ext cx="9144000" cy="1539875"/>
          </a:xfrm>
          <a:custGeom>
            <a:avLst/>
            <a:gdLst>
              <a:gd name="T0" fmla="*/ 0 w 5760"/>
              <a:gd name="T1" fmla="*/ 0 h 970"/>
              <a:gd name="T2" fmla="*/ 0 w 5760"/>
              <a:gd name="T3" fmla="*/ 339 h 970"/>
              <a:gd name="T4" fmla="*/ 318 w 5760"/>
              <a:gd name="T5" fmla="*/ 342 h 970"/>
              <a:gd name="T6" fmla="*/ 591 w 5760"/>
              <a:gd name="T7" fmla="*/ 348 h 970"/>
              <a:gd name="T8" fmla="*/ 846 w 5760"/>
              <a:gd name="T9" fmla="*/ 354 h 970"/>
              <a:gd name="T10" fmla="*/ 1074 w 5760"/>
              <a:gd name="T11" fmla="*/ 360 h 970"/>
              <a:gd name="T12" fmla="*/ 1314 w 5760"/>
              <a:gd name="T13" fmla="*/ 366 h 970"/>
              <a:gd name="T14" fmla="*/ 1599 w 5760"/>
              <a:gd name="T15" fmla="*/ 381 h 970"/>
              <a:gd name="T16" fmla="*/ 1911 w 5760"/>
              <a:gd name="T17" fmla="*/ 399 h 970"/>
              <a:gd name="T18" fmla="*/ 2241 w 5760"/>
              <a:gd name="T19" fmla="*/ 420 h 970"/>
              <a:gd name="T20" fmla="*/ 2619 w 5760"/>
              <a:gd name="T21" fmla="*/ 453 h 970"/>
              <a:gd name="T22" fmla="*/ 2889 w 5760"/>
              <a:gd name="T23" fmla="*/ 477 h 970"/>
              <a:gd name="T24" fmla="*/ 3177 w 5760"/>
              <a:gd name="T25" fmla="*/ 507 h 970"/>
              <a:gd name="T26" fmla="*/ 3498 w 5760"/>
              <a:gd name="T27" fmla="*/ 543 h 970"/>
              <a:gd name="T28" fmla="*/ 3813 w 5760"/>
              <a:gd name="T29" fmla="*/ 585 h 970"/>
              <a:gd name="T30" fmla="*/ 4044 w 5760"/>
              <a:gd name="T31" fmla="*/ 618 h 970"/>
              <a:gd name="T32" fmla="*/ 4365 w 5760"/>
              <a:gd name="T33" fmla="*/ 669 h 970"/>
              <a:gd name="T34" fmla="*/ 4683 w 5760"/>
              <a:gd name="T35" fmla="*/ 726 h 970"/>
              <a:gd name="T36" fmla="*/ 4980 w 5760"/>
              <a:gd name="T37" fmla="*/ 786 h 970"/>
              <a:gd name="T38" fmla="*/ 5268 w 5760"/>
              <a:gd name="T39" fmla="*/ 846 h 970"/>
              <a:gd name="T40" fmla="*/ 5646 w 5760"/>
              <a:gd name="T41" fmla="*/ 942 h 970"/>
              <a:gd name="T42" fmla="*/ 5759 w 5760"/>
              <a:gd name="T43" fmla="*/ 969 h 970"/>
              <a:gd name="T44" fmla="*/ 5759 w 5760"/>
              <a:gd name="T45" fmla="*/ 0 h 970"/>
              <a:gd name="T46" fmla="*/ 0 w 5760"/>
              <a:gd name="T47" fmla="*/ 0 h 9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1960" name="Freeform 8"/>
          <p:cNvSpPr>
            <a:spLocks/>
          </p:cNvSpPr>
          <p:nvPr/>
        </p:nvSpPr>
        <p:spPr bwMode="white">
          <a:xfrm>
            <a:off x="0" y="-20638"/>
            <a:ext cx="9144000" cy="1682751"/>
          </a:xfrm>
          <a:custGeom>
            <a:avLst/>
            <a:gdLst>
              <a:gd name="T0" fmla="*/ 0 w 5760"/>
              <a:gd name="T1" fmla="*/ 753 h 1060"/>
              <a:gd name="T2" fmla="*/ 0 w 5760"/>
              <a:gd name="T3" fmla="*/ 1059 h 1060"/>
              <a:gd name="T4" fmla="*/ 5759 w 5760"/>
              <a:gd name="T5" fmla="*/ 1059 h 1060"/>
              <a:gd name="T6" fmla="*/ 5759 w 5760"/>
              <a:gd name="T7" fmla="*/ 0 h 1060"/>
              <a:gd name="T8" fmla="*/ 5430 w 5760"/>
              <a:gd name="T9" fmla="*/ 0 h 1060"/>
              <a:gd name="T10" fmla="*/ 5298 w 5760"/>
              <a:gd name="T11" fmla="*/ 84 h 1060"/>
              <a:gd name="T12" fmla="*/ 5136 w 5760"/>
              <a:gd name="T13" fmla="*/ 159 h 1060"/>
              <a:gd name="T14" fmla="*/ 4968 w 5760"/>
              <a:gd name="T15" fmla="*/ 222 h 1060"/>
              <a:gd name="T16" fmla="*/ 4812 w 5760"/>
              <a:gd name="T17" fmla="*/ 267 h 1060"/>
              <a:gd name="T18" fmla="*/ 4626 w 5760"/>
              <a:gd name="T19" fmla="*/ 324 h 1060"/>
              <a:gd name="T20" fmla="*/ 4440 w 5760"/>
              <a:gd name="T21" fmla="*/ 366 h 1060"/>
              <a:gd name="T22" fmla="*/ 4230 w 5760"/>
              <a:gd name="T23" fmla="*/ 414 h 1060"/>
              <a:gd name="T24" fmla="*/ 3939 w 5760"/>
              <a:gd name="T25" fmla="*/ 468 h 1060"/>
              <a:gd name="T26" fmla="*/ 3711 w 5760"/>
              <a:gd name="T27" fmla="*/ 504 h 1060"/>
              <a:gd name="T28" fmla="*/ 3441 w 5760"/>
              <a:gd name="T29" fmla="*/ 543 h 1060"/>
              <a:gd name="T30" fmla="*/ 3189 w 5760"/>
              <a:gd name="T31" fmla="*/ 579 h 1060"/>
              <a:gd name="T32" fmla="*/ 2925 w 5760"/>
              <a:gd name="T33" fmla="*/ 606 h 1060"/>
              <a:gd name="T34" fmla="*/ 2679 w 5760"/>
              <a:gd name="T35" fmla="*/ 633 h 1060"/>
              <a:gd name="T36" fmla="*/ 2418 w 5760"/>
              <a:gd name="T37" fmla="*/ 654 h 1060"/>
              <a:gd name="T38" fmla="*/ 2142 w 5760"/>
              <a:gd name="T39" fmla="*/ 675 h 1060"/>
              <a:gd name="T40" fmla="*/ 1896 w 5760"/>
              <a:gd name="T41" fmla="*/ 693 h 1060"/>
              <a:gd name="T42" fmla="*/ 1647 w 5760"/>
              <a:gd name="T43" fmla="*/ 708 h 1060"/>
              <a:gd name="T44" fmla="*/ 1404 w 5760"/>
              <a:gd name="T45" fmla="*/ 720 h 1060"/>
              <a:gd name="T46" fmla="*/ 1170 w 5760"/>
              <a:gd name="T47" fmla="*/ 732 h 1060"/>
              <a:gd name="T48" fmla="*/ 906 w 5760"/>
              <a:gd name="T49" fmla="*/ 738 h 1060"/>
              <a:gd name="T50" fmla="*/ 534 w 5760"/>
              <a:gd name="T51" fmla="*/ 747 h 1060"/>
              <a:gd name="T52" fmla="*/ 201 w 5760"/>
              <a:gd name="T53" fmla="*/ 753 h 1060"/>
              <a:gd name="T54" fmla="*/ 0 w 5760"/>
              <a:gd name="T55" fmla="*/ 753 h 10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1961" name="Freeform 9"/>
          <p:cNvSpPr>
            <a:spLocks/>
          </p:cNvSpPr>
          <p:nvPr/>
        </p:nvSpPr>
        <p:spPr bwMode="white">
          <a:xfrm>
            <a:off x="0" y="-20638"/>
            <a:ext cx="8388350" cy="1068388"/>
          </a:xfrm>
          <a:custGeom>
            <a:avLst/>
            <a:gdLst>
              <a:gd name="T0" fmla="*/ 0 w 5284"/>
              <a:gd name="T1" fmla="*/ 366 h 673"/>
              <a:gd name="T2" fmla="*/ 0 w 5284"/>
              <a:gd name="T3" fmla="*/ 672 h 673"/>
              <a:gd name="T4" fmla="*/ 303 w 5284"/>
              <a:gd name="T5" fmla="*/ 672 h 673"/>
              <a:gd name="T6" fmla="*/ 723 w 5284"/>
              <a:gd name="T7" fmla="*/ 663 h 673"/>
              <a:gd name="T8" fmla="*/ 1020 w 5284"/>
              <a:gd name="T9" fmla="*/ 654 h 673"/>
              <a:gd name="T10" fmla="*/ 1302 w 5284"/>
              <a:gd name="T11" fmla="*/ 642 h 673"/>
              <a:gd name="T12" fmla="*/ 1554 w 5284"/>
              <a:gd name="T13" fmla="*/ 630 h 673"/>
              <a:gd name="T14" fmla="*/ 1779 w 5284"/>
              <a:gd name="T15" fmla="*/ 615 h 673"/>
              <a:gd name="T16" fmla="*/ 1962 w 5284"/>
              <a:gd name="T17" fmla="*/ 606 h 673"/>
              <a:gd name="T18" fmla="*/ 2193 w 5284"/>
              <a:gd name="T19" fmla="*/ 588 h 673"/>
              <a:gd name="T20" fmla="*/ 2448 w 5284"/>
              <a:gd name="T21" fmla="*/ 570 h 673"/>
              <a:gd name="T22" fmla="*/ 2700 w 5284"/>
              <a:gd name="T23" fmla="*/ 546 h 673"/>
              <a:gd name="T24" fmla="*/ 2904 w 5284"/>
              <a:gd name="T25" fmla="*/ 528 h 673"/>
              <a:gd name="T26" fmla="*/ 3138 w 5284"/>
              <a:gd name="T27" fmla="*/ 498 h 673"/>
              <a:gd name="T28" fmla="*/ 3324 w 5284"/>
              <a:gd name="T29" fmla="*/ 474 h 673"/>
              <a:gd name="T30" fmla="*/ 3534 w 5284"/>
              <a:gd name="T31" fmla="*/ 447 h 673"/>
              <a:gd name="T32" fmla="*/ 3735 w 5284"/>
              <a:gd name="T33" fmla="*/ 420 h 673"/>
              <a:gd name="T34" fmla="*/ 3933 w 5284"/>
              <a:gd name="T35" fmla="*/ 384 h 673"/>
              <a:gd name="T36" fmla="*/ 4116 w 5284"/>
              <a:gd name="T37" fmla="*/ 351 h 673"/>
              <a:gd name="T38" fmla="*/ 4266 w 5284"/>
              <a:gd name="T39" fmla="*/ 318 h 673"/>
              <a:gd name="T40" fmla="*/ 4446 w 5284"/>
              <a:gd name="T41" fmla="*/ 279 h 673"/>
              <a:gd name="T42" fmla="*/ 4620 w 5284"/>
              <a:gd name="T43" fmla="*/ 237 h 673"/>
              <a:gd name="T44" fmla="*/ 4779 w 5284"/>
              <a:gd name="T45" fmla="*/ 192 h 673"/>
              <a:gd name="T46" fmla="*/ 4920 w 5284"/>
              <a:gd name="T47" fmla="*/ 147 h 673"/>
              <a:gd name="T48" fmla="*/ 5085 w 5284"/>
              <a:gd name="T49" fmla="*/ 90 h 673"/>
              <a:gd name="T50" fmla="*/ 5193 w 5284"/>
              <a:gd name="T51" fmla="*/ 42 h 673"/>
              <a:gd name="T52" fmla="*/ 5283 w 5284"/>
              <a:gd name="T53" fmla="*/ 0 h 673"/>
              <a:gd name="T54" fmla="*/ 3201 w 5284"/>
              <a:gd name="T55" fmla="*/ 0 h 673"/>
              <a:gd name="T56" fmla="*/ 2982 w 5284"/>
              <a:gd name="T57" fmla="*/ 57 h 673"/>
              <a:gd name="T58" fmla="*/ 2775 w 5284"/>
              <a:gd name="T59" fmla="*/ 108 h 673"/>
              <a:gd name="T60" fmla="*/ 2562 w 5284"/>
              <a:gd name="T61" fmla="*/ 150 h 673"/>
              <a:gd name="T62" fmla="*/ 2397 w 5284"/>
              <a:gd name="T63" fmla="*/ 183 h 673"/>
              <a:gd name="T64" fmla="*/ 2205 w 5284"/>
              <a:gd name="T65" fmla="*/ 213 h 673"/>
              <a:gd name="T66" fmla="*/ 2001 w 5284"/>
              <a:gd name="T67" fmla="*/ 243 h 673"/>
              <a:gd name="T68" fmla="*/ 1776 w 5284"/>
              <a:gd name="T69" fmla="*/ 273 h 673"/>
              <a:gd name="T70" fmla="*/ 1536 w 5284"/>
              <a:gd name="T71" fmla="*/ 297 h 673"/>
              <a:gd name="T72" fmla="*/ 1344 w 5284"/>
              <a:gd name="T73" fmla="*/ 312 h 673"/>
              <a:gd name="T74" fmla="*/ 1134 w 5284"/>
              <a:gd name="T75" fmla="*/ 330 h 673"/>
              <a:gd name="T76" fmla="*/ 921 w 5284"/>
              <a:gd name="T77" fmla="*/ 342 h 673"/>
              <a:gd name="T78" fmla="*/ 696 w 5284"/>
              <a:gd name="T79" fmla="*/ 354 h 673"/>
              <a:gd name="T80" fmla="*/ 501 w 5284"/>
              <a:gd name="T81" fmla="*/ 360 h 673"/>
              <a:gd name="T82" fmla="*/ 279 w 5284"/>
              <a:gd name="T83" fmla="*/ 366 h 673"/>
              <a:gd name="T84" fmla="*/ 99 w 5284"/>
              <a:gd name="T85" fmla="*/ 369 h 673"/>
              <a:gd name="T86" fmla="*/ 0 w 5284"/>
              <a:gd name="T87" fmla="*/ 366 h 6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1962" name="Freeform 10"/>
          <p:cNvSpPr>
            <a:spLocks/>
          </p:cNvSpPr>
          <p:nvPr/>
        </p:nvSpPr>
        <p:spPr bwMode="white">
          <a:xfrm>
            <a:off x="0" y="-20638"/>
            <a:ext cx="4578350" cy="454026"/>
          </a:xfrm>
          <a:custGeom>
            <a:avLst/>
            <a:gdLst>
              <a:gd name="T0" fmla="*/ 0 w 2884"/>
              <a:gd name="T1" fmla="*/ 0 h 286"/>
              <a:gd name="T2" fmla="*/ 0 w 2884"/>
              <a:gd name="T3" fmla="*/ 285 h 286"/>
              <a:gd name="T4" fmla="*/ 192 w 2884"/>
              <a:gd name="T5" fmla="*/ 285 h 286"/>
              <a:gd name="T6" fmla="*/ 384 w 2884"/>
              <a:gd name="T7" fmla="*/ 282 h 286"/>
              <a:gd name="T8" fmla="*/ 579 w 2884"/>
              <a:gd name="T9" fmla="*/ 276 h 286"/>
              <a:gd name="T10" fmla="*/ 789 w 2884"/>
              <a:gd name="T11" fmla="*/ 267 h 286"/>
              <a:gd name="T12" fmla="*/ 999 w 2884"/>
              <a:gd name="T13" fmla="*/ 258 h 286"/>
              <a:gd name="T14" fmla="*/ 1161 w 2884"/>
              <a:gd name="T15" fmla="*/ 246 h 286"/>
              <a:gd name="T16" fmla="*/ 1302 w 2884"/>
              <a:gd name="T17" fmla="*/ 234 h 286"/>
              <a:gd name="T18" fmla="*/ 1458 w 2884"/>
              <a:gd name="T19" fmla="*/ 222 h 286"/>
              <a:gd name="T20" fmla="*/ 1665 w 2884"/>
              <a:gd name="T21" fmla="*/ 201 h 286"/>
              <a:gd name="T22" fmla="*/ 1992 w 2884"/>
              <a:gd name="T23" fmla="*/ 159 h 286"/>
              <a:gd name="T24" fmla="*/ 2301 w 2884"/>
              <a:gd name="T25" fmla="*/ 117 h 286"/>
              <a:gd name="T26" fmla="*/ 2604 w 2884"/>
              <a:gd name="T27" fmla="*/ 60 h 286"/>
              <a:gd name="T28" fmla="*/ 2883 w 2884"/>
              <a:gd name="T29" fmla="*/ 0 h 286"/>
              <a:gd name="T30" fmla="*/ 0 w 2884"/>
              <a:gd name="T31" fmla="*/ 0 h 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1963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81964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381965" name="Rectangle 13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June 2, 2000</a:t>
            </a:r>
          </a:p>
        </p:txBody>
      </p:sp>
      <p:sp>
        <p:nvSpPr>
          <p:cNvPr id="381966" name="Rectangle 1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I/Me Study</a:t>
            </a:r>
          </a:p>
        </p:txBody>
      </p:sp>
      <p:sp>
        <p:nvSpPr>
          <p:cNvPr id="381967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5E78A6F-11DF-4F23-B474-F4BC19F6729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1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1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381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1954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June 2, 2000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I/Me Study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22D0D-1910-427D-B72D-FA8D9E1584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8710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June 2, 2000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I/Me Study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20CF8-D767-4B4C-9087-78EF0949BA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41446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June 2, 2000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I/Me Study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B346F52-A54D-4AA0-B6B0-022E1D0ADC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8258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June 2, 2000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I/Me Study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0C1F7E-50EA-402A-BFD5-C2D1A4F7F0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1178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June 2, 2000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I/Me Study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C37135-AAB1-4DAC-BDC3-1DB0DF7E69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8478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June 2, 2000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I/Me Study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CD239F-FB91-4223-A209-EEBF24C390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0612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June 2, 2000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I/Me Study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3665C6-8D71-4F70-BF50-7AF98420F7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4172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June 2, 2000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I/Me Study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58DA91-8ECF-4565-9C4F-E38563E9CF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1860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June 2, 2000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I/Me Study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0571D6-275C-4676-ADA2-209F253E4C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9770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June 2, 2000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I/Me Study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FB609F-AF78-4092-9D12-1CB029419E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169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June 2, 2000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I/Me Study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1F439D-9616-476E-9256-10C56C7F5C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5054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Rectangle 2"/>
          <p:cNvSpPr>
            <a:spLocks noChangeArrowheads="1"/>
          </p:cNvSpPr>
          <p:nvPr/>
        </p:nvSpPr>
        <p:spPr bwMode="invGray">
          <a:xfrm>
            <a:off x="8809038" y="0"/>
            <a:ext cx="334962" cy="68580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0931" name="Freeform 3"/>
          <p:cNvSpPr>
            <a:spLocks/>
          </p:cNvSpPr>
          <p:nvPr/>
        </p:nvSpPr>
        <p:spPr bwMode="white">
          <a:xfrm>
            <a:off x="-9525" y="4489450"/>
            <a:ext cx="5754688" cy="2368550"/>
          </a:xfrm>
          <a:custGeom>
            <a:avLst/>
            <a:gdLst>
              <a:gd name="T0" fmla="*/ 0 w 3625"/>
              <a:gd name="T1" fmla="*/ 1491 h 1492"/>
              <a:gd name="T2" fmla="*/ 0 w 3625"/>
              <a:gd name="T3" fmla="*/ 0 h 1492"/>
              <a:gd name="T4" fmla="*/ 171 w 3625"/>
              <a:gd name="T5" fmla="*/ 3 h 1492"/>
              <a:gd name="T6" fmla="*/ 355 w 3625"/>
              <a:gd name="T7" fmla="*/ 9 h 1492"/>
              <a:gd name="T8" fmla="*/ 499 w 3625"/>
              <a:gd name="T9" fmla="*/ 21 h 1492"/>
              <a:gd name="T10" fmla="*/ 650 w 3625"/>
              <a:gd name="T11" fmla="*/ 36 h 1492"/>
              <a:gd name="T12" fmla="*/ 809 w 3625"/>
              <a:gd name="T13" fmla="*/ 54 h 1492"/>
              <a:gd name="T14" fmla="*/ 957 w 3625"/>
              <a:gd name="T15" fmla="*/ 78 h 1492"/>
              <a:gd name="T16" fmla="*/ 1119 w 3625"/>
              <a:gd name="T17" fmla="*/ 105 h 1492"/>
              <a:gd name="T18" fmla="*/ 1261 w 3625"/>
              <a:gd name="T19" fmla="*/ 133 h 1492"/>
              <a:gd name="T20" fmla="*/ 1441 w 3625"/>
              <a:gd name="T21" fmla="*/ 175 h 1492"/>
              <a:gd name="T22" fmla="*/ 1598 w 3625"/>
              <a:gd name="T23" fmla="*/ 217 h 1492"/>
              <a:gd name="T24" fmla="*/ 1763 w 3625"/>
              <a:gd name="T25" fmla="*/ 269 h 1492"/>
              <a:gd name="T26" fmla="*/ 1887 w 3625"/>
              <a:gd name="T27" fmla="*/ 308 h 1492"/>
              <a:gd name="T28" fmla="*/ 2085 w 3625"/>
              <a:gd name="T29" fmla="*/ 384 h 1492"/>
              <a:gd name="T30" fmla="*/ 2230 w 3625"/>
              <a:gd name="T31" fmla="*/ 444 h 1492"/>
              <a:gd name="T32" fmla="*/ 2456 w 3625"/>
              <a:gd name="T33" fmla="*/ 547 h 1492"/>
              <a:gd name="T34" fmla="*/ 2666 w 3625"/>
              <a:gd name="T35" fmla="*/ 662 h 1492"/>
              <a:gd name="T36" fmla="*/ 2859 w 3625"/>
              <a:gd name="T37" fmla="*/ 786 h 1492"/>
              <a:gd name="T38" fmla="*/ 3046 w 3625"/>
              <a:gd name="T39" fmla="*/ 920 h 1492"/>
              <a:gd name="T40" fmla="*/ 3193 w 3625"/>
              <a:gd name="T41" fmla="*/ 1038 h 1492"/>
              <a:gd name="T42" fmla="*/ 3332 w 3625"/>
              <a:gd name="T43" fmla="*/ 1168 h 1492"/>
              <a:gd name="T44" fmla="*/ 3440 w 3625"/>
              <a:gd name="T45" fmla="*/ 1280 h 1492"/>
              <a:gd name="T46" fmla="*/ 3524 w 3625"/>
              <a:gd name="T47" fmla="*/ 1380 h 1492"/>
              <a:gd name="T48" fmla="*/ 3624 w 3625"/>
              <a:gd name="T49" fmla="*/ 1491 h 1492"/>
              <a:gd name="T50" fmla="*/ 3608 w 3625"/>
              <a:gd name="T51" fmla="*/ 1491 h 1492"/>
              <a:gd name="T52" fmla="*/ 0 w 3625"/>
              <a:gd name="T53" fmla="*/ 1491 h 14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0932" name="Freeform 4"/>
          <p:cNvSpPr>
            <a:spLocks/>
          </p:cNvSpPr>
          <p:nvPr/>
        </p:nvSpPr>
        <p:spPr bwMode="white">
          <a:xfrm>
            <a:off x="0" y="3817938"/>
            <a:ext cx="8164513" cy="3019425"/>
          </a:xfrm>
          <a:custGeom>
            <a:avLst/>
            <a:gdLst>
              <a:gd name="T0" fmla="*/ 2718 w 5143"/>
              <a:gd name="T1" fmla="*/ 405 h 1902"/>
              <a:gd name="T2" fmla="*/ 2466 w 5143"/>
              <a:gd name="T3" fmla="*/ 333 h 1902"/>
              <a:gd name="T4" fmla="*/ 2202 w 5143"/>
              <a:gd name="T5" fmla="*/ 261 h 1902"/>
              <a:gd name="T6" fmla="*/ 1929 w 5143"/>
              <a:gd name="T7" fmla="*/ 198 h 1902"/>
              <a:gd name="T8" fmla="*/ 1695 w 5143"/>
              <a:gd name="T9" fmla="*/ 153 h 1902"/>
              <a:gd name="T10" fmla="*/ 1434 w 5143"/>
              <a:gd name="T11" fmla="*/ 111 h 1902"/>
              <a:gd name="T12" fmla="*/ 1188 w 5143"/>
              <a:gd name="T13" fmla="*/ 75 h 1902"/>
              <a:gd name="T14" fmla="*/ 957 w 5143"/>
              <a:gd name="T15" fmla="*/ 48 h 1902"/>
              <a:gd name="T16" fmla="*/ 747 w 5143"/>
              <a:gd name="T17" fmla="*/ 30 h 1902"/>
              <a:gd name="T18" fmla="*/ 501 w 5143"/>
              <a:gd name="T19" fmla="*/ 15 h 1902"/>
              <a:gd name="T20" fmla="*/ 246 w 5143"/>
              <a:gd name="T21" fmla="*/ 3 h 1902"/>
              <a:gd name="T22" fmla="*/ 0 w 5143"/>
              <a:gd name="T23" fmla="*/ 0 h 1902"/>
              <a:gd name="T24" fmla="*/ 0 w 5143"/>
              <a:gd name="T25" fmla="*/ 275 h 1902"/>
              <a:gd name="T26" fmla="*/ 0 w 5143"/>
              <a:gd name="T27" fmla="*/ 345 h 1902"/>
              <a:gd name="T28" fmla="*/ 0 w 5143"/>
              <a:gd name="T29" fmla="*/ 275 h 1902"/>
              <a:gd name="T30" fmla="*/ 0 w 5143"/>
              <a:gd name="T31" fmla="*/ 342 h 1902"/>
              <a:gd name="T32" fmla="*/ 339 w 5143"/>
              <a:gd name="T33" fmla="*/ 351 h 1902"/>
              <a:gd name="T34" fmla="*/ 606 w 5143"/>
              <a:gd name="T35" fmla="*/ 372 h 1902"/>
              <a:gd name="T36" fmla="*/ 852 w 5143"/>
              <a:gd name="T37" fmla="*/ 399 h 1902"/>
              <a:gd name="T38" fmla="*/ 1068 w 5143"/>
              <a:gd name="T39" fmla="*/ 435 h 1902"/>
              <a:gd name="T40" fmla="*/ 1275 w 5143"/>
              <a:gd name="T41" fmla="*/ 474 h 1902"/>
              <a:gd name="T42" fmla="*/ 1545 w 5143"/>
              <a:gd name="T43" fmla="*/ 540 h 1902"/>
              <a:gd name="T44" fmla="*/ 1761 w 5143"/>
              <a:gd name="T45" fmla="*/ 603 h 1902"/>
              <a:gd name="T46" fmla="*/ 1971 w 5143"/>
              <a:gd name="T47" fmla="*/ 678 h 1902"/>
              <a:gd name="T48" fmla="*/ 2166 w 5143"/>
              <a:gd name="T49" fmla="*/ 747 h 1902"/>
              <a:gd name="T50" fmla="*/ 2397 w 5143"/>
              <a:gd name="T51" fmla="*/ 852 h 1902"/>
              <a:gd name="T52" fmla="*/ 2613 w 5143"/>
              <a:gd name="T53" fmla="*/ 960 h 1902"/>
              <a:gd name="T54" fmla="*/ 2832 w 5143"/>
              <a:gd name="T55" fmla="*/ 1095 h 1902"/>
              <a:gd name="T56" fmla="*/ 3012 w 5143"/>
              <a:gd name="T57" fmla="*/ 1212 h 1902"/>
              <a:gd name="T58" fmla="*/ 3186 w 5143"/>
              <a:gd name="T59" fmla="*/ 1347 h 1902"/>
              <a:gd name="T60" fmla="*/ 3351 w 5143"/>
              <a:gd name="T61" fmla="*/ 1497 h 1902"/>
              <a:gd name="T62" fmla="*/ 3480 w 5143"/>
              <a:gd name="T63" fmla="*/ 1629 h 1902"/>
              <a:gd name="T64" fmla="*/ 3612 w 5143"/>
              <a:gd name="T65" fmla="*/ 1785 h 1902"/>
              <a:gd name="T66" fmla="*/ 3699 w 5143"/>
              <a:gd name="T67" fmla="*/ 1901 h 1902"/>
              <a:gd name="T68" fmla="*/ 5142 w 5143"/>
              <a:gd name="T69" fmla="*/ 1901 h 1902"/>
              <a:gd name="T70" fmla="*/ 5076 w 5143"/>
              <a:gd name="T71" fmla="*/ 1827 h 1902"/>
              <a:gd name="T72" fmla="*/ 4968 w 5143"/>
              <a:gd name="T73" fmla="*/ 1707 h 1902"/>
              <a:gd name="T74" fmla="*/ 4797 w 5143"/>
              <a:gd name="T75" fmla="*/ 1539 h 1902"/>
              <a:gd name="T76" fmla="*/ 4617 w 5143"/>
              <a:gd name="T77" fmla="*/ 1383 h 1902"/>
              <a:gd name="T78" fmla="*/ 4410 w 5143"/>
              <a:gd name="T79" fmla="*/ 1221 h 1902"/>
              <a:gd name="T80" fmla="*/ 4185 w 5143"/>
              <a:gd name="T81" fmla="*/ 1071 h 1902"/>
              <a:gd name="T82" fmla="*/ 3960 w 5143"/>
              <a:gd name="T83" fmla="*/ 939 h 1902"/>
              <a:gd name="T84" fmla="*/ 3708 w 5143"/>
              <a:gd name="T85" fmla="*/ 801 h 1902"/>
              <a:gd name="T86" fmla="*/ 3492 w 5143"/>
              <a:gd name="T87" fmla="*/ 702 h 1902"/>
              <a:gd name="T88" fmla="*/ 3231 w 5143"/>
              <a:gd name="T89" fmla="*/ 588 h 1902"/>
              <a:gd name="T90" fmla="*/ 2964 w 5143"/>
              <a:gd name="T91" fmla="*/ 489 h 1902"/>
              <a:gd name="T92" fmla="*/ 2718 w 5143"/>
              <a:gd name="T93" fmla="*/ 405 h 19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933" name="Freeform 5"/>
          <p:cNvSpPr>
            <a:spLocks/>
          </p:cNvSpPr>
          <p:nvPr/>
        </p:nvSpPr>
        <p:spPr bwMode="white">
          <a:xfrm>
            <a:off x="0" y="3146425"/>
            <a:ext cx="9144000" cy="3690938"/>
          </a:xfrm>
          <a:custGeom>
            <a:avLst/>
            <a:gdLst>
              <a:gd name="T0" fmla="*/ 0 w 5760"/>
              <a:gd name="T1" fmla="*/ 0 h 2325"/>
              <a:gd name="T2" fmla="*/ 0 w 5760"/>
              <a:gd name="T3" fmla="*/ 339 h 2325"/>
              <a:gd name="T4" fmla="*/ 558 w 5760"/>
              <a:gd name="T5" fmla="*/ 357 h 2325"/>
              <a:gd name="T6" fmla="*/ 807 w 5760"/>
              <a:gd name="T7" fmla="*/ 375 h 2325"/>
              <a:gd name="T8" fmla="*/ 1056 w 5760"/>
              <a:gd name="T9" fmla="*/ 399 h 2325"/>
              <a:gd name="T10" fmla="*/ 1272 w 5760"/>
              <a:gd name="T11" fmla="*/ 426 h 2325"/>
              <a:gd name="T12" fmla="*/ 1539 w 5760"/>
              <a:gd name="T13" fmla="*/ 465 h 2325"/>
              <a:gd name="T14" fmla="*/ 1791 w 5760"/>
              <a:gd name="T15" fmla="*/ 510 h 2325"/>
              <a:gd name="T16" fmla="*/ 2076 w 5760"/>
              <a:gd name="T17" fmla="*/ 570 h 2325"/>
              <a:gd name="T18" fmla="*/ 2334 w 5760"/>
              <a:gd name="T19" fmla="*/ 630 h 2325"/>
              <a:gd name="T20" fmla="*/ 2544 w 5760"/>
              <a:gd name="T21" fmla="*/ 687 h 2325"/>
              <a:gd name="T22" fmla="*/ 2775 w 5760"/>
              <a:gd name="T23" fmla="*/ 759 h 2325"/>
              <a:gd name="T24" fmla="*/ 3003 w 5760"/>
              <a:gd name="T25" fmla="*/ 837 h 2325"/>
              <a:gd name="T26" fmla="*/ 3231 w 5760"/>
              <a:gd name="T27" fmla="*/ 924 h 2325"/>
              <a:gd name="T28" fmla="*/ 3438 w 5760"/>
              <a:gd name="T29" fmla="*/ 1005 h 2325"/>
              <a:gd name="T30" fmla="*/ 3663 w 5760"/>
              <a:gd name="T31" fmla="*/ 1110 h 2325"/>
              <a:gd name="T32" fmla="*/ 3903 w 5760"/>
              <a:gd name="T33" fmla="*/ 1233 h 2325"/>
              <a:gd name="T34" fmla="*/ 4149 w 5760"/>
              <a:gd name="T35" fmla="*/ 1374 h 2325"/>
              <a:gd name="T36" fmla="*/ 4353 w 5760"/>
              <a:gd name="T37" fmla="*/ 1506 h 2325"/>
              <a:gd name="T38" fmla="*/ 4491 w 5760"/>
              <a:gd name="T39" fmla="*/ 1602 h 2325"/>
              <a:gd name="T40" fmla="*/ 4668 w 5760"/>
              <a:gd name="T41" fmla="*/ 1740 h 2325"/>
              <a:gd name="T42" fmla="*/ 4824 w 5760"/>
              <a:gd name="T43" fmla="*/ 1875 h 2325"/>
              <a:gd name="T44" fmla="*/ 4968 w 5760"/>
              <a:gd name="T45" fmla="*/ 2016 h 2325"/>
              <a:gd name="T46" fmla="*/ 5100 w 5760"/>
              <a:gd name="T47" fmla="*/ 2154 h 2325"/>
              <a:gd name="T48" fmla="*/ 5238 w 5760"/>
              <a:gd name="T49" fmla="*/ 2324 h 2325"/>
              <a:gd name="T50" fmla="*/ 5759 w 5760"/>
              <a:gd name="T51" fmla="*/ 2324 h 2325"/>
              <a:gd name="T52" fmla="*/ 5759 w 5760"/>
              <a:gd name="T53" fmla="*/ 1245 h 2325"/>
              <a:gd name="T54" fmla="*/ 5580 w 5760"/>
              <a:gd name="T55" fmla="*/ 1119 h 2325"/>
              <a:gd name="T56" fmla="*/ 5400 w 5760"/>
              <a:gd name="T57" fmla="*/ 1020 h 2325"/>
              <a:gd name="T58" fmla="*/ 5205 w 5760"/>
              <a:gd name="T59" fmla="*/ 918 h 2325"/>
              <a:gd name="T60" fmla="*/ 5031 w 5760"/>
              <a:gd name="T61" fmla="*/ 837 h 2325"/>
              <a:gd name="T62" fmla="*/ 4866 w 5760"/>
              <a:gd name="T63" fmla="*/ 771 h 2325"/>
              <a:gd name="T64" fmla="*/ 4710 w 5760"/>
              <a:gd name="T65" fmla="*/ 711 h 2325"/>
              <a:gd name="T66" fmla="*/ 4545 w 5760"/>
              <a:gd name="T67" fmla="*/ 651 h 2325"/>
              <a:gd name="T68" fmla="*/ 4386 w 5760"/>
              <a:gd name="T69" fmla="*/ 600 h 2325"/>
              <a:gd name="T70" fmla="*/ 4248 w 5760"/>
              <a:gd name="T71" fmla="*/ 552 h 2325"/>
              <a:gd name="T72" fmla="*/ 3993 w 5760"/>
              <a:gd name="T73" fmla="*/ 483 h 2325"/>
              <a:gd name="T74" fmla="*/ 3777 w 5760"/>
              <a:gd name="T75" fmla="*/ 423 h 2325"/>
              <a:gd name="T76" fmla="*/ 3564 w 5760"/>
              <a:gd name="T77" fmla="*/ 375 h 2325"/>
              <a:gd name="T78" fmla="*/ 3282 w 5760"/>
              <a:gd name="T79" fmla="*/ 312 h 2325"/>
              <a:gd name="T80" fmla="*/ 3003 w 5760"/>
              <a:gd name="T81" fmla="*/ 261 h 2325"/>
              <a:gd name="T82" fmla="*/ 2733 w 5760"/>
              <a:gd name="T83" fmla="*/ 213 h 2325"/>
              <a:gd name="T84" fmla="*/ 2451 w 5760"/>
              <a:gd name="T85" fmla="*/ 171 h 2325"/>
              <a:gd name="T86" fmla="*/ 2211 w 5760"/>
              <a:gd name="T87" fmla="*/ 138 h 2325"/>
              <a:gd name="T88" fmla="*/ 1974 w 5760"/>
              <a:gd name="T89" fmla="*/ 108 h 2325"/>
              <a:gd name="T90" fmla="*/ 1665 w 5760"/>
              <a:gd name="T91" fmla="*/ 81 h 2325"/>
              <a:gd name="T92" fmla="*/ 1437 w 5760"/>
              <a:gd name="T93" fmla="*/ 60 h 2325"/>
              <a:gd name="T94" fmla="*/ 1125 w 5760"/>
              <a:gd name="T95" fmla="*/ 36 h 2325"/>
              <a:gd name="T96" fmla="*/ 828 w 5760"/>
              <a:gd name="T97" fmla="*/ 21 h 2325"/>
              <a:gd name="T98" fmla="*/ 558 w 5760"/>
              <a:gd name="T99" fmla="*/ 12 h 2325"/>
              <a:gd name="T100" fmla="*/ 282 w 5760"/>
              <a:gd name="T101" fmla="*/ 3 h 2325"/>
              <a:gd name="T102" fmla="*/ 0 w 5760"/>
              <a:gd name="T103" fmla="*/ 0 h 23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934" name="Freeform 6"/>
          <p:cNvSpPr>
            <a:spLocks/>
          </p:cNvSpPr>
          <p:nvPr/>
        </p:nvSpPr>
        <p:spPr bwMode="white">
          <a:xfrm>
            <a:off x="0" y="2460625"/>
            <a:ext cx="9144000" cy="2497138"/>
          </a:xfrm>
          <a:custGeom>
            <a:avLst/>
            <a:gdLst>
              <a:gd name="T0" fmla="*/ 0 w 5760"/>
              <a:gd name="T1" fmla="*/ 0 h 1573"/>
              <a:gd name="T2" fmla="*/ 0 w 5760"/>
              <a:gd name="T3" fmla="*/ 351 h 1573"/>
              <a:gd name="T4" fmla="*/ 282 w 5760"/>
              <a:gd name="T5" fmla="*/ 357 h 1573"/>
              <a:gd name="T6" fmla="*/ 627 w 5760"/>
              <a:gd name="T7" fmla="*/ 363 h 1573"/>
              <a:gd name="T8" fmla="*/ 960 w 5760"/>
              <a:gd name="T9" fmla="*/ 375 h 1573"/>
              <a:gd name="T10" fmla="*/ 1218 w 5760"/>
              <a:gd name="T11" fmla="*/ 393 h 1573"/>
              <a:gd name="T12" fmla="*/ 1470 w 5760"/>
              <a:gd name="T13" fmla="*/ 411 h 1573"/>
              <a:gd name="T14" fmla="*/ 1746 w 5760"/>
              <a:gd name="T15" fmla="*/ 435 h 1573"/>
              <a:gd name="T16" fmla="*/ 2022 w 5760"/>
              <a:gd name="T17" fmla="*/ 462 h 1573"/>
              <a:gd name="T18" fmla="*/ 2340 w 5760"/>
              <a:gd name="T19" fmla="*/ 504 h 1573"/>
              <a:gd name="T20" fmla="*/ 2664 w 5760"/>
              <a:gd name="T21" fmla="*/ 549 h 1573"/>
              <a:gd name="T22" fmla="*/ 2952 w 5760"/>
              <a:gd name="T23" fmla="*/ 597 h 1573"/>
              <a:gd name="T24" fmla="*/ 3225 w 5760"/>
              <a:gd name="T25" fmla="*/ 648 h 1573"/>
              <a:gd name="T26" fmla="*/ 3513 w 5760"/>
              <a:gd name="T27" fmla="*/ 708 h 1573"/>
              <a:gd name="T28" fmla="*/ 3693 w 5760"/>
              <a:gd name="T29" fmla="*/ 750 h 1573"/>
              <a:gd name="T30" fmla="*/ 3936 w 5760"/>
              <a:gd name="T31" fmla="*/ 810 h 1573"/>
              <a:gd name="T32" fmla="*/ 4095 w 5760"/>
              <a:gd name="T33" fmla="*/ 855 h 1573"/>
              <a:gd name="T34" fmla="*/ 4281 w 5760"/>
              <a:gd name="T35" fmla="*/ 909 h 1573"/>
              <a:gd name="T36" fmla="*/ 4503 w 5760"/>
              <a:gd name="T37" fmla="*/ 981 h 1573"/>
              <a:gd name="T38" fmla="*/ 4704 w 5760"/>
              <a:gd name="T39" fmla="*/ 1053 h 1573"/>
              <a:gd name="T40" fmla="*/ 4911 w 5760"/>
              <a:gd name="T41" fmla="*/ 1131 h 1573"/>
              <a:gd name="T42" fmla="*/ 5073 w 5760"/>
              <a:gd name="T43" fmla="*/ 1197 h 1573"/>
              <a:gd name="T44" fmla="*/ 5256 w 5760"/>
              <a:gd name="T45" fmla="*/ 1281 h 1573"/>
              <a:gd name="T46" fmla="*/ 5475 w 5760"/>
              <a:gd name="T47" fmla="*/ 1401 h 1573"/>
              <a:gd name="T48" fmla="*/ 5628 w 5760"/>
              <a:gd name="T49" fmla="*/ 1482 h 1573"/>
              <a:gd name="T50" fmla="*/ 5759 w 5760"/>
              <a:gd name="T51" fmla="*/ 1572 h 1573"/>
              <a:gd name="T52" fmla="*/ 5759 w 5760"/>
              <a:gd name="T53" fmla="*/ 633 h 1573"/>
              <a:gd name="T54" fmla="*/ 5493 w 5760"/>
              <a:gd name="T55" fmla="*/ 570 h 1573"/>
              <a:gd name="T56" fmla="*/ 5214 w 5760"/>
              <a:gd name="T57" fmla="*/ 501 h 1573"/>
              <a:gd name="T58" fmla="*/ 4950 w 5760"/>
              <a:gd name="T59" fmla="*/ 444 h 1573"/>
              <a:gd name="T60" fmla="*/ 4701 w 5760"/>
              <a:gd name="T61" fmla="*/ 396 h 1573"/>
              <a:gd name="T62" fmla="*/ 4425 w 5760"/>
              <a:gd name="T63" fmla="*/ 348 h 1573"/>
              <a:gd name="T64" fmla="*/ 4110 w 5760"/>
              <a:gd name="T65" fmla="*/ 294 h 1573"/>
              <a:gd name="T66" fmla="*/ 3813 w 5760"/>
              <a:gd name="T67" fmla="*/ 252 h 1573"/>
              <a:gd name="T68" fmla="*/ 3549 w 5760"/>
              <a:gd name="T69" fmla="*/ 213 h 1573"/>
              <a:gd name="T70" fmla="*/ 3261 w 5760"/>
              <a:gd name="T71" fmla="*/ 183 h 1573"/>
              <a:gd name="T72" fmla="*/ 3015 w 5760"/>
              <a:gd name="T73" fmla="*/ 153 h 1573"/>
              <a:gd name="T74" fmla="*/ 2757 w 5760"/>
              <a:gd name="T75" fmla="*/ 129 h 1573"/>
              <a:gd name="T76" fmla="*/ 2520 w 5760"/>
              <a:gd name="T77" fmla="*/ 105 h 1573"/>
              <a:gd name="T78" fmla="*/ 2301 w 5760"/>
              <a:gd name="T79" fmla="*/ 87 h 1573"/>
              <a:gd name="T80" fmla="*/ 2013 w 5760"/>
              <a:gd name="T81" fmla="*/ 66 h 1573"/>
              <a:gd name="T82" fmla="*/ 1731 w 5760"/>
              <a:gd name="T83" fmla="*/ 48 h 1573"/>
              <a:gd name="T84" fmla="*/ 1524 w 5760"/>
              <a:gd name="T85" fmla="*/ 39 h 1573"/>
              <a:gd name="T86" fmla="*/ 1260 w 5760"/>
              <a:gd name="T87" fmla="*/ 27 h 1573"/>
              <a:gd name="T88" fmla="*/ 966 w 5760"/>
              <a:gd name="T89" fmla="*/ 15 h 1573"/>
              <a:gd name="T90" fmla="*/ 714 w 5760"/>
              <a:gd name="T91" fmla="*/ 12 h 1573"/>
              <a:gd name="T92" fmla="*/ 510 w 5760"/>
              <a:gd name="T93" fmla="*/ 6 h 1573"/>
              <a:gd name="T94" fmla="*/ 243 w 5760"/>
              <a:gd name="T95" fmla="*/ 0 h 1573"/>
              <a:gd name="T96" fmla="*/ 0 w 5760"/>
              <a:gd name="T97" fmla="*/ 0 h 15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935" name="Freeform 7"/>
          <p:cNvSpPr>
            <a:spLocks/>
          </p:cNvSpPr>
          <p:nvPr/>
        </p:nvSpPr>
        <p:spPr bwMode="white">
          <a:xfrm>
            <a:off x="0" y="1793875"/>
            <a:ext cx="9144000" cy="1539875"/>
          </a:xfrm>
          <a:custGeom>
            <a:avLst/>
            <a:gdLst>
              <a:gd name="T0" fmla="*/ 0 w 5760"/>
              <a:gd name="T1" fmla="*/ 0 h 970"/>
              <a:gd name="T2" fmla="*/ 0 w 5760"/>
              <a:gd name="T3" fmla="*/ 339 h 970"/>
              <a:gd name="T4" fmla="*/ 318 w 5760"/>
              <a:gd name="T5" fmla="*/ 342 h 970"/>
              <a:gd name="T6" fmla="*/ 591 w 5760"/>
              <a:gd name="T7" fmla="*/ 348 h 970"/>
              <a:gd name="T8" fmla="*/ 846 w 5760"/>
              <a:gd name="T9" fmla="*/ 354 h 970"/>
              <a:gd name="T10" fmla="*/ 1074 w 5760"/>
              <a:gd name="T11" fmla="*/ 360 h 970"/>
              <a:gd name="T12" fmla="*/ 1314 w 5760"/>
              <a:gd name="T13" fmla="*/ 366 h 970"/>
              <a:gd name="T14" fmla="*/ 1599 w 5760"/>
              <a:gd name="T15" fmla="*/ 381 h 970"/>
              <a:gd name="T16" fmla="*/ 1911 w 5760"/>
              <a:gd name="T17" fmla="*/ 399 h 970"/>
              <a:gd name="T18" fmla="*/ 2241 w 5760"/>
              <a:gd name="T19" fmla="*/ 420 h 970"/>
              <a:gd name="T20" fmla="*/ 2619 w 5760"/>
              <a:gd name="T21" fmla="*/ 453 h 970"/>
              <a:gd name="T22" fmla="*/ 2889 w 5760"/>
              <a:gd name="T23" fmla="*/ 477 h 970"/>
              <a:gd name="T24" fmla="*/ 3177 w 5760"/>
              <a:gd name="T25" fmla="*/ 507 h 970"/>
              <a:gd name="T26" fmla="*/ 3498 w 5760"/>
              <a:gd name="T27" fmla="*/ 543 h 970"/>
              <a:gd name="T28" fmla="*/ 3813 w 5760"/>
              <a:gd name="T29" fmla="*/ 585 h 970"/>
              <a:gd name="T30" fmla="*/ 4044 w 5760"/>
              <a:gd name="T31" fmla="*/ 618 h 970"/>
              <a:gd name="T32" fmla="*/ 4365 w 5760"/>
              <a:gd name="T33" fmla="*/ 669 h 970"/>
              <a:gd name="T34" fmla="*/ 4683 w 5760"/>
              <a:gd name="T35" fmla="*/ 726 h 970"/>
              <a:gd name="T36" fmla="*/ 4980 w 5760"/>
              <a:gd name="T37" fmla="*/ 786 h 970"/>
              <a:gd name="T38" fmla="*/ 5268 w 5760"/>
              <a:gd name="T39" fmla="*/ 846 h 970"/>
              <a:gd name="T40" fmla="*/ 5646 w 5760"/>
              <a:gd name="T41" fmla="*/ 942 h 970"/>
              <a:gd name="T42" fmla="*/ 5759 w 5760"/>
              <a:gd name="T43" fmla="*/ 969 h 970"/>
              <a:gd name="T44" fmla="*/ 5759 w 5760"/>
              <a:gd name="T45" fmla="*/ 0 h 970"/>
              <a:gd name="T46" fmla="*/ 0 w 5760"/>
              <a:gd name="T47" fmla="*/ 0 h 9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936" name="Freeform 8"/>
          <p:cNvSpPr>
            <a:spLocks/>
          </p:cNvSpPr>
          <p:nvPr/>
        </p:nvSpPr>
        <p:spPr bwMode="white">
          <a:xfrm>
            <a:off x="0" y="-20638"/>
            <a:ext cx="9144000" cy="1682751"/>
          </a:xfrm>
          <a:custGeom>
            <a:avLst/>
            <a:gdLst>
              <a:gd name="T0" fmla="*/ 0 w 5760"/>
              <a:gd name="T1" fmla="*/ 753 h 1060"/>
              <a:gd name="T2" fmla="*/ 0 w 5760"/>
              <a:gd name="T3" fmla="*/ 1059 h 1060"/>
              <a:gd name="T4" fmla="*/ 5759 w 5760"/>
              <a:gd name="T5" fmla="*/ 1059 h 1060"/>
              <a:gd name="T6" fmla="*/ 5759 w 5760"/>
              <a:gd name="T7" fmla="*/ 0 h 1060"/>
              <a:gd name="T8" fmla="*/ 5430 w 5760"/>
              <a:gd name="T9" fmla="*/ 0 h 1060"/>
              <a:gd name="T10" fmla="*/ 5298 w 5760"/>
              <a:gd name="T11" fmla="*/ 84 h 1060"/>
              <a:gd name="T12" fmla="*/ 5136 w 5760"/>
              <a:gd name="T13" fmla="*/ 159 h 1060"/>
              <a:gd name="T14" fmla="*/ 4968 w 5760"/>
              <a:gd name="T15" fmla="*/ 222 h 1060"/>
              <a:gd name="T16" fmla="*/ 4812 w 5760"/>
              <a:gd name="T17" fmla="*/ 267 h 1060"/>
              <a:gd name="T18" fmla="*/ 4626 w 5760"/>
              <a:gd name="T19" fmla="*/ 324 h 1060"/>
              <a:gd name="T20" fmla="*/ 4440 w 5760"/>
              <a:gd name="T21" fmla="*/ 366 h 1060"/>
              <a:gd name="T22" fmla="*/ 4230 w 5760"/>
              <a:gd name="T23" fmla="*/ 414 h 1060"/>
              <a:gd name="T24" fmla="*/ 3939 w 5760"/>
              <a:gd name="T25" fmla="*/ 468 h 1060"/>
              <a:gd name="T26" fmla="*/ 3711 w 5760"/>
              <a:gd name="T27" fmla="*/ 504 h 1060"/>
              <a:gd name="T28" fmla="*/ 3441 w 5760"/>
              <a:gd name="T29" fmla="*/ 543 h 1060"/>
              <a:gd name="T30" fmla="*/ 3189 w 5760"/>
              <a:gd name="T31" fmla="*/ 579 h 1060"/>
              <a:gd name="T32" fmla="*/ 2925 w 5760"/>
              <a:gd name="T33" fmla="*/ 606 h 1060"/>
              <a:gd name="T34" fmla="*/ 2679 w 5760"/>
              <a:gd name="T35" fmla="*/ 633 h 1060"/>
              <a:gd name="T36" fmla="*/ 2418 w 5760"/>
              <a:gd name="T37" fmla="*/ 654 h 1060"/>
              <a:gd name="T38" fmla="*/ 2142 w 5760"/>
              <a:gd name="T39" fmla="*/ 675 h 1060"/>
              <a:gd name="T40" fmla="*/ 1896 w 5760"/>
              <a:gd name="T41" fmla="*/ 693 h 1060"/>
              <a:gd name="T42" fmla="*/ 1647 w 5760"/>
              <a:gd name="T43" fmla="*/ 708 h 1060"/>
              <a:gd name="T44" fmla="*/ 1404 w 5760"/>
              <a:gd name="T45" fmla="*/ 720 h 1060"/>
              <a:gd name="T46" fmla="*/ 1170 w 5760"/>
              <a:gd name="T47" fmla="*/ 732 h 1060"/>
              <a:gd name="T48" fmla="*/ 906 w 5760"/>
              <a:gd name="T49" fmla="*/ 738 h 1060"/>
              <a:gd name="T50" fmla="*/ 534 w 5760"/>
              <a:gd name="T51" fmla="*/ 747 h 1060"/>
              <a:gd name="T52" fmla="*/ 201 w 5760"/>
              <a:gd name="T53" fmla="*/ 753 h 1060"/>
              <a:gd name="T54" fmla="*/ 0 w 5760"/>
              <a:gd name="T55" fmla="*/ 753 h 10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937" name="Freeform 9"/>
          <p:cNvSpPr>
            <a:spLocks/>
          </p:cNvSpPr>
          <p:nvPr/>
        </p:nvSpPr>
        <p:spPr bwMode="white">
          <a:xfrm>
            <a:off x="0" y="-20638"/>
            <a:ext cx="8388350" cy="1068388"/>
          </a:xfrm>
          <a:custGeom>
            <a:avLst/>
            <a:gdLst>
              <a:gd name="T0" fmla="*/ 0 w 5284"/>
              <a:gd name="T1" fmla="*/ 366 h 673"/>
              <a:gd name="T2" fmla="*/ 0 w 5284"/>
              <a:gd name="T3" fmla="*/ 672 h 673"/>
              <a:gd name="T4" fmla="*/ 303 w 5284"/>
              <a:gd name="T5" fmla="*/ 672 h 673"/>
              <a:gd name="T6" fmla="*/ 723 w 5284"/>
              <a:gd name="T7" fmla="*/ 663 h 673"/>
              <a:gd name="T8" fmla="*/ 1020 w 5284"/>
              <a:gd name="T9" fmla="*/ 654 h 673"/>
              <a:gd name="T10" fmla="*/ 1302 w 5284"/>
              <a:gd name="T11" fmla="*/ 642 h 673"/>
              <a:gd name="T12" fmla="*/ 1554 w 5284"/>
              <a:gd name="T13" fmla="*/ 630 h 673"/>
              <a:gd name="T14" fmla="*/ 1779 w 5284"/>
              <a:gd name="T15" fmla="*/ 615 h 673"/>
              <a:gd name="T16" fmla="*/ 1962 w 5284"/>
              <a:gd name="T17" fmla="*/ 606 h 673"/>
              <a:gd name="T18" fmla="*/ 2193 w 5284"/>
              <a:gd name="T19" fmla="*/ 588 h 673"/>
              <a:gd name="T20" fmla="*/ 2448 w 5284"/>
              <a:gd name="T21" fmla="*/ 570 h 673"/>
              <a:gd name="T22" fmla="*/ 2700 w 5284"/>
              <a:gd name="T23" fmla="*/ 546 h 673"/>
              <a:gd name="T24" fmla="*/ 2904 w 5284"/>
              <a:gd name="T25" fmla="*/ 528 h 673"/>
              <a:gd name="T26" fmla="*/ 3138 w 5284"/>
              <a:gd name="T27" fmla="*/ 498 h 673"/>
              <a:gd name="T28" fmla="*/ 3324 w 5284"/>
              <a:gd name="T29" fmla="*/ 474 h 673"/>
              <a:gd name="T30" fmla="*/ 3534 w 5284"/>
              <a:gd name="T31" fmla="*/ 447 h 673"/>
              <a:gd name="T32" fmla="*/ 3735 w 5284"/>
              <a:gd name="T33" fmla="*/ 420 h 673"/>
              <a:gd name="T34" fmla="*/ 3933 w 5284"/>
              <a:gd name="T35" fmla="*/ 384 h 673"/>
              <a:gd name="T36" fmla="*/ 4116 w 5284"/>
              <a:gd name="T37" fmla="*/ 351 h 673"/>
              <a:gd name="T38" fmla="*/ 4266 w 5284"/>
              <a:gd name="T39" fmla="*/ 318 h 673"/>
              <a:gd name="T40" fmla="*/ 4446 w 5284"/>
              <a:gd name="T41" fmla="*/ 279 h 673"/>
              <a:gd name="T42" fmla="*/ 4620 w 5284"/>
              <a:gd name="T43" fmla="*/ 237 h 673"/>
              <a:gd name="T44" fmla="*/ 4779 w 5284"/>
              <a:gd name="T45" fmla="*/ 192 h 673"/>
              <a:gd name="T46" fmla="*/ 4920 w 5284"/>
              <a:gd name="T47" fmla="*/ 147 h 673"/>
              <a:gd name="T48" fmla="*/ 5085 w 5284"/>
              <a:gd name="T49" fmla="*/ 90 h 673"/>
              <a:gd name="T50" fmla="*/ 5193 w 5284"/>
              <a:gd name="T51" fmla="*/ 42 h 673"/>
              <a:gd name="T52" fmla="*/ 5283 w 5284"/>
              <a:gd name="T53" fmla="*/ 0 h 673"/>
              <a:gd name="T54" fmla="*/ 3201 w 5284"/>
              <a:gd name="T55" fmla="*/ 0 h 673"/>
              <a:gd name="T56" fmla="*/ 2982 w 5284"/>
              <a:gd name="T57" fmla="*/ 57 h 673"/>
              <a:gd name="T58" fmla="*/ 2775 w 5284"/>
              <a:gd name="T59" fmla="*/ 108 h 673"/>
              <a:gd name="T60" fmla="*/ 2562 w 5284"/>
              <a:gd name="T61" fmla="*/ 150 h 673"/>
              <a:gd name="T62" fmla="*/ 2397 w 5284"/>
              <a:gd name="T63" fmla="*/ 183 h 673"/>
              <a:gd name="T64" fmla="*/ 2205 w 5284"/>
              <a:gd name="T65" fmla="*/ 213 h 673"/>
              <a:gd name="T66" fmla="*/ 2001 w 5284"/>
              <a:gd name="T67" fmla="*/ 243 h 673"/>
              <a:gd name="T68" fmla="*/ 1776 w 5284"/>
              <a:gd name="T69" fmla="*/ 273 h 673"/>
              <a:gd name="T70" fmla="*/ 1536 w 5284"/>
              <a:gd name="T71" fmla="*/ 297 h 673"/>
              <a:gd name="T72" fmla="*/ 1344 w 5284"/>
              <a:gd name="T73" fmla="*/ 312 h 673"/>
              <a:gd name="T74" fmla="*/ 1134 w 5284"/>
              <a:gd name="T75" fmla="*/ 330 h 673"/>
              <a:gd name="T76" fmla="*/ 921 w 5284"/>
              <a:gd name="T77" fmla="*/ 342 h 673"/>
              <a:gd name="T78" fmla="*/ 696 w 5284"/>
              <a:gd name="T79" fmla="*/ 354 h 673"/>
              <a:gd name="T80" fmla="*/ 501 w 5284"/>
              <a:gd name="T81" fmla="*/ 360 h 673"/>
              <a:gd name="T82" fmla="*/ 279 w 5284"/>
              <a:gd name="T83" fmla="*/ 366 h 673"/>
              <a:gd name="T84" fmla="*/ 99 w 5284"/>
              <a:gd name="T85" fmla="*/ 369 h 673"/>
              <a:gd name="T86" fmla="*/ 0 w 5284"/>
              <a:gd name="T87" fmla="*/ 366 h 6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938" name="Freeform 10"/>
          <p:cNvSpPr>
            <a:spLocks/>
          </p:cNvSpPr>
          <p:nvPr/>
        </p:nvSpPr>
        <p:spPr bwMode="white">
          <a:xfrm>
            <a:off x="0" y="-20638"/>
            <a:ext cx="4578350" cy="454026"/>
          </a:xfrm>
          <a:custGeom>
            <a:avLst/>
            <a:gdLst>
              <a:gd name="T0" fmla="*/ 0 w 2884"/>
              <a:gd name="T1" fmla="*/ 0 h 286"/>
              <a:gd name="T2" fmla="*/ 0 w 2884"/>
              <a:gd name="T3" fmla="*/ 285 h 286"/>
              <a:gd name="T4" fmla="*/ 192 w 2884"/>
              <a:gd name="T5" fmla="*/ 285 h 286"/>
              <a:gd name="T6" fmla="*/ 384 w 2884"/>
              <a:gd name="T7" fmla="*/ 282 h 286"/>
              <a:gd name="T8" fmla="*/ 579 w 2884"/>
              <a:gd name="T9" fmla="*/ 276 h 286"/>
              <a:gd name="T10" fmla="*/ 789 w 2884"/>
              <a:gd name="T11" fmla="*/ 267 h 286"/>
              <a:gd name="T12" fmla="*/ 999 w 2884"/>
              <a:gd name="T13" fmla="*/ 258 h 286"/>
              <a:gd name="T14" fmla="*/ 1161 w 2884"/>
              <a:gd name="T15" fmla="*/ 246 h 286"/>
              <a:gd name="T16" fmla="*/ 1302 w 2884"/>
              <a:gd name="T17" fmla="*/ 234 h 286"/>
              <a:gd name="T18" fmla="*/ 1458 w 2884"/>
              <a:gd name="T19" fmla="*/ 222 h 286"/>
              <a:gd name="T20" fmla="*/ 1665 w 2884"/>
              <a:gd name="T21" fmla="*/ 201 h 286"/>
              <a:gd name="T22" fmla="*/ 1992 w 2884"/>
              <a:gd name="T23" fmla="*/ 159 h 286"/>
              <a:gd name="T24" fmla="*/ 2301 w 2884"/>
              <a:gd name="T25" fmla="*/ 117 h 286"/>
              <a:gd name="T26" fmla="*/ 2604 w 2884"/>
              <a:gd name="T27" fmla="*/ 60 h 286"/>
              <a:gd name="T28" fmla="*/ 2883 w 2884"/>
              <a:gd name="T29" fmla="*/ 0 h 286"/>
              <a:gd name="T30" fmla="*/ 0 w 2884"/>
              <a:gd name="T31" fmla="*/ 0 h 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0939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80940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80941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r>
              <a:rPr lang="en-US" altLang="en-US"/>
              <a:t>June 2, 2000</a:t>
            </a:r>
          </a:p>
        </p:txBody>
      </p:sp>
      <p:sp>
        <p:nvSpPr>
          <p:cNvPr id="380942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r>
              <a:rPr lang="en-US" altLang="en-US"/>
              <a:t>I/Me Study</a:t>
            </a:r>
          </a:p>
        </p:txBody>
      </p:sp>
      <p:sp>
        <p:nvSpPr>
          <p:cNvPr id="380943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itchFamily="18" charset="0"/>
              </a:defRPr>
            </a:lvl1pPr>
          </a:lstStyle>
          <a:p>
            <a:fld id="{675ED2B0-CA52-466E-9409-9BECAD5D38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09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09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380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930" grpId="0" animBg="1"/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52600"/>
            <a:ext cx="7772400" cy="1143000"/>
          </a:xfrm>
        </p:spPr>
        <p:txBody>
          <a:bodyPr/>
          <a:lstStyle/>
          <a:p>
            <a:r>
              <a:rPr lang="en-US" altLang="en-US" sz="4000"/>
              <a:t>Co-Occurring Psychiatric and Substance-Related Disorders</a:t>
            </a:r>
          </a:p>
        </p:txBody>
      </p:sp>
      <p:sp>
        <p:nvSpPr>
          <p:cNvPr id="2355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352800"/>
            <a:ext cx="6400800" cy="1752600"/>
          </a:xfrm>
        </p:spPr>
        <p:txBody>
          <a:bodyPr/>
          <a:lstStyle/>
          <a:p>
            <a:r>
              <a:rPr lang="en-US" altLang="en-US"/>
              <a:t>State of Georgia </a:t>
            </a:r>
          </a:p>
          <a:p>
            <a:r>
              <a:rPr lang="en-US" altLang="en-US"/>
              <a:t>Crisis Intervention Team Training Program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Diagnosis</a:t>
            </a:r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Can’t always know if symptoms are due to a primary psychiatric disorder, intoxication, withdrawal or a substance induced disorder at first glance</a:t>
            </a:r>
          </a:p>
          <a:p>
            <a:r>
              <a:rPr lang="en-US" altLang="en-US"/>
              <a:t>Requires further assessment</a:t>
            </a:r>
          </a:p>
          <a:p>
            <a:pPr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6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altLang="en-US"/>
              <a:t>Diagnosis</a:t>
            </a:r>
          </a:p>
        </p:txBody>
      </p:sp>
      <p:sp>
        <p:nvSpPr>
          <p:cNvPr id="453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4114800"/>
          </a:xfrm>
        </p:spPr>
        <p:txBody>
          <a:bodyPr/>
          <a:lstStyle/>
          <a:p>
            <a:r>
              <a:rPr lang="en-US" altLang="en-US" sz="2800"/>
              <a:t>Review of symptoms related to DSM IV mental health and substance use disorders</a:t>
            </a:r>
          </a:p>
          <a:p>
            <a:r>
              <a:rPr lang="en-US" altLang="en-US" sz="2800"/>
              <a:t>Summarize the pattern of current symptoms and their relation to drug use</a:t>
            </a:r>
          </a:p>
          <a:p>
            <a:r>
              <a:rPr lang="en-US" altLang="en-US" sz="2800"/>
              <a:t>Assess via interviewing, testing, review of records, and interviews with significant others</a:t>
            </a:r>
          </a:p>
          <a:p>
            <a:r>
              <a:rPr lang="en-US" altLang="en-US" sz="2800"/>
              <a:t>Diagnosis helps to determine the focus of treatment: mental health, substance abuse, or both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Diagnosis</a:t>
            </a:r>
          </a:p>
        </p:txBody>
      </p:sp>
      <p:sp>
        <p:nvSpPr>
          <p:cNvPr id="454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Many substance induced symptoms resolve rapidly with detoxification and/or abstinence with no or short-term use of medication </a:t>
            </a:r>
          </a:p>
          <a:p>
            <a:r>
              <a:rPr lang="en-US" altLang="en-US"/>
              <a:t>Primary psychiatric disorders often require extended treatment with medication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altLang="en-US" sz="4000"/>
              <a:t>Important Signs and Symptoms of Co-Occurring Disorders</a:t>
            </a:r>
          </a:p>
        </p:txBody>
      </p:sp>
      <p:sp>
        <p:nvSpPr>
          <p:cNvPr id="425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42672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/>
              <a:t>Unusual affect, appearance, thoughts, or speech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Suicidal thoughts or behavior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Paranoia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Impaired judgment and risk-taking behavior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Agitation and tremors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Impaired motor skills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Dilated or constricted pupils</a:t>
            </a:r>
          </a:p>
          <a:p>
            <a:pPr>
              <a:lnSpc>
                <a:spcPct val="90000"/>
              </a:lnSpc>
            </a:pPr>
            <a:endParaRPr lang="en-US" altLang="en-US" sz="2400"/>
          </a:p>
        </p:txBody>
      </p:sp>
      <p:sp>
        <p:nvSpPr>
          <p:cNvPr id="425988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876800" y="1828800"/>
            <a:ext cx="4267200" cy="4572000"/>
          </a:xfrm>
        </p:spPr>
        <p:txBody>
          <a:bodyPr/>
          <a:lstStyle/>
          <a:p>
            <a:r>
              <a:rPr lang="en-US" altLang="en-US" sz="2300"/>
              <a:t>Elevated or lowered vital signs</a:t>
            </a:r>
          </a:p>
          <a:p>
            <a:r>
              <a:rPr lang="en-US" altLang="en-US" sz="2300"/>
              <a:t>Hyper-arousal or drowsiness</a:t>
            </a:r>
          </a:p>
          <a:p>
            <a:r>
              <a:rPr lang="en-US" altLang="en-US" sz="2300"/>
              <a:t>Muscle rigidity</a:t>
            </a:r>
          </a:p>
          <a:p>
            <a:r>
              <a:rPr lang="en-US" altLang="en-US" sz="2300"/>
              <a:t>Evidence of current intoxication</a:t>
            </a:r>
          </a:p>
          <a:p>
            <a:r>
              <a:rPr lang="en-US" altLang="en-US" sz="2300"/>
              <a:t>Needle track marks/injection sites</a:t>
            </a:r>
          </a:p>
          <a:p>
            <a:r>
              <a:rPr lang="en-US" altLang="en-US" sz="2300"/>
              <a:t>Inflamed or eroded septum</a:t>
            </a:r>
          </a:p>
          <a:p>
            <a:r>
              <a:rPr lang="en-US" altLang="en-US" sz="2300"/>
              <a:t>Burns of the inside of  the lips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0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altLang="en-US" sz="4000"/>
              <a:t>Alcohol is the most commonly abused substance by the mentally ill, although individuals with mental health disorders are more likely than the general population to be poly-drug users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altLang="en-US"/>
              <a:t>Relationship between Disorders</a:t>
            </a:r>
          </a:p>
        </p:txBody>
      </p:sp>
      <p:sp>
        <p:nvSpPr>
          <p:cNvPr id="431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Psychiatric illnesses increase the risk of developing substance abuse &amp; dependence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Psychiatric symptoms may affect onset, duration, or response to treatment of substance use/dependence ( self-medicating behavior)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Psychiatric symptoms may arise as a direct result of chronic substance use or withdrawal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Psychiatric disorders can mask substance use disorders and vice versa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Mental Illness and Addiction</a:t>
            </a:r>
            <a:br>
              <a:rPr lang="en-US" altLang="en-US" sz="4000"/>
            </a:br>
            <a:r>
              <a:rPr lang="en-US" altLang="en-US" sz="4000"/>
              <a:t>Parallels</a:t>
            </a:r>
          </a:p>
        </p:txBody>
      </p:sp>
      <p:sp>
        <p:nvSpPr>
          <p:cNvPr id="4300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3810000" cy="3733800"/>
          </a:xfrm>
        </p:spPr>
        <p:txBody>
          <a:bodyPr/>
          <a:lstStyle/>
          <a:p>
            <a:r>
              <a:rPr lang="en-US" altLang="en-US" sz="2400"/>
              <a:t>Biological illnesses</a:t>
            </a:r>
          </a:p>
          <a:p>
            <a:r>
              <a:rPr lang="en-US" altLang="en-US" sz="2400"/>
              <a:t>Heredity may be a factor</a:t>
            </a:r>
          </a:p>
          <a:p>
            <a:r>
              <a:rPr lang="en-US" altLang="en-US" sz="2400"/>
              <a:t>Chronic, incurable, but not hopeless</a:t>
            </a:r>
          </a:p>
          <a:p>
            <a:r>
              <a:rPr lang="en-US" altLang="en-US" sz="2400"/>
              <a:t>Cause a loss of control of behavior/emotions</a:t>
            </a:r>
          </a:p>
          <a:p>
            <a:r>
              <a:rPr lang="en-US" altLang="en-US" sz="2400"/>
              <a:t>Affects the whole family</a:t>
            </a:r>
          </a:p>
          <a:p>
            <a:r>
              <a:rPr lang="en-US" altLang="en-US" sz="2400"/>
              <a:t>Disease of denial</a:t>
            </a:r>
          </a:p>
          <a:p>
            <a:pPr>
              <a:buFontTx/>
              <a:buNone/>
            </a:pPr>
            <a:endParaRPr lang="en-US" altLang="en-US" sz="2400"/>
          </a:p>
        </p:txBody>
      </p:sp>
      <p:sp>
        <p:nvSpPr>
          <p:cNvPr id="43008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 sz="2400"/>
              <a:t>Symptoms respond to treatment</a:t>
            </a:r>
          </a:p>
          <a:p>
            <a:r>
              <a:rPr lang="en-US" altLang="en-US" sz="2400"/>
              <a:t>Disease progresses without treatment</a:t>
            </a:r>
          </a:p>
          <a:p>
            <a:r>
              <a:rPr lang="en-US" altLang="en-US" sz="2400"/>
              <a:t>Often seen as a moral issue or weakness</a:t>
            </a:r>
          </a:p>
          <a:p>
            <a:r>
              <a:rPr lang="en-US" altLang="en-US" sz="2400"/>
              <a:t>Feelings of guilt, failure, shame, stigma</a:t>
            </a:r>
          </a:p>
          <a:p>
            <a:r>
              <a:rPr lang="en-US" altLang="en-US" sz="2400"/>
              <a:t>Physical, mental, and spiritual disease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Stages of Change Model for Persons with Co-Occurring Disorders</a:t>
            </a:r>
          </a:p>
        </p:txBody>
      </p:sp>
      <p:sp>
        <p:nvSpPr>
          <p:cNvPr id="428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Engagement – identifying potential sources of motivation</a:t>
            </a:r>
          </a:p>
          <a:p>
            <a:pPr>
              <a:lnSpc>
                <a:spcPct val="90000"/>
              </a:lnSpc>
            </a:pPr>
            <a:r>
              <a:rPr lang="en-US" altLang="en-US"/>
              <a:t>Persuasion – developing commitment to treatment and recovery</a:t>
            </a:r>
          </a:p>
          <a:p>
            <a:pPr>
              <a:lnSpc>
                <a:spcPct val="90000"/>
              </a:lnSpc>
            </a:pPr>
            <a:r>
              <a:rPr lang="en-US" altLang="en-US"/>
              <a:t>Active treatment – significant changes in behavior and lifestyle</a:t>
            </a:r>
          </a:p>
          <a:p>
            <a:pPr>
              <a:lnSpc>
                <a:spcPct val="90000"/>
              </a:lnSpc>
            </a:pPr>
            <a:r>
              <a:rPr lang="en-US" altLang="en-US"/>
              <a:t>Relapse prevention – focus on maintaining prolonged abstinence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066800"/>
          </a:xfrm>
        </p:spPr>
        <p:txBody>
          <a:bodyPr/>
          <a:lstStyle/>
          <a:p>
            <a:r>
              <a:rPr lang="en-US" altLang="en-US" sz="4000"/>
              <a:t>A Vision for Treatment of Co-Occurring Disorders</a:t>
            </a:r>
          </a:p>
        </p:txBody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4724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/>
              <a:t>The client participates in one program that provides treatment for both disorders</a:t>
            </a:r>
          </a:p>
          <a:p>
            <a:pPr>
              <a:lnSpc>
                <a:spcPct val="80000"/>
              </a:lnSpc>
            </a:pPr>
            <a:r>
              <a:rPr lang="en-US" altLang="en-US" sz="2800"/>
              <a:t>The client’s mental and substance use disorders are treated by the same clinician</a:t>
            </a:r>
          </a:p>
          <a:p>
            <a:pPr>
              <a:lnSpc>
                <a:spcPct val="80000"/>
              </a:lnSpc>
            </a:pPr>
            <a:r>
              <a:rPr lang="en-US" altLang="en-US" sz="2800"/>
              <a:t>The clinicians are trained in psycho-pathology, assessment, and treatment strategies for both mental and substance disorders</a:t>
            </a:r>
          </a:p>
          <a:p>
            <a:pPr>
              <a:lnSpc>
                <a:spcPct val="80000"/>
              </a:lnSpc>
            </a:pPr>
            <a:r>
              <a:rPr lang="en-US" altLang="en-US" sz="2800"/>
              <a:t>The clinicians offer substance abuse treatments tailored for clients who have severe mental disorders</a:t>
            </a:r>
          </a:p>
          <a:p>
            <a:pPr>
              <a:lnSpc>
                <a:spcPct val="80000"/>
              </a:lnSpc>
            </a:pPr>
            <a:r>
              <a:rPr lang="en-US" altLang="en-US" sz="2800"/>
              <a:t>The focus is on preventing anxiety rather than breaking through denial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066800"/>
          </a:xfrm>
        </p:spPr>
        <p:txBody>
          <a:bodyPr/>
          <a:lstStyle/>
          <a:p>
            <a:r>
              <a:rPr lang="en-US" altLang="en-US" sz="4000"/>
              <a:t>A Vision for Treatment of Co- Occurring Disorders (cont’d)</a:t>
            </a:r>
          </a:p>
        </p:txBody>
      </p:sp>
      <p:sp>
        <p:nvSpPr>
          <p:cNvPr id="433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Emphasis is placed on trust, understanding, and learning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Treatment is characterized by a slow pace and a long-term perspective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Providers offer stage-wise and motivational counseling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Supportive clinicians are readily available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12-step groups are available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Medication therapies are indicated according to clients’ psychiatric and other medical needs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i="1"/>
              <a:t>Source: Adapted from Drake et al, 1998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altLang="en-US" sz="4200"/>
              <a:t>Clients with co-occurring disorders have:</a:t>
            </a:r>
          </a:p>
        </p:txBody>
      </p:sp>
      <p:sp>
        <p:nvSpPr>
          <p:cNvPr id="404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828800"/>
            <a:ext cx="9144000" cy="4267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en-US" altLang="en-US" sz="2400"/>
              <a:t>One or more disorders relating to the use of alcohol and/or other drugs of abuse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endParaRPr lang="en-US" altLang="en-US" sz="2000"/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endParaRPr lang="en-US" altLang="en-US" sz="2000"/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endParaRPr lang="en-US" altLang="en-US" sz="2000"/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en-US" altLang="en-US" sz="2400"/>
              <a:t>One or more mental disorders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endParaRPr lang="en-US" altLang="en-US" sz="2000"/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endParaRPr lang="en-US" altLang="en-US" sz="2000"/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endParaRPr lang="en-US" altLang="en-US" sz="2000"/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endParaRPr lang="en-US" altLang="en-US" sz="2000"/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en-US" altLang="en-US" sz="2400"/>
              <a:t>One disorder of each type that can be established INDEPENDENTLY of the other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endParaRPr lang="en-US" altLang="en-US" sz="2000"/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endParaRPr lang="en-US" altLang="en-US" sz="2000"/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endParaRPr lang="en-US" altLang="en-US" sz="2000"/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endParaRPr lang="en-US" altLang="en-US" sz="2000"/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endParaRPr lang="en-US" altLang="en-US" sz="20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en-US" sz="2000"/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endParaRPr lang="en-US" altLang="en-US" sz="20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en-US" sz="2000"/>
          </a:p>
        </p:txBody>
      </p:sp>
      <p:pic>
        <p:nvPicPr>
          <p:cNvPr id="404486" name="Picture 6" descr="j01963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2209800"/>
            <a:ext cx="3429000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8077200" cy="1143000"/>
          </a:xfrm>
        </p:spPr>
        <p:txBody>
          <a:bodyPr/>
          <a:lstStyle/>
          <a:p>
            <a:r>
              <a:rPr lang="en-US" altLang="en-US" sz="4000"/>
              <a:t>Presentation Prepared By:</a:t>
            </a:r>
          </a:p>
        </p:txBody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9530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 sz="2400"/>
              <a:t>Neil Kaltenecker, Director</a:t>
            </a:r>
          </a:p>
          <a:p>
            <a:pPr algn="ctr">
              <a:buFontTx/>
              <a:buNone/>
            </a:pPr>
            <a:r>
              <a:rPr lang="en-US" altLang="en-US" sz="2400"/>
              <a:t>Office of Addictive Diseases</a:t>
            </a:r>
          </a:p>
          <a:p>
            <a:pPr algn="ctr">
              <a:buFontTx/>
              <a:buNone/>
            </a:pPr>
            <a:r>
              <a:rPr lang="en-US" altLang="en-US" sz="2400"/>
              <a:t>Division of Mental Health, Developmental Disabilities, and Addictive Diseases</a:t>
            </a:r>
          </a:p>
          <a:p>
            <a:pPr algn="ctr">
              <a:buFontTx/>
              <a:buNone/>
            </a:pPr>
            <a:r>
              <a:rPr lang="en-US" altLang="en-US" sz="2400"/>
              <a:t>Georgia Department of Human Resources</a:t>
            </a:r>
          </a:p>
          <a:p>
            <a:pPr algn="ctr">
              <a:buFontTx/>
              <a:buNone/>
            </a:pPr>
            <a:endParaRPr lang="en-US" altLang="en-US" sz="2400"/>
          </a:p>
          <a:p>
            <a:pPr algn="ctr">
              <a:buFontTx/>
              <a:buNone/>
            </a:pPr>
            <a:r>
              <a:rPr lang="en-US" altLang="en-US" sz="2400"/>
              <a:t>Barbara D’Orio, MD, MPA</a:t>
            </a:r>
          </a:p>
          <a:p>
            <a:pPr algn="ctr">
              <a:buFontTx/>
              <a:buNone/>
            </a:pPr>
            <a:r>
              <a:rPr lang="en-US" altLang="en-US" sz="2400"/>
              <a:t>Associate Professor of Psychiatry</a:t>
            </a:r>
          </a:p>
          <a:p>
            <a:pPr algn="ctr">
              <a:buFontTx/>
              <a:buNone/>
            </a:pPr>
            <a:r>
              <a:rPr lang="en-US" altLang="en-US" sz="2400"/>
              <a:t>Emory University School of Medicine</a:t>
            </a:r>
          </a:p>
          <a:p>
            <a:pPr algn="ctr">
              <a:buFontTx/>
              <a:buNone/>
            </a:pPr>
            <a:r>
              <a:rPr lang="en-US" altLang="en-US" sz="2400"/>
              <a:t>Director of Adult Outpatient Psychiatric Services</a:t>
            </a:r>
          </a:p>
          <a:p>
            <a:pPr algn="ctr">
              <a:buFontTx/>
              <a:buNone/>
            </a:pPr>
            <a:r>
              <a:rPr lang="en-US" altLang="en-US" sz="2400"/>
              <a:t>Grady Health System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77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772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773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774" name="Rectangle 6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775" name="Rectangle 7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80962" tIns="41275" rIns="80962" bIns="41275"/>
          <a:lstStyle/>
          <a:p>
            <a:pPr defTabSz="804863"/>
            <a:r>
              <a:rPr lang="en-US" altLang="en-US" sz="4200"/>
              <a:t>National Co-Morbidity Study</a:t>
            </a:r>
            <a:br>
              <a:rPr lang="en-US" altLang="en-US" sz="4200"/>
            </a:br>
            <a:r>
              <a:rPr lang="en-US" altLang="en-US" sz="4200"/>
              <a:t>Lifetime Prevalence</a:t>
            </a:r>
            <a:endParaRPr lang="en-US" altLang="en-US" sz="3300"/>
          </a:p>
        </p:txBody>
      </p:sp>
      <p:sp>
        <p:nvSpPr>
          <p:cNvPr id="41677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533400" y="1981200"/>
            <a:ext cx="8077200" cy="4267200"/>
          </a:xfrm>
          <a:noFill/>
          <a:ln/>
        </p:spPr>
        <p:txBody>
          <a:bodyPr lIns="93662" tIns="46038" rIns="93662" bIns="46038"/>
          <a:lstStyle/>
          <a:p>
            <a:pPr marL="346075" indent="-346075" defTabSz="923925">
              <a:lnSpc>
                <a:spcPct val="80000"/>
              </a:lnSpc>
            </a:pPr>
            <a:r>
              <a:rPr lang="en-US" altLang="en-US"/>
              <a:t>Any alcohol or drug abuse/dependence = 26.6%</a:t>
            </a:r>
          </a:p>
          <a:p>
            <a:pPr marL="750888" lvl="1" indent="-288925" defTabSz="923925">
              <a:lnSpc>
                <a:spcPct val="80000"/>
              </a:lnSpc>
            </a:pPr>
            <a:r>
              <a:rPr lang="en-US" altLang="en-US"/>
              <a:t>Alcohol Dependence=14.1%</a:t>
            </a:r>
          </a:p>
          <a:p>
            <a:pPr marL="750888" lvl="1" indent="-288925" defTabSz="923925">
              <a:lnSpc>
                <a:spcPct val="80000"/>
              </a:lnSpc>
            </a:pPr>
            <a:r>
              <a:rPr lang="en-US" altLang="en-US"/>
              <a:t>Drug Dependence=7.5%</a:t>
            </a:r>
          </a:p>
          <a:p>
            <a:pPr marL="346075" indent="-346075" defTabSz="923925">
              <a:lnSpc>
                <a:spcPct val="80000"/>
              </a:lnSpc>
            </a:pPr>
            <a:r>
              <a:rPr lang="en-US" altLang="en-US"/>
              <a:t>Any Anxiety Disorder=24.9%</a:t>
            </a:r>
          </a:p>
          <a:p>
            <a:pPr marL="346075" indent="-346075" defTabSz="923925">
              <a:lnSpc>
                <a:spcPct val="80000"/>
              </a:lnSpc>
            </a:pPr>
            <a:r>
              <a:rPr lang="en-US" altLang="en-US"/>
              <a:t>Major Depressive Episode=17.1%</a:t>
            </a:r>
          </a:p>
          <a:p>
            <a:pPr marL="346075" indent="-346075" defTabSz="923925">
              <a:lnSpc>
                <a:spcPct val="80000"/>
              </a:lnSpc>
            </a:pPr>
            <a:r>
              <a:rPr lang="en-US" altLang="en-US"/>
              <a:t>Dysthymia (mood disorder)=6.4%</a:t>
            </a:r>
          </a:p>
          <a:p>
            <a:pPr marL="346075" indent="-346075" defTabSz="923925">
              <a:lnSpc>
                <a:spcPct val="80000"/>
              </a:lnSpc>
            </a:pPr>
            <a:r>
              <a:rPr lang="en-US" altLang="en-US"/>
              <a:t>Manic Episode=1.6%</a:t>
            </a:r>
          </a:p>
          <a:p>
            <a:pPr marL="346075" indent="-346075" defTabSz="923925">
              <a:lnSpc>
                <a:spcPct val="80000"/>
              </a:lnSpc>
            </a:pPr>
            <a:r>
              <a:rPr lang="en-US" altLang="en-US"/>
              <a:t>Noneffective psychosis=0.7%</a:t>
            </a:r>
          </a:p>
          <a:p>
            <a:pPr marL="346075" indent="-346075" defTabSz="923925">
              <a:lnSpc>
                <a:spcPct val="80000"/>
              </a:lnSpc>
            </a:pPr>
            <a:endParaRPr lang="en-US" altLang="en-US"/>
          </a:p>
          <a:p>
            <a:pPr marL="346075" indent="-346075" defTabSz="923925">
              <a:lnSpc>
                <a:spcPct val="80000"/>
              </a:lnSpc>
            </a:pPr>
            <a:endParaRPr lang="en-US" altLang="en-US" sz="240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4167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4167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" fill="hold"/>
                                        <p:tgtEl>
                                          <p:spTgt spid="4167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" fill="hold"/>
                                        <p:tgtEl>
                                          <p:spTgt spid="4167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" fill="hold"/>
                                        <p:tgtEl>
                                          <p:spTgt spid="4167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" fill="hold"/>
                                        <p:tgtEl>
                                          <p:spTgt spid="4167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300" fill="hold"/>
                                        <p:tgtEl>
                                          <p:spTgt spid="4167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300" fill="hold"/>
                                        <p:tgtEl>
                                          <p:spTgt spid="4167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" fill="hold"/>
                                        <p:tgtEl>
                                          <p:spTgt spid="4167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" fill="hold"/>
                                        <p:tgtEl>
                                          <p:spTgt spid="4167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300" fill="hold"/>
                                        <p:tgtEl>
                                          <p:spTgt spid="4167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300" fill="hold"/>
                                        <p:tgtEl>
                                          <p:spTgt spid="4167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300" fill="hold"/>
                                        <p:tgtEl>
                                          <p:spTgt spid="4167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300" fill="hold"/>
                                        <p:tgtEl>
                                          <p:spTgt spid="4167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300" fill="hold"/>
                                        <p:tgtEl>
                                          <p:spTgt spid="4167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300" fill="hold"/>
                                        <p:tgtEl>
                                          <p:spTgt spid="4167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6776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Epidemiology of Dual Disorders</a:t>
            </a:r>
            <a:br>
              <a:rPr lang="en-US" altLang="en-US" sz="4000"/>
            </a:br>
            <a:r>
              <a:rPr lang="en-US" altLang="en-US" sz="2400"/>
              <a:t>(Epidemiological Catchment Area Study)</a:t>
            </a:r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Community Lifetime Prevalence of Alcoholism=13.8%</a:t>
            </a:r>
          </a:p>
          <a:p>
            <a:pPr>
              <a:lnSpc>
                <a:spcPct val="90000"/>
              </a:lnSpc>
            </a:pPr>
            <a:r>
              <a:rPr lang="en-US" altLang="en-US"/>
              <a:t>Lifetime Prevalence of Schizophrenia among alcoholics=3.8%</a:t>
            </a:r>
          </a:p>
          <a:p>
            <a:pPr>
              <a:lnSpc>
                <a:spcPct val="90000"/>
              </a:lnSpc>
            </a:pPr>
            <a:r>
              <a:rPr lang="en-US" altLang="en-US"/>
              <a:t>Lifetime Prevalence of Alcoholism among Schizophrenics=33.7%</a:t>
            </a:r>
          </a:p>
          <a:p>
            <a:pPr>
              <a:lnSpc>
                <a:spcPct val="90000"/>
              </a:lnSpc>
            </a:pPr>
            <a:r>
              <a:rPr lang="en-US" altLang="en-US"/>
              <a:t>Lifetime Prevalence of any Alcohol or Drug Disorder in Schizophrenics=47%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Epidemiology of Dual Disorders</a:t>
            </a:r>
            <a:br>
              <a:rPr lang="en-US" altLang="en-US" sz="4000"/>
            </a:br>
            <a:r>
              <a:rPr lang="en-US" altLang="en-US" sz="2400"/>
              <a:t>(Epidemiological Catchment Area Study)</a:t>
            </a:r>
          </a:p>
        </p:txBody>
      </p:sp>
      <p:sp>
        <p:nvSpPr>
          <p:cNvPr id="419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29% of people with psychiatric illness have also had a substance use disorder at some time during their lives</a:t>
            </a:r>
          </a:p>
          <a:p>
            <a:r>
              <a:rPr lang="en-US" altLang="en-US"/>
              <a:t>Odds are 3:1 that a person with one substance use disorder will meet lifetime criteria for another psychiatric or substance use disorder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Epidemiology of Dual Disorders</a:t>
            </a:r>
            <a:br>
              <a:rPr lang="en-US" altLang="en-US" sz="4000"/>
            </a:br>
            <a:r>
              <a:rPr lang="en-US" altLang="en-US" sz="4000"/>
              <a:t>(Other Studies)</a:t>
            </a:r>
          </a:p>
        </p:txBody>
      </p:sp>
      <p:sp>
        <p:nvSpPr>
          <p:cNvPr id="421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4114800"/>
          </a:xfrm>
        </p:spPr>
        <p:txBody>
          <a:bodyPr/>
          <a:lstStyle/>
          <a:p>
            <a:r>
              <a:rPr lang="en-US" altLang="en-US" sz="2800"/>
              <a:t>Overall approximately 50% of persons in psychiatric clinical settings will have a substance use disorder</a:t>
            </a:r>
          </a:p>
          <a:p>
            <a:pPr lvl="1"/>
            <a:r>
              <a:rPr lang="en-US" altLang="en-US" sz="2400"/>
              <a:t>30% depressed patients</a:t>
            </a:r>
          </a:p>
          <a:p>
            <a:pPr lvl="1"/>
            <a:r>
              <a:rPr lang="en-US" altLang="en-US" sz="2400"/>
              <a:t>50% bipolar patients</a:t>
            </a:r>
          </a:p>
          <a:p>
            <a:pPr lvl="1"/>
            <a:r>
              <a:rPr lang="en-US" altLang="en-US" sz="2400"/>
              <a:t>50% schizophrenic patients</a:t>
            </a:r>
          </a:p>
          <a:p>
            <a:pPr lvl="1"/>
            <a:r>
              <a:rPr lang="en-US" altLang="en-US" sz="2400"/>
              <a:t>80% antisocial personality disorder patients</a:t>
            </a:r>
          </a:p>
          <a:p>
            <a:pPr lvl="1"/>
            <a:r>
              <a:rPr lang="en-US" altLang="en-US" sz="2400"/>
              <a:t>30% anxiety disorder patients</a:t>
            </a:r>
          </a:p>
          <a:p>
            <a:pPr lvl="1"/>
            <a:r>
              <a:rPr lang="en-US" altLang="en-US" sz="2400"/>
              <a:t>23% phobic disorder patients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Co-Occurring Disorders in the Justice System</a:t>
            </a:r>
          </a:p>
        </p:txBody>
      </p:sp>
      <p:sp>
        <p:nvSpPr>
          <p:cNvPr id="40755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572000"/>
          </a:xfrm>
        </p:spPr>
        <p:txBody>
          <a:bodyPr/>
          <a:lstStyle/>
          <a:p>
            <a:r>
              <a:rPr lang="en-US" altLang="en-US" sz="2400"/>
              <a:t>Rates of mental health disorders are 4 times higher among prisoners than in the general population</a:t>
            </a:r>
          </a:p>
          <a:p>
            <a:r>
              <a:rPr lang="en-US" altLang="en-US" sz="2400"/>
              <a:t>Rates of substance use are four to seven times higher than in the general population</a:t>
            </a:r>
          </a:p>
          <a:p>
            <a:r>
              <a:rPr lang="en-US" altLang="en-US" sz="2400"/>
              <a:t>An estimated 3-11% of individuals in correctional settings have co-occurring disorders</a:t>
            </a:r>
          </a:p>
          <a:p>
            <a:r>
              <a:rPr lang="en-US" altLang="en-US" sz="2400"/>
              <a:t>Rates of co-occurring disorders are particularly high among those in the CJ system diagnosed with bipolar disorder and schizophrenia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altLang="en-US" sz="4000"/>
              <a:t>Individuals at High-Risk of Co-Occurring Disorders</a:t>
            </a:r>
          </a:p>
        </p:txBody>
      </p:sp>
      <p:sp>
        <p:nvSpPr>
          <p:cNvPr id="4239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600200"/>
            <a:ext cx="4191000" cy="4648200"/>
          </a:xfrm>
        </p:spPr>
        <p:txBody>
          <a:bodyPr/>
          <a:lstStyle/>
          <a:p>
            <a:r>
              <a:rPr lang="en-US" altLang="en-US" sz="2400"/>
              <a:t>Males</a:t>
            </a:r>
          </a:p>
          <a:p>
            <a:r>
              <a:rPr lang="en-US" altLang="en-US" sz="2400"/>
              <a:t>Youthful Offenders</a:t>
            </a:r>
          </a:p>
          <a:p>
            <a:r>
              <a:rPr lang="en-US" altLang="en-US" sz="2400"/>
              <a:t>Low Educational Level</a:t>
            </a:r>
          </a:p>
          <a:p>
            <a:r>
              <a:rPr lang="en-US" altLang="en-US" sz="2400"/>
              <a:t>History of unstable housing or homelessness</a:t>
            </a:r>
          </a:p>
          <a:p>
            <a:r>
              <a:rPr lang="en-US" altLang="en-US" sz="2400"/>
              <a:t>History of legal difficulties and/or incarceration</a:t>
            </a:r>
          </a:p>
          <a:p>
            <a:r>
              <a:rPr lang="en-US" altLang="en-US" sz="2400"/>
              <a:t>Suicidality</a:t>
            </a:r>
          </a:p>
          <a:p>
            <a:r>
              <a:rPr lang="en-US" altLang="en-US" sz="2400"/>
              <a:t>History of emergency room or acute care visits</a:t>
            </a:r>
          </a:p>
          <a:p>
            <a:endParaRPr lang="en-US" altLang="en-US" sz="2400"/>
          </a:p>
        </p:txBody>
      </p:sp>
      <p:sp>
        <p:nvSpPr>
          <p:cNvPr id="42394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191000" cy="4648200"/>
          </a:xfrm>
        </p:spPr>
        <p:txBody>
          <a:bodyPr/>
          <a:lstStyle/>
          <a:p>
            <a:r>
              <a:rPr lang="en-US" altLang="en-US" sz="2400"/>
              <a:t>High rates of relapse to substance abuse</a:t>
            </a:r>
          </a:p>
          <a:p>
            <a:r>
              <a:rPr lang="en-US" altLang="en-US" sz="2400"/>
              <a:t>Peers/associates who are drug users or who have antisocial features</a:t>
            </a:r>
          </a:p>
          <a:p>
            <a:r>
              <a:rPr lang="en-US" altLang="en-US" sz="2400"/>
              <a:t>Poor relationships w/ family</a:t>
            </a:r>
          </a:p>
          <a:p>
            <a:r>
              <a:rPr lang="en-US" altLang="en-US" sz="2400"/>
              <a:t>Family history of substance use and/or mental health disorders</a:t>
            </a:r>
          </a:p>
          <a:p>
            <a:r>
              <a:rPr lang="en-US" altLang="en-US" sz="2400"/>
              <a:t>Poor adherence to treatment</a:t>
            </a:r>
          </a:p>
          <a:p>
            <a:r>
              <a:rPr lang="en-US" altLang="en-US" sz="2400"/>
              <a:t>Disruptive behavior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Diagnosis</a:t>
            </a:r>
          </a:p>
        </p:txBody>
      </p:sp>
      <p:sp>
        <p:nvSpPr>
          <p:cNvPr id="451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Substance Induced Disorders: Many psychiatric symptoms can be caused by drugs including depression and psychosis.  Symptoms occur in/around drug use. (e.g., Substance Induced Mood or Psychotic Disorders)</a:t>
            </a:r>
          </a:p>
          <a:p>
            <a:r>
              <a:rPr lang="en-US" altLang="en-US" sz="2800"/>
              <a:t>Primary Psychiatric Disorder:  Symptoms separate from drug use. (e.g. Major Depression, Schizophrenia)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ulse">
  <a:themeElements>
    <a:clrScheme name="Pulse 2">
      <a:dk1>
        <a:srgbClr val="000000"/>
      </a:dk1>
      <a:lt1>
        <a:srgbClr val="FFFFFF"/>
      </a:lt1>
      <a:dk2>
        <a:srgbClr val="000066"/>
      </a:dk2>
      <a:lt2>
        <a:srgbClr val="FFCC66"/>
      </a:lt2>
      <a:accent1>
        <a:srgbClr val="FF9900"/>
      </a:accent1>
      <a:accent2>
        <a:srgbClr val="000044"/>
      </a:accent2>
      <a:accent3>
        <a:srgbClr val="AAAAB8"/>
      </a:accent3>
      <a:accent4>
        <a:srgbClr val="DADADA"/>
      </a:accent4>
      <a:accent5>
        <a:srgbClr val="FFCAAA"/>
      </a:accent5>
      <a:accent6>
        <a:srgbClr val="00003D"/>
      </a:accent6>
      <a:hlink>
        <a:srgbClr val="3366FF"/>
      </a:hlink>
      <a:folHlink>
        <a:srgbClr val="FFFF00"/>
      </a:folHlink>
    </a:clrScheme>
    <a:fontScheme name="Puls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ulse 1">
        <a:dk1>
          <a:srgbClr val="000000"/>
        </a:dk1>
        <a:lt1>
          <a:srgbClr val="CCECFF"/>
        </a:lt1>
        <a:dk2>
          <a:srgbClr val="000066"/>
        </a:dk2>
        <a:lt2>
          <a:srgbClr val="6699FF"/>
        </a:lt2>
        <a:accent1>
          <a:srgbClr val="33CCCC"/>
        </a:accent1>
        <a:accent2>
          <a:srgbClr val="0099FF"/>
        </a:accent2>
        <a:accent3>
          <a:srgbClr val="E2F4FF"/>
        </a:accent3>
        <a:accent4>
          <a:srgbClr val="000000"/>
        </a:accent4>
        <a:accent5>
          <a:srgbClr val="ADE2E2"/>
        </a:accent5>
        <a:accent6>
          <a:srgbClr val="008AE7"/>
        </a:accent6>
        <a:hlink>
          <a:srgbClr val="FFFFFF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lse 2">
        <a:dk1>
          <a:srgbClr val="000000"/>
        </a:dk1>
        <a:lt1>
          <a:srgbClr val="FFFFFF"/>
        </a:lt1>
        <a:dk2>
          <a:srgbClr val="000066"/>
        </a:dk2>
        <a:lt2>
          <a:srgbClr val="FFCC66"/>
        </a:lt2>
        <a:accent1>
          <a:srgbClr val="FF9900"/>
        </a:accent1>
        <a:accent2>
          <a:srgbClr val="000044"/>
        </a:accent2>
        <a:accent3>
          <a:srgbClr val="AAAAB8"/>
        </a:accent3>
        <a:accent4>
          <a:srgbClr val="DADADA"/>
        </a:accent4>
        <a:accent5>
          <a:srgbClr val="FFCAAA"/>
        </a:accent5>
        <a:accent6>
          <a:srgbClr val="00003D"/>
        </a:accent6>
        <a:hlink>
          <a:srgbClr val="3366FF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ls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AEAEAE"/>
        </a:accent6>
        <a:hlink>
          <a:srgbClr val="4D4D4D"/>
        </a:hlink>
        <a:folHlink>
          <a:srgbClr val="8686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lse 4">
        <a:dk1>
          <a:srgbClr val="000000"/>
        </a:dk1>
        <a:lt1>
          <a:srgbClr val="FFFFFF"/>
        </a:lt1>
        <a:dk2>
          <a:srgbClr val="660033"/>
        </a:dk2>
        <a:lt2>
          <a:srgbClr val="FFCC66"/>
        </a:lt2>
        <a:accent1>
          <a:srgbClr val="FF9900"/>
        </a:accent1>
        <a:accent2>
          <a:srgbClr val="440022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3D001E"/>
        </a:accent6>
        <a:hlink>
          <a:srgbClr val="B20059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lse 5">
        <a:dk1>
          <a:srgbClr val="000000"/>
        </a:dk1>
        <a:lt1>
          <a:srgbClr val="FFFFFF"/>
        </a:lt1>
        <a:dk2>
          <a:srgbClr val="663300"/>
        </a:dk2>
        <a:lt2>
          <a:srgbClr val="FFCC66"/>
        </a:lt2>
        <a:accent1>
          <a:srgbClr val="FF9900"/>
        </a:accent1>
        <a:accent2>
          <a:srgbClr val="361B00"/>
        </a:accent2>
        <a:accent3>
          <a:srgbClr val="B8ADAA"/>
        </a:accent3>
        <a:accent4>
          <a:srgbClr val="DADADA"/>
        </a:accent4>
        <a:accent5>
          <a:srgbClr val="FFCAAA"/>
        </a:accent5>
        <a:accent6>
          <a:srgbClr val="301700"/>
        </a:accent6>
        <a:hlink>
          <a:srgbClr val="996633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lse 6">
        <a:dk1>
          <a:srgbClr val="000000"/>
        </a:dk1>
        <a:lt1>
          <a:srgbClr val="FFFFFF"/>
        </a:lt1>
        <a:dk2>
          <a:srgbClr val="003300"/>
        </a:dk2>
        <a:lt2>
          <a:srgbClr val="FFCC66"/>
        </a:lt2>
        <a:accent1>
          <a:srgbClr val="CC9900"/>
        </a:accent1>
        <a:accent2>
          <a:srgbClr val="001600"/>
        </a:accent2>
        <a:accent3>
          <a:srgbClr val="AAADAA"/>
        </a:accent3>
        <a:accent4>
          <a:srgbClr val="DADADA"/>
        </a:accent4>
        <a:accent5>
          <a:srgbClr val="E2CAAA"/>
        </a:accent5>
        <a:accent6>
          <a:srgbClr val="001300"/>
        </a:accent6>
        <a:hlink>
          <a:srgbClr val="0066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Designs\PULSE.POT</Template>
  <TotalTime>1249</TotalTime>
  <Pages>127</Pages>
  <Words>977</Words>
  <Application>Microsoft Office PowerPoint</Application>
  <PresentationFormat>On-screen Show (4:3)</PresentationFormat>
  <Paragraphs>144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Pulse</vt:lpstr>
      <vt:lpstr>Co-Occurring Psychiatric and Substance-Related Disorders</vt:lpstr>
      <vt:lpstr>Clients with co-occurring disorders have:</vt:lpstr>
      <vt:lpstr>National Co-Morbidity Study Lifetime Prevalence</vt:lpstr>
      <vt:lpstr>Epidemiology of Dual Disorders (Epidemiological Catchment Area Study)</vt:lpstr>
      <vt:lpstr>Epidemiology of Dual Disorders (Epidemiological Catchment Area Study)</vt:lpstr>
      <vt:lpstr>Epidemiology of Dual Disorders (Other Studies)</vt:lpstr>
      <vt:lpstr>Co-Occurring Disorders in the Justice System</vt:lpstr>
      <vt:lpstr>Individuals at High-Risk of Co-Occurring Disorders</vt:lpstr>
      <vt:lpstr>Diagnosis</vt:lpstr>
      <vt:lpstr>Diagnosis</vt:lpstr>
      <vt:lpstr>Diagnosis</vt:lpstr>
      <vt:lpstr>Diagnosis</vt:lpstr>
      <vt:lpstr>Important Signs and Symptoms of Co-Occurring Disorders</vt:lpstr>
      <vt:lpstr>Alcohol is the most commonly abused substance by the mentally ill, although individuals with mental health disorders are more likely than the general population to be poly-drug users</vt:lpstr>
      <vt:lpstr>Relationship between Disorders</vt:lpstr>
      <vt:lpstr>Mental Illness and Addiction Parallels</vt:lpstr>
      <vt:lpstr>Stages of Change Model for Persons with Co-Occurring Disorders</vt:lpstr>
      <vt:lpstr>A Vision for Treatment of Co-Occurring Disorders</vt:lpstr>
      <vt:lpstr>A Vision for Treatment of Co- Occurring Disorders (cont’d)</vt:lpstr>
      <vt:lpstr>Presentation Prepared By: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 369 I Me Study</dc:title>
  <dc:creator>Huang, Lee, Paik, Swartz</dc:creator>
  <cp:lastModifiedBy>Charles S Cochran (cscchran)</cp:lastModifiedBy>
  <cp:revision>223</cp:revision>
  <cp:lastPrinted>1997-08-14T18:51:26Z</cp:lastPrinted>
  <dcterms:created xsi:type="dcterms:W3CDTF">1996-02-15T17:14:02Z</dcterms:created>
  <dcterms:modified xsi:type="dcterms:W3CDTF">2014-05-12T23:24:20Z</dcterms:modified>
</cp:coreProperties>
</file>