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4"/>
  </p:notesMasterIdLst>
  <p:sldIdLst>
    <p:sldId id="256" r:id="rId2"/>
    <p:sldId id="257" r:id="rId3"/>
    <p:sldId id="258" r:id="rId4"/>
    <p:sldId id="259" r:id="rId5"/>
    <p:sldId id="260" r:id="rId6"/>
    <p:sldId id="266" r:id="rId7"/>
    <p:sldId id="262" r:id="rId8"/>
    <p:sldId id="261" r:id="rId9"/>
    <p:sldId id="263" r:id="rId10"/>
    <p:sldId id="264" r:id="rId11"/>
    <p:sldId id="265" r:id="rId12"/>
    <p:sldId id="269" r:id="rId13"/>
    <p:sldId id="270" r:id="rId14"/>
    <p:sldId id="272" r:id="rId15"/>
    <p:sldId id="271" r:id="rId16"/>
    <p:sldId id="273" r:id="rId17"/>
    <p:sldId id="274" r:id="rId18"/>
    <p:sldId id="275" r:id="rId19"/>
    <p:sldId id="276" r:id="rId20"/>
    <p:sldId id="278" r:id="rId21"/>
    <p:sldId id="279" r:id="rId22"/>
    <p:sldId id="281" r:id="rId23"/>
    <p:sldId id="282" r:id="rId24"/>
    <p:sldId id="283" r:id="rId25"/>
    <p:sldId id="284" r:id="rId26"/>
    <p:sldId id="285" r:id="rId27"/>
    <p:sldId id="286" r:id="rId28"/>
    <p:sldId id="287" r:id="rId29"/>
    <p:sldId id="288" r:id="rId30"/>
    <p:sldId id="289" r:id="rId31"/>
    <p:sldId id="291" r:id="rId32"/>
    <p:sldId id="290" r:id="rId33"/>
    <p:sldId id="292" r:id="rId34"/>
    <p:sldId id="293" r:id="rId35"/>
    <p:sldId id="294" r:id="rId36"/>
    <p:sldId id="295" r:id="rId37"/>
    <p:sldId id="296" r:id="rId38"/>
    <p:sldId id="297" r:id="rId39"/>
    <p:sldId id="298" r:id="rId40"/>
    <p:sldId id="299" r:id="rId41"/>
    <p:sldId id="300" r:id="rId42"/>
    <p:sldId id="308" r:id="rId43"/>
    <p:sldId id="309" r:id="rId44"/>
    <p:sldId id="310" r:id="rId45"/>
    <p:sldId id="301" r:id="rId46"/>
    <p:sldId id="302" r:id="rId47"/>
    <p:sldId id="311" r:id="rId48"/>
    <p:sldId id="312" r:id="rId49"/>
    <p:sldId id="313" r:id="rId50"/>
    <p:sldId id="315" r:id="rId51"/>
    <p:sldId id="314" r:id="rId52"/>
    <p:sldId id="303" r:id="rId5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9" d="100"/>
          <a:sy n="69" d="100"/>
        </p:scale>
        <p:origin x="-135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8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05307E8E-6A80-41D1-8E8B-A394600C9E48}" type="slidenum">
              <a:rPr lang="en-US"/>
              <a:pPr>
                <a:defRPr/>
              </a:pPr>
              <a:t>‹#›</a:t>
            </a:fld>
            <a:endParaRPr lang="en-US"/>
          </a:p>
        </p:txBody>
      </p:sp>
    </p:spTree>
    <p:extLst>
      <p:ext uri="{BB962C8B-B14F-4D97-AF65-F5344CB8AC3E}">
        <p14:creationId xmlns:p14="http://schemas.microsoft.com/office/powerpoint/2010/main" val="41335927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cs typeface="+mn-cs"/>
              </a:endParaRPr>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en-US">
                <a:cs typeface="+mn-cs"/>
              </a:endParaRPr>
            </a:p>
          </p:txBody>
        </p:sp>
      </p:grpSp>
      <p:sp>
        <p:nvSpPr>
          <p:cNvPr id="4101" name="Rectangle 5"/>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4102"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7" name="Rectangle 7"/>
          <p:cNvSpPr>
            <a:spLocks noGrp="1" noChangeArrowheads="1"/>
          </p:cNvSpPr>
          <p:nvPr>
            <p:ph type="dt" sz="quarter"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p:txBody>
          <a:bodyPr/>
          <a:lstStyle>
            <a:lvl1pPr>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pPr>
              <a:defRPr/>
            </a:pPr>
            <a:fld id="{D628FC16-FDCB-4B22-911C-6A57D97754D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64768128-61D4-4480-98B0-E8DC09803C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902FCEED-F542-453D-86DF-2738FB83CFF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315E7D5D-30E7-4E6F-9A56-09298B7C554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3810000" cy="4114800"/>
          </a:xfrm>
        </p:spPr>
        <p:txBody>
          <a:bodyPr/>
          <a:lstStyle/>
          <a:p>
            <a:pPr lvl="0"/>
            <a:endParaRPr lang="en-US" noProof="0" smtClean="0"/>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14096D8F-E1B6-4EB3-9386-69E456B2D5C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289082C1-8C47-4AA7-A520-F785C69F5AA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519A9301-730E-4272-A2E7-39773FB49F9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B64C3A83-B448-48EA-8460-7DB94138302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3B03F65F-9A2F-4CD6-9AB2-1710B576A75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DD96DF45-1DF0-49BF-828F-E440116DC7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30"/>
          <p:cNvSpPr>
            <a:spLocks noGrp="1" noChangeArrowheads="1"/>
          </p:cNvSpPr>
          <p:nvPr>
            <p:ph type="dt" sz="half" idx="10"/>
          </p:nvPr>
        </p:nvSpPr>
        <p:spPr>
          <a:ln/>
        </p:spPr>
        <p:txBody>
          <a:bodyPr/>
          <a:lstStyle>
            <a:lvl1pPr>
              <a:defRPr/>
            </a:lvl1pPr>
          </a:lstStyle>
          <a:p>
            <a:pPr>
              <a:defRPr/>
            </a:pPr>
            <a:endParaRPr lang="en-US"/>
          </a:p>
        </p:txBody>
      </p:sp>
      <p:sp>
        <p:nvSpPr>
          <p:cNvPr id="8" name="Rectangle 1031"/>
          <p:cNvSpPr>
            <a:spLocks noGrp="1" noChangeArrowheads="1"/>
          </p:cNvSpPr>
          <p:nvPr>
            <p:ph type="ftr" sz="quarter" idx="11"/>
          </p:nvPr>
        </p:nvSpPr>
        <p:spPr>
          <a:ln/>
        </p:spPr>
        <p:txBody>
          <a:bodyPr/>
          <a:lstStyle>
            <a:lvl1pPr>
              <a:defRPr/>
            </a:lvl1pPr>
          </a:lstStyle>
          <a:p>
            <a:pPr>
              <a:defRPr/>
            </a:pPr>
            <a:endParaRPr lang="en-US"/>
          </a:p>
        </p:txBody>
      </p:sp>
      <p:sp>
        <p:nvSpPr>
          <p:cNvPr id="9" name="Rectangle 1032"/>
          <p:cNvSpPr>
            <a:spLocks noGrp="1" noChangeArrowheads="1"/>
          </p:cNvSpPr>
          <p:nvPr>
            <p:ph type="sldNum" sz="quarter" idx="12"/>
          </p:nvPr>
        </p:nvSpPr>
        <p:spPr>
          <a:ln/>
        </p:spPr>
        <p:txBody>
          <a:bodyPr/>
          <a:lstStyle>
            <a:lvl1pPr>
              <a:defRPr/>
            </a:lvl1pPr>
          </a:lstStyle>
          <a:p>
            <a:pPr>
              <a:defRPr/>
            </a:pPr>
            <a:fld id="{83DC595A-E3E2-4CCE-ABC1-6BC5EDDE5A0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30"/>
          <p:cNvSpPr>
            <a:spLocks noGrp="1" noChangeArrowheads="1"/>
          </p:cNvSpPr>
          <p:nvPr>
            <p:ph type="dt" sz="half" idx="10"/>
          </p:nvPr>
        </p:nvSpPr>
        <p:spPr>
          <a:ln/>
        </p:spPr>
        <p:txBody>
          <a:bodyPr/>
          <a:lstStyle>
            <a:lvl1pPr>
              <a:defRPr/>
            </a:lvl1pPr>
          </a:lstStyle>
          <a:p>
            <a:pPr>
              <a:defRPr/>
            </a:pPr>
            <a:endParaRPr lang="en-US"/>
          </a:p>
        </p:txBody>
      </p:sp>
      <p:sp>
        <p:nvSpPr>
          <p:cNvPr id="4" name="Rectangle 1031"/>
          <p:cNvSpPr>
            <a:spLocks noGrp="1" noChangeArrowheads="1"/>
          </p:cNvSpPr>
          <p:nvPr>
            <p:ph type="ftr" sz="quarter" idx="11"/>
          </p:nvPr>
        </p:nvSpPr>
        <p:spPr>
          <a:ln/>
        </p:spPr>
        <p:txBody>
          <a:bodyPr/>
          <a:lstStyle>
            <a:lvl1pPr>
              <a:defRPr/>
            </a:lvl1pPr>
          </a:lstStyle>
          <a:p>
            <a:pPr>
              <a:defRPr/>
            </a:pPr>
            <a:endParaRPr lang="en-US"/>
          </a:p>
        </p:txBody>
      </p:sp>
      <p:sp>
        <p:nvSpPr>
          <p:cNvPr id="5" name="Rectangle 1032"/>
          <p:cNvSpPr>
            <a:spLocks noGrp="1" noChangeArrowheads="1"/>
          </p:cNvSpPr>
          <p:nvPr>
            <p:ph type="sldNum" sz="quarter" idx="12"/>
          </p:nvPr>
        </p:nvSpPr>
        <p:spPr>
          <a:ln/>
        </p:spPr>
        <p:txBody>
          <a:bodyPr/>
          <a:lstStyle>
            <a:lvl1pPr>
              <a:defRPr/>
            </a:lvl1pPr>
          </a:lstStyle>
          <a:p>
            <a:pPr>
              <a:defRPr/>
            </a:pPr>
            <a:fld id="{AB7239F6-237E-42E2-9E32-510C4780D05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0"/>
          <p:cNvSpPr>
            <a:spLocks noGrp="1" noChangeArrowheads="1"/>
          </p:cNvSpPr>
          <p:nvPr>
            <p:ph type="dt" sz="half" idx="10"/>
          </p:nvPr>
        </p:nvSpPr>
        <p:spPr>
          <a:ln/>
        </p:spPr>
        <p:txBody>
          <a:bodyPr/>
          <a:lstStyle>
            <a:lvl1pPr>
              <a:defRPr/>
            </a:lvl1pPr>
          </a:lstStyle>
          <a:p>
            <a:pPr>
              <a:defRPr/>
            </a:pPr>
            <a:endParaRPr lang="en-US"/>
          </a:p>
        </p:txBody>
      </p:sp>
      <p:sp>
        <p:nvSpPr>
          <p:cNvPr id="3" name="Rectangle 1031"/>
          <p:cNvSpPr>
            <a:spLocks noGrp="1" noChangeArrowheads="1"/>
          </p:cNvSpPr>
          <p:nvPr>
            <p:ph type="ftr" sz="quarter" idx="11"/>
          </p:nvPr>
        </p:nvSpPr>
        <p:spPr>
          <a:ln/>
        </p:spPr>
        <p:txBody>
          <a:bodyPr/>
          <a:lstStyle>
            <a:lvl1pPr>
              <a:defRPr/>
            </a:lvl1pPr>
          </a:lstStyle>
          <a:p>
            <a:pPr>
              <a:defRPr/>
            </a:pPr>
            <a:endParaRPr lang="en-US"/>
          </a:p>
        </p:txBody>
      </p:sp>
      <p:sp>
        <p:nvSpPr>
          <p:cNvPr id="4" name="Rectangle 1032"/>
          <p:cNvSpPr>
            <a:spLocks noGrp="1" noChangeArrowheads="1"/>
          </p:cNvSpPr>
          <p:nvPr>
            <p:ph type="sldNum" sz="quarter" idx="12"/>
          </p:nvPr>
        </p:nvSpPr>
        <p:spPr>
          <a:ln/>
        </p:spPr>
        <p:txBody>
          <a:bodyPr/>
          <a:lstStyle>
            <a:lvl1pPr>
              <a:defRPr/>
            </a:lvl1pPr>
          </a:lstStyle>
          <a:p>
            <a:pPr>
              <a:defRPr/>
            </a:pPr>
            <a:fld id="{EE69A8C4-9952-4954-9CF5-048C20A004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C3172737-49FF-4AE6-AA2D-CD793B7FE8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0"/>
          <p:cNvSpPr>
            <a:spLocks noGrp="1" noChangeArrowheads="1"/>
          </p:cNvSpPr>
          <p:nvPr>
            <p:ph type="dt" sz="half" idx="10"/>
          </p:nvPr>
        </p:nvSpPr>
        <p:spPr>
          <a:ln/>
        </p:spPr>
        <p:txBody>
          <a:bodyPr/>
          <a:lstStyle>
            <a:lvl1pPr>
              <a:defRPr/>
            </a:lvl1pPr>
          </a:lstStyle>
          <a:p>
            <a:pPr>
              <a:defRPr/>
            </a:pPr>
            <a:endParaRPr lang="en-US"/>
          </a:p>
        </p:txBody>
      </p:sp>
      <p:sp>
        <p:nvSpPr>
          <p:cNvPr id="6" name="Rectangle 1031"/>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p:cNvSpPr>
            <a:spLocks noGrp="1" noChangeArrowheads="1"/>
          </p:cNvSpPr>
          <p:nvPr>
            <p:ph type="sldNum" sz="quarter" idx="12"/>
          </p:nvPr>
        </p:nvSpPr>
        <p:spPr>
          <a:ln/>
        </p:spPr>
        <p:txBody>
          <a:bodyPr/>
          <a:lstStyle>
            <a:lvl1pPr>
              <a:defRPr/>
            </a:lvl1pPr>
          </a:lstStyle>
          <a:p>
            <a:pPr>
              <a:defRPr/>
            </a:pPr>
            <a:fld id="{E623DB6B-D245-4850-BEB7-6B95D95D12A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3074" name="Group 1026"/>
          <p:cNvGrpSpPr>
            <a:grpSpLocks/>
          </p:cNvGrpSpPr>
          <p:nvPr/>
        </p:nvGrpSpPr>
        <p:grpSpPr bwMode="auto">
          <a:xfrm>
            <a:off x="0" y="1588"/>
            <a:ext cx="9132888" cy="6845300"/>
            <a:chOff x="0" y="1"/>
            <a:chExt cx="5753" cy="4312"/>
          </a:xfrm>
        </p:grpSpPr>
        <p:sp>
          <p:nvSpPr>
            <p:cNvPr id="3075" name="Freeform 1027"/>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cs typeface="+mn-cs"/>
              </a:endParaRPr>
            </a:p>
          </p:txBody>
        </p:sp>
        <p:sp>
          <p:nvSpPr>
            <p:cNvPr id="3076" name="Arc 1028"/>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en-US">
                <a:cs typeface="+mn-cs"/>
              </a:endParaRPr>
            </a:p>
          </p:txBody>
        </p:sp>
      </p:grpSp>
      <p:sp>
        <p:nvSpPr>
          <p:cNvPr id="3077" name="Rectangle 1029"/>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078" name="Rectangle 1030"/>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cs typeface="+mn-cs"/>
              </a:defRPr>
            </a:lvl1pPr>
          </a:lstStyle>
          <a:p>
            <a:pPr>
              <a:defRPr/>
            </a:pPr>
            <a:endParaRPr lang="en-US"/>
          </a:p>
        </p:txBody>
      </p:sp>
      <p:sp>
        <p:nvSpPr>
          <p:cNvPr id="3079" name="Rectangle 103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cs typeface="+mn-cs"/>
              </a:defRPr>
            </a:lvl1pPr>
          </a:lstStyle>
          <a:p>
            <a:pPr>
              <a:defRPr/>
            </a:pPr>
            <a:endParaRPr lang="en-US"/>
          </a:p>
        </p:txBody>
      </p:sp>
      <p:sp>
        <p:nvSpPr>
          <p:cNvPr id="3080" name="Rectangle 1032"/>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cs typeface="+mn-cs"/>
              </a:defRPr>
            </a:lvl1pPr>
          </a:lstStyle>
          <a:p>
            <a:pPr>
              <a:defRPr/>
            </a:pPr>
            <a:fld id="{0384159A-AD2D-4278-993A-7499298A6266}" type="slidenum">
              <a:rPr lang="en-US"/>
              <a:pPr>
                <a:defRPr/>
              </a:pPr>
              <a:t>‹#›</a:t>
            </a:fld>
            <a:endParaRPr lang="en-US"/>
          </a:p>
        </p:txBody>
      </p:sp>
      <p:sp>
        <p:nvSpPr>
          <p:cNvPr id="2" name="Rectangle 103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96"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9"/>
          <p:cNvSpPr>
            <a:spLocks noGrp="1" noChangeArrowheads="1"/>
          </p:cNvSpPr>
          <p:nvPr>
            <p:ph type="sldNum" sz="quarter" idx="12"/>
          </p:nvPr>
        </p:nvSpPr>
        <p:spPr>
          <a:noFill/>
        </p:spPr>
        <p:txBody>
          <a:bodyPr/>
          <a:lstStyle/>
          <a:p>
            <a:fld id="{8F79741A-2032-4F50-A2C7-95D8AD4B7AA7}" type="slidenum">
              <a:rPr lang="en-US" smtClean="0"/>
              <a:pPr/>
              <a:t>1</a:t>
            </a:fld>
            <a:endParaRPr lang="en-US" smtClean="0"/>
          </a:p>
        </p:txBody>
      </p:sp>
      <p:sp>
        <p:nvSpPr>
          <p:cNvPr id="2050" name="Rectangle 2"/>
          <p:cNvSpPr>
            <a:spLocks noGrp="1" noChangeArrowheads="1"/>
          </p:cNvSpPr>
          <p:nvPr>
            <p:ph type="ctrTitle"/>
          </p:nvPr>
        </p:nvSpPr>
        <p:spPr>
          <a:xfrm>
            <a:off x="838200" y="609600"/>
            <a:ext cx="7543800" cy="1447800"/>
          </a:xfrm>
        </p:spPr>
        <p:txBody>
          <a:bodyPr/>
          <a:lstStyle/>
          <a:p>
            <a:pPr eaLnBrk="1" hangingPunct="1">
              <a:defRPr/>
            </a:pPr>
            <a:r>
              <a:rPr lang="en-US" smtClean="0"/>
              <a:t>Addiction and Mental Illness:</a:t>
            </a:r>
            <a:br>
              <a:rPr lang="en-US" smtClean="0"/>
            </a:br>
            <a:r>
              <a:rPr lang="en-US" smtClean="0"/>
              <a:t>A Bad Combination!</a:t>
            </a:r>
          </a:p>
        </p:txBody>
      </p:sp>
      <p:sp>
        <p:nvSpPr>
          <p:cNvPr id="5124" name="Rectangle 3"/>
          <p:cNvSpPr>
            <a:spLocks noGrp="1" noChangeArrowheads="1"/>
          </p:cNvSpPr>
          <p:nvPr>
            <p:ph type="subTitle" idx="1"/>
          </p:nvPr>
        </p:nvSpPr>
        <p:spPr>
          <a:xfrm>
            <a:off x="685800" y="2209800"/>
            <a:ext cx="7924800" cy="4038600"/>
          </a:xfrm>
        </p:spPr>
        <p:txBody>
          <a:bodyPr/>
          <a:lstStyle/>
          <a:p>
            <a:pPr eaLnBrk="1" hangingPunct="1"/>
            <a:r>
              <a:rPr lang="en-US" smtClean="0"/>
              <a:t>Georgeann Neuzil, RN, MS, CNS</a:t>
            </a:r>
          </a:p>
          <a:p>
            <a:pPr eaLnBrk="1" hangingPunct="1"/>
            <a:endParaRPr lang="en-US" smtClean="0"/>
          </a:p>
          <a:p>
            <a:pPr eaLnBrk="1" hangingPunct="1"/>
            <a:r>
              <a:rPr lang="en-US" smtClean="0"/>
              <a:t>Twin Valley Behavioral Healthcare</a:t>
            </a:r>
          </a:p>
          <a:p>
            <a:pPr eaLnBrk="1" hangingPunct="1"/>
            <a:r>
              <a:rPr lang="en-US" smtClean="0"/>
              <a:t>Ohio Department of Mental Health</a:t>
            </a:r>
          </a:p>
          <a:p>
            <a:pPr eaLnBrk="1" hangingPunct="1"/>
            <a:r>
              <a:rPr lang="en-US" smtClean="0"/>
              <a:t>Columbus, Ohio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F2502EC3-1FB8-4653-BAA2-BEF8F023A00D}" type="slidenum">
              <a:rPr lang="en-US" smtClean="0"/>
              <a:pPr/>
              <a:t>10</a:t>
            </a:fld>
            <a:endParaRPr lang="en-US" smtClean="0"/>
          </a:p>
        </p:txBody>
      </p:sp>
      <p:sp>
        <p:nvSpPr>
          <p:cNvPr id="12290" name="Rectangle 2"/>
          <p:cNvSpPr>
            <a:spLocks noGrp="1" noChangeArrowheads="1"/>
          </p:cNvSpPr>
          <p:nvPr>
            <p:ph type="title"/>
          </p:nvPr>
        </p:nvSpPr>
        <p:spPr/>
        <p:txBody>
          <a:bodyPr/>
          <a:lstStyle/>
          <a:p>
            <a:pPr eaLnBrk="1" hangingPunct="1">
              <a:defRPr/>
            </a:pPr>
            <a:r>
              <a:rPr lang="en-US" smtClean="0"/>
              <a:t>Dual Diagnosis:</a:t>
            </a:r>
            <a:br>
              <a:rPr lang="en-US" smtClean="0"/>
            </a:br>
            <a:r>
              <a:rPr lang="en-US" smtClean="0"/>
              <a:t>Why Does It Happen?</a:t>
            </a:r>
          </a:p>
        </p:txBody>
      </p:sp>
      <p:sp>
        <p:nvSpPr>
          <p:cNvPr id="13316" name="Rectangle 3"/>
          <p:cNvSpPr>
            <a:spLocks noGrp="1" noChangeArrowheads="1"/>
          </p:cNvSpPr>
          <p:nvPr>
            <p:ph type="body" idx="1"/>
          </p:nvPr>
        </p:nvSpPr>
        <p:spPr>
          <a:xfrm>
            <a:off x="685800" y="2133600"/>
            <a:ext cx="8001000" cy="4343400"/>
          </a:xfrm>
        </p:spPr>
        <p:txBody>
          <a:bodyPr/>
          <a:lstStyle/>
          <a:p>
            <a:pPr eaLnBrk="1" hangingPunct="1">
              <a:lnSpc>
                <a:spcPct val="90000"/>
              </a:lnSpc>
            </a:pPr>
            <a:r>
              <a:rPr lang="en-US" sz="2800" smtClean="0"/>
              <a:t>The symptoms of mental illness could make substance use more likely:</a:t>
            </a:r>
          </a:p>
          <a:p>
            <a:pPr lvl="1" eaLnBrk="1" hangingPunct="1">
              <a:lnSpc>
                <a:spcPct val="90000"/>
              </a:lnSpc>
            </a:pPr>
            <a:r>
              <a:rPr lang="en-US" sz="2400" smtClean="0"/>
              <a:t>Manic patients are impulsive</a:t>
            </a:r>
          </a:p>
          <a:p>
            <a:pPr lvl="1" eaLnBrk="1" hangingPunct="1">
              <a:lnSpc>
                <a:spcPct val="90000"/>
              </a:lnSpc>
            </a:pPr>
            <a:r>
              <a:rPr lang="en-US" sz="2400" smtClean="0"/>
              <a:t>People with Antisocial Personality Disorder have no regard for the rules of society</a:t>
            </a:r>
          </a:p>
          <a:p>
            <a:pPr eaLnBrk="1" hangingPunct="1">
              <a:lnSpc>
                <a:spcPct val="90000"/>
              </a:lnSpc>
            </a:pPr>
            <a:r>
              <a:rPr lang="en-US" sz="2800" smtClean="0"/>
              <a:t>Being given an addictive drug to treat a psychiatric condition can trigger an addiction</a:t>
            </a:r>
          </a:p>
          <a:p>
            <a:pPr eaLnBrk="1" hangingPunct="1">
              <a:lnSpc>
                <a:spcPct val="90000"/>
              </a:lnSpc>
            </a:pPr>
            <a:r>
              <a:rPr lang="en-US" sz="2800" smtClean="0"/>
              <a:t>There may be a common inherited risk</a:t>
            </a:r>
          </a:p>
          <a:p>
            <a:pPr eaLnBrk="1" hangingPunct="1">
              <a:lnSpc>
                <a:spcPct val="90000"/>
              </a:lnSpc>
            </a:pPr>
            <a:r>
              <a:rPr lang="en-US" sz="2800" smtClean="0"/>
              <a:t>In any individual several of these reasons, none of these reasons, or different reasons could apply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9DD9D660-0199-4AE5-80E2-6D59797788AE}" type="slidenum">
              <a:rPr lang="en-US" smtClean="0"/>
              <a:pPr/>
              <a:t>11</a:t>
            </a:fld>
            <a:endParaRPr lang="en-US" smtClean="0"/>
          </a:p>
        </p:txBody>
      </p:sp>
      <p:sp>
        <p:nvSpPr>
          <p:cNvPr id="13314" name="Rectangle 2"/>
          <p:cNvSpPr>
            <a:spLocks noGrp="1" noChangeArrowheads="1"/>
          </p:cNvSpPr>
          <p:nvPr>
            <p:ph type="title"/>
          </p:nvPr>
        </p:nvSpPr>
        <p:spPr/>
        <p:txBody>
          <a:bodyPr/>
          <a:lstStyle/>
          <a:p>
            <a:pPr eaLnBrk="1" hangingPunct="1">
              <a:defRPr/>
            </a:pPr>
            <a:r>
              <a:rPr lang="en-US" smtClean="0"/>
              <a:t>Interaction Between Addiction and Mental Illness</a:t>
            </a:r>
          </a:p>
        </p:txBody>
      </p:sp>
      <p:sp>
        <p:nvSpPr>
          <p:cNvPr id="14340" name="Rectangle 3"/>
          <p:cNvSpPr>
            <a:spLocks noGrp="1" noChangeArrowheads="1"/>
          </p:cNvSpPr>
          <p:nvPr>
            <p:ph type="body" idx="1"/>
          </p:nvPr>
        </p:nvSpPr>
        <p:spPr>
          <a:xfrm>
            <a:off x="685800" y="2209800"/>
            <a:ext cx="7772400" cy="3886200"/>
          </a:xfrm>
        </p:spPr>
        <p:txBody>
          <a:bodyPr/>
          <a:lstStyle/>
          <a:p>
            <a:pPr eaLnBrk="1" hangingPunct="1"/>
            <a:r>
              <a:rPr lang="en-US" smtClean="0"/>
              <a:t>Regardless of the reason for dual diagnoses, it is very clear that the presence of one disorder modifies the course of the other, and always in a negative way.  BOTH disorders are in need of treatment in order to have the best outcomes.</a:t>
            </a:r>
          </a:p>
          <a:p>
            <a:pPr eaLnBrk="1" hangingPunct="1">
              <a:buFont typeface="Wingdings" pitchFamily="2" charset="2"/>
              <a:buNone/>
            </a:pP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p:spPr>
        <p:txBody>
          <a:bodyPr/>
          <a:lstStyle/>
          <a:p>
            <a:fld id="{E7743C83-37A0-4216-90F7-CDD4C19E96E7}" type="slidenum">
              <a:rPr lang="en-US" smtClean="0"/>
              <a:pPr/>
              <a:t>12</a:t>
            </a:fld>
            <a:endParaRPr lang="en-US" smtClean="0"/>
          </a:p>
        </p:txBody>
      </p:sp>
      <p:sp>
        <p:nvSpPr>
          <p:cNvPr id="17410" name="Rectangle 2"/>
          <p:cNvSpPr>
            <a:spLocks noGrp="1" noChangeArrowheads="1"/>
          </p:cNvSpPr>
          <p:nvPr>
            <p:ph type="title"/>
          </p:nvPr>
        </p:nvSpPr>
        <p:spPr/>
        <p:txBody>
          <a:bodyPr/>
          <a:lstStyle/>
          <a:p>
            <a:pPr eaLnBrk="1" hangingPunct="1">
              <a:defRPr/>
            </a:pPr>
            <a:r>
              <a:rPr lang="en-US" smtClean="0"/>
              <a:t>Outcomes in Dual Diagnosis</a:t>
            </a:r>
          </a:p>
        </p:txBody>
      </p:sp>
      <p:sp>
        <p:nvSpPr>
          <p:cNvPr id="15364" name="Rectangle 3"/>
          <p:cNvSpPr>
            <a:spLocks noGrp="1" noChangeArrowheads="1"/>
          </p:cNvSpPr>
          <p:nvPr>
            <p:ph type="body" idx="1"/>
          </p:nvPr>
        </p:nvSpPr>
        <p:spPr/>
        <p:txBody>
          <a:bodyPr/>
          <a:lstStyle/>
          <a:p>
            <a:pPr eaLnBrk="1" hangingPunct="1">
              <a:lnSpc>
                <a:spcPct val="90000"/>
              </a:lnSpc>
            </a:pPr>
            <a:r>
              <a:rPr lang="en-US" smtClean="0"/>
              <a:t>60% higher costs than single diagnosis</a:t>
            </a:r>
          </a:p>
          <a:p>
            <a:pPr lvl="1" eaLnBrk="1" hangingPunct="1">
              <a:lnSpc>
                <a:spcPct val="90000"/>
              </a:lnSpc>
            </a:pPr>
            <a:r>
              <a:rPr lang="en-US" smtClean="0"/>
              <a:t>Most cost increase is due to higher utilization of acute inpatient services</a:t>
            </a:r>
          </a:p>
          <a:p>
            <a:pPr eaLnBrk="1" hangingPunct="1">
              <a:lnSpc>
                <a:spcPct val="90000"/>
              </a:lnSpc>
            </a:pPr>
            <a:r>
              <a:rPr lang="en-US" smtClean="0"/>
              <a:t>Unknown costs for other medical illnesses</a:t>
            </a:r>
          </a:p>
          <a:p>
            <a:pPr eaLnBrk="1" hangingPunct="1">
              <a:lnSpc>
                <a:spcPct val="90000"/>
              </a:lnSpc>
            </a:pPr>
            <a:r>
              <a:rPr lang="en-US" smtClean="0"/>
              <a:t>Increased risk of HIV infection</a:t>
            </a:r>
          </a:p>
          <a:p>
            <a:pPr eaLnBrk="1" hangingPunct="1">
              <a:lnSpc>
                <a:spcPct val="90000"/>
              </a:lnSpc>
            </a:pPr>
            <a:r>
              <a:rPr lang="en-US" smtClean="0"/>
              <a:t>Increased risk of neurological illness</a:t>
            </a:r>
          </a:p>
          <a:p>
            <a:pPr eaLnBrk="1" hangingPunct="1">
              <a:lnSpc>
                <a:spcPct val="90000"/>
              </a:lnSpc>
            </a:pPr>
            <a:r>
              <a:rPr lang="en-US" smtClean="0"/>
              <a:t>Increased mortality rates</a:t>
            </a:r>
          </a:p>
          <a:p>
            <a:pPr eaLnBrk="1" hangingPunct="1">
              <a:lnSpc>
                <a:spcPct val="90000"/>
              </a:lnSpc>
            </a:pPr>
            <a:r>
              <a:rPr lang="en-US" smtClean="0"/>
              <a:t>Increased risk of violence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ECAF3499-284D-4230-A04C-0F85354B998E}" type="slidenum">
              <a:rPr lang="en-US" smtClean="0"/>
              <a:pPr/>
              <a:t>13</a:t>
            </a:fld>
            <a:endParaRPr lang="en-US" smtClean="0"/>
          </a:p>
        </p:txBody>
      </p:sp>
      <p:sp>
        <p:nvSpPr>
          <p:cNvPr id="18434" name="Rectangle 2"/>
          <p:cNvSpPr>
            <a:spLocks noGrp="1" noChangeArrowheads="1"/>
          </p:cNvSpPr>
          <p:nvPr>
            <p:ph type="title"/>
          </p:nvPr>
        </p:nvSpPr>
        <p:spPr/>
        <p:txBody>
          <a:bodyPr/>
          <a:lstStyle/>
          <a:p>
            <a:pPr eaLnBrk="1" hangingPunct="1">
              <a:defRPr/>
            </a:pPr>
            <a:r>
              <a:rPr lang="en-US" smtClean="0"/>
              <a:t>Mortality Rates</a:t>
            </a:r>
            <a:br>
              <a:rPr lang="en-US" smtClean="0"/>
            </a:br>
            <a:r>
              <a:rPr lang="en-US" sz="3200" smtClean="0"/>
              <a:t>(Felker, 1996)</a:t>
            </a:r>
          </a:p>
        </p:txBody>
      </p:sp>
      <p:sp>
        <p:nvSpPr>
          <p:cNvPr id="16388" name="Rectangle 3"/>
          <p:cNvSpPr>
            <a:spLocks noGrp="1" noChangeArrowheads="1"/>
          </p:cNvSpPr>
          <p:nvPr>
            <p:ph type="body" idx="1"/>
          </p:nvPr>
        </p:nvSpPr>
        <p:spPr>
          <a:xfrm>
            <a:off x="685800" y="2286000"/>
            <a:ext cx="7772400" cy="4114800"/>
          </a:xfrm>
        </p:spPr>
        <p:txBody>
          <a:bodyPr/>
          <a:lstStyle/>
          <a:p>
            <a:pPr eaLnBrk="1" hangingPunct="1"/>
            <a:r>
              <a:rPr lang="en-US" sz="2800" smtClean="0"/>
              <a:t>1.33 times more likely to die from natural causes</a:t>
            </a:r>
          </a:p>
          <a:p>
            <a:pPr eaLnBrk="1" hangingPunct="1"/>
            <a:r>
              <a:rPr lang="en-US" sz="2800" smtClean="0"/>
              <a:t>3.5 times more likely to die due to “unnatural” causes</a:t>
            </a:r>
          </a:p>
          <a:p>
            <a:pPr lvl="1" eaLnBrk="1" hangingPunct="1"/>
            <a:r>
              <a:rPr lang="en-US" sz="2400" smtClean="0"/>
              <a:t>Accidents 2x’s more likely</a:t>
            </a:r>
          </a:p>
          <a:p>
            <a:pPr lvl="1" eaLnBrk="1" hangingPunct="1"/>
            <a:r>
              <a:rPr lang="en-US" sz="2400" smtClean="0"/>
              <a:t>Homicide 5x’s more likely</a:t>
            </a:r>
          </a:p>
          <a:p>
            <a:pPr lvl="1" eaLnBrk="1" hangingPunct="1"/>
            <a:r>
              <a:rPr lang="en-US" sz="2400" smtClean="0"/>
              <a:t>Suicide 15x’s more likely</a:t>
            </a:r>
          </a:p>
          <a:p>
            <a:pPr eaLnBrk="1" hangingPunct="1"/>
            <a:r>
              <a:rPr lang="en-US" sz="2800" smtClean="0"/>
              <a:t>Much of the increased mortality can be attributed to substance abuse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BA39B1C0-4CC0-4C48-B34E-CBE1E5851A38}" type="slidenum">
              <a:rPr lang="en-US" smtClean="0"/>
              <a:pPr/>
              <a:t>14</a:t>
            </a:fld>
            <a:endParaRPr lang="en-US" smtClean="0"/>
          </a:p>
        </p:txBody>
      </p:sp>
      <p:sp>
        <p:nvSpPr>
          <p:cNvPr id="20482" name="Rectangle 2"/>
          <p:cNvSpPr>
            <a:spLocks noGrp="1" noChangeArrowheads="1"/>
          </p:cNvSpPr>
          <p:nvPr>
            <p:ph type="title"/>
          </p:nvPr>
        </p:nvSpPr>
        <p:spPr>
          <a:xfrm>
            <a:off x="685800" y="381000"/>
            <a:ext cx="7772400" cy="1676400"/>
          </a:xfrm>
        </p:spPr>
        <p:txBody>
          <a:bodyPr/>
          <a:lstStyle/>
          <a:p>
            <a:pPr eaLnBrk="1" hangingPunct="1">
              <a:defRPr/>
            </a:pPr>
            <a:r>
              <a:rPr lang="en-US" sz="3600" smtClean="0"/>
              <a:t>Risk of Violence in Individuals with</a:t>
            </a:r>
            <a:br>
              <a:rPr lang="en-US" sz="3600" smtClean="0"/>
            </a:br>
            <a:r>
              <a:rPr lang="en-US" sz="3600" smtClean="0"/>
              <a:t>Substance Abuse and Mental Illness</a:t>
            </a:r>
            <a:r>
              <a:rPr lang="en-US" smtClean="0"/>
              <a:t> </a:t>
            </a:r>
            <a:br>
              <a:rPr lang="en-US" smtClean="0"/>
            </a:br>
            <a:r>
              <a:rPr lang="en-US" sz="3200" smtClean="0"/>
              <a:t>(Steadman, 1998)</a:t>
            </a:r>
          </a:p>
        </p:txBody>
      </p:sp>
      <p:sp>
        <p:nvSpPr>
          <p:cNvPr id="17412" name="Rectangle 3"/>
          <p:cNvSpPr>
            <a:spLocks noGrp="1" noChangeArrowheads="1"/>
          </p:cNvSpPr>
          <p:nvPr>
            <p:ph type="body" idx="1"/>
          </p:nvPr>
        </p:nvSpPr>
        <p:spPr>
          <a:xfrm>
            <a:off x="228600" y="2286000"/>
            <a:ext cx="8686800" cy="4267200"/>
          </a:xfrm>
        </p:spPr>
        <p:txBody>
          <a:bodyPr/>
          <a:lstStyle/>
          <a:p>
            <a:pPr eaLnBrk="1" hangingPunct="1">
              <a:lnSpc>
                <a:spcPct val="90000"/>
              </a:lnSpc>
            </a:pPr>
            <a:r>
              <a:rPr lang="en-US" sz="2800" smtClean="0"/>
              <a:t>Non-substance abusing discharged mental patients have </a:t>
            </a:r>
            <a:r>
              <a:rPr lang="en-US" sz="2800" b="1" u="sng" smtClean="0"/>
              <a:t>NO</a:t>
            </a:r>
            <a:r>
              <a:rPr lang="en-US" sz="2800" b="1" smtClean="0"/>
              <a:t> </a:t>
            </a:r>
            <a:r>
              <a:rPr lang="en-US" sz="2800" smtClean="0"/>
              <a:t>increased risk of violence compared to people with no mental illness AND no substance abuse</a:t>
            </a:r>
          </a:p>
          <a:p>
            <a:pPr eaLnBrk="1" hangingPunct="1">
              <a:lnSpc>
                <a:spcPct val="90000"/>
              </a:lnSpc>
            </a:pPr>
            <a:r>
              <a:rPr lang="en-US" sz="2800" smtClean="0"/>
              <a:t>Substance abuse increases the risk of violence in patients </a:t>
            </a:r>
            <a:r>
              <a:rPr lang="en-US" sz="2800" u="sng" smtClean="0"/>
              <a:t>and</a:t>
            </a:r>
            <a:r>
              <a:rPr lang="en-US" sz="2800" smtClean="0"/>
              <a:t> non-patients</a:t>
            </a:r>
          </a:p>
          <a:p>
            <a:pPr eaLnBrk="1" hangingPunct="1">
              <a:lnSpc>
                <a:spcPct val="90000"/>
              </a:lnSpc>
            </a:pPr>
            <a:r>
              <a:rPr lang="en-US" sz="2800" smtClean="0"/>
              <a:t>Substance abuse is three times more common in patients</a:t>
            </a:r>
          </a:p>
          <a:p>
            <a:pPr eaLnBrk="1" hangingPunct="1">
              <a:lnSpc>
                <a:spcPct val="90000"/>
              </a:lnSpc>
            </a:pPr>
            <a:r>
              <a:rPr lang="en-US" sz="2800" smtClean="0"/>
              <a:t>Violence is most common in the first 20 weeks after discharge, and is more likely to be directed at family or friends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5"/>
          <p:cNvSpPr>
            <a:spLocks noGrp="1"/>
          </p:cNvSpPr>
          <p:nvPr>
            <p:ph type="sldNum" sz="quarter" idx="12"/>
          </p:nvPr>
        </p:nvSpPr>
        <p:spPr>
          <a:noFill/>
        </p:spPr>
        <p:txBody>
          <a:bodyPr/>
          <a:lstStyle/>
          <a:p>
            <a:fld id="{5216B98C-D016-4442-A9E1-B775F2E50CA5}" type="slidenum">
              <a:rPr lang="en-US" smtClean="0"/>
              <a:pPr/>
              <a:t>15</a:t>
            </a:fld>
            <a:endParaRPr lang="en-US" smtClean="0"/>
          </a:p>
        </p:txBody>
      </p:sp>
      <p:sp>
        <p:nvSpPr>
          <p:cNvPr id="19458" name="Rectangle 2"/>
          <p:cNvSpPr>
            <a:spLocks noGrp="1" noChangeArrowheads="1"/>
          </p:cNvSpPr>
          <p:nvPr>
            <p:ph type="title"/>
          </p:nvPr>
        </p:nvSpPr>
        <p:spPr/>
        <p:txBody>
          <a:bodyPr/>
          <a:lstStyle/>
          <a:p>
            <a:pPr eaLnBrk="1" hangingPunct="1">
              <a:defRPr/>
            </a:pPr>
            <a:r>
              <a:rPr lang="en-US" smtClean="0"/>
              <a:t>Rates of Violence</a:t>
            </a:r>
            <a:br>
              <a:rPr lang="en-US" smtClean="0"/>
            </a:br>
            <a:r>
              <a:rPr lang="en-US" sz="2800" smtClean="0"/>
              <a:t>(Steadman, 1998)</a:t>
            </a:r>
          </a:p>
        </p:txBody>
      </p:sp>
      <p:graphicFrame>
        <p:nvGraphicFramePr>
          <p:cNvPr id="2050" name="Object 1024"/>
          <p:cNvGraphicFramePr>
            <a:graphicFrameLocks noGrp="1" noChangeAspect="1"/>
          </p:cNvGraphicFramePr>
          <p:nvPr>
            <p:ph type="chart" idx="1"/>
          </p:nvPr>
        </p:nvGraphicFramePr>
        <p:xfrm>
          <a:off x="1066800" y="2133600"/>
          <a:ext cx="6775450" cy="4103688"/>
        </p:xfrm>
        <a:graphic>
          <a:graphicData uri="http://schemas.openxmlformats.org/presentationml/2006/ole">
            <mc:AlternateContent xmlns:mc="http://schemas.openxmlformats.org/markup-compatibility/2006">
              <mc:Choice xmlns:v="urn:schemas-microsoft-com:vml" Requires="v">
                <p:oleObj spid="_x0000_s2052" name="Chart" r:id="rId3" imgW="7987680" imgH="4837680" progId="MSGraph.Chart.8">
                  <p:embed followColorScheme="full"/>
                </p:oleObj>
              </mc:Choice>
              <mc:Fallback>
                <p:oleObj name="Chart" r:id="rId3" imgW="7987680" imgH="4837680" progId="MSGraph.Chart.8">
                  <p:embed followColorScheme="full"/>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33600"/>
                        <a:ext cx="6775450" cy="4103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2246C044-6712-4C75-86E4-DD840D3929D2}" type="slidenum">
              <a:rPr lang="en-US" smtClean="0"/>
              <a:pPr/>
              <a:t>16</a:t>
            </a:fld>
            <a:endParaRPr lang="en-US" smtClean="0"/>
          </a:p>
        </p:txBody>
      </p:sp>
      <p:sp>
        <p:nvSpPr>
          <p:cNvPr id="21506" name="Rectangle 2"/>
          <p:cNvSpPr>
            <a:spLocks noGrp="1" noChangeArrowheads="1"/>
          </p:cNvSpPr>
          <p:nvPr>
            <p:ph type="title"/>
          </p:nvPr>
        </p:nvSpPr>
        <p:spPr/>
        <p:txBody>
          <a:bodyPr/>
          <a:lstStyle/>
          <a:p>
            <a:pPr eaLnBrk="1" hangingPunct="1">
              <a:defRPr/>
            </a:pPr>
            <a:r>
              <a:rPr lang="en-US" smtClean="0"/>
              <a:t>Traditional Treatment Approaches</a:t>
            </a:r>
          </a:p>
        </p:txBody>
      </p:sp>
      <p:sp>
        <p:nvSpPr>
          <p:cNvPr id="18436" name="Rectangle 3"/>
          <p:cNvSpPr>
            <a:spLocks noGrp="1" noChangeArrowheads="1"/>
          </p:cNvSpPr>
          <p:nvPr>
            <p:ph type="body" idx="1"/>
          </p:nvPr>
        </p:nvSpPr>
        <p:spPr>
          <a:xfrm>
            <a:off x="685800" y="2209800"/>
            <a:ext cx="7772400" cy="4038600"/>
          </a:xfrm>
        </p:spPr>
        <p:txBody>
          <a:bodyPr/>
          <a:lstStyle/>
          <a:p>
            <a:pPr eaLnBrk="1" hangingPunct="1"/>
            <a:r>
              <a:rPr lang="en-US" smtClean="0"/>
              <a:t>Sequential</a:t>
            </a:r>
          </a:p>
          <a:p>
            <a:pPr lvl="1" eaLnBrk="1" hangingPunct="1"/>
            <a:r>
              <a:rPr lang="en-US" smtClean="0"/>
              <a:t>Psychiatric treatment followed by substance abuse treatment (or vice versa)</a:t>
            </a:r>
          </a:p>
          <a:p>
            <a:pPr eaLnBrk="1" hangingPunct="1"/>
            <a:r>
              <a:rPr lang="en-US" smtClean="0"/>
              <a:t>Parallel</a:t>
            </a:r>
          </a:p>
          <a:p>
            <a:pPr lvl="1" eaLnBrk="1" hangingPunct="1"/>
            <a:r>
              <a:rPr lang="en-US" smtClean="0"/>
              <a:t>Simultaneous provision of psychiatric and substance abuse treatment, but by different providers</a:t>
            </a:r>
          </a:p>
          <a:p>
            <a:pPr lvl="1" eaLnBrk="1" hangingPunct="1"/>
            <a:endParaRPr lang="en-US" smtClean="0"/>
          </a:p>
          <a:p>
            <a:pPr lvl="1" eaLnBrk="1" hangingPunct="1">
              <a:buFontTx/>
              <a:buNone/>
            </a:pPr>
            <a:endParaRPr lang="en-US" smtClean="0"/>
          </a:p>
          <a:p>
            <a:pPr lvl="1"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E1F0F774-51A0-45A9-80D3-F8E3DFD66085}" type="slidenum">
              <a:rPr lang="en-US" smtClean="0"/>
              <a:pPr/>
              <a:t>17</a:t>
            </a:fld>
            <a:endParaRPr lang="en-US" smtClean="0"/>
          </a:p>
        </p:txBody>
      </p:sp>
      <p:sp>
        <p:nvSpPr>
          <p:cNvPr id="22530" name="Rectangle 2"/>
          <p:cNvSpPr>
            <a:spLocks noGrp="1" noChangeArrowheads="1"/>
          </p:cNvSpPr>
          <p:nvPr>
            <p:ph type="title"/>
          </p:nvPr>
        </p:nvSpPr>
        <p:spPr/>
        <p:txBody>
          <a:bodyPr/>
          <a:lstStyle/>
          <a:p>
            <a:pPr eaLnBrk="1" hangingPunct="1">
              <a:defRPr/>
            </a:pPr>
            <a:r>
              <a:rPr lang="en-US" smtClean="0"/>
              <a:t>Traditional Treatment Approaches</a:t>
            </a:r>
          </a:p>
        </p:txBody>
      </p:sp>
      <p:sp>
        <p:nvSpPr>
          <p:cNvPr id="19460" name="Rectangle 3"/>
          <p:cNvSpPr>
            <a:spLocks noGrp="1" noChangeArrowheads="1"/>
          </p:cNvSpPr>
          <p:nvPr>
            <p:ph type="body" idx="1"/>
          </p:nvPr>
        </p:nvSpPr>
        <p:spPr>
          <a:xfrm>
            <a:off x="685800" y="2209800"/>
            <a:ext cx="7772400" cy="4191000"/>
          </a:xfrm>
        </p:spPr>
        <p:txBody>
          <a:bodyPr/>
          <a:lstStyle/>
          <a:p>
            <a:pPr eaLnBrk="1" hangingPunct="1"/>
            <a:r>
              <a:rPr lang="en-US" smtClean="0"/>
              <a:t>Problems</a:t>
            </a:r>
          </a:p>
          <a:p>
            <a:pPr lvl="1" eaLnBrk="1" hangingPunct="1"/>
            <a:r>
              <a:rPr lang="en-US" smtClean="0"/>
              <a:t>Separate systems and regulatory bodies</a:t>
            </a:r>
          </a:p>
          <a:p>
            <a:pPr lvl="1" eaLnBrk="1" hangingPunct="1"/>
            <a:r>
              <a:rPr lang="en-US" smtClean="0"/>
              <a:t>Differing training in treatment providers</a:t>
            </a:r>
          </a:p>
          <a:p>
            <a:pPr lvl="1" eaLnBrk="1" hangingPunct="1"/>
            <a:r>
              <a:rPr lang="en-US" smtClean="0"/>
              <a:t>Different treatment philosophies</a:t>
            </a:r>
          </a:p>
          <a:p>
            <a:pPr lvl="2" eaLnBrk="1" hangingPunct="1"/>
            <a:r>
              <a:rPr lang="en-US" smtClean="0"/>
              <a:t>“Individual responsibility”</a:t>
            </a:r>
          </a:p>
          <a:p>
            <a:pPr lvl="2" eaLnBrk="1" hangingPunct="1"/>
            <a:r>
              <a:rPr lang="en-US" smtClean="0"/>
              <a:t>Medication use</a:t>
            </a:r>
          </a:p>
          <a:p>
            <a:pPr lvl="2" eaLnBrk="1" hangingPunct="1"/>
            <a:r>
              <a:rPr lang="en-US" smtClean="0"/>
              <a:t>Abstinence</a:t>
            </a:r>
          </a:p>
          <a:p>
            <a:pPr lvl="1" eaLnBrk="1" hangingPunct="1"/>
            <a:r>
              <a:rPr lang="en-US" smtClean="0"/>
              <a:t>Poor outcomes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CDBC4997-2AF8-4AAC-A544-11EAB8484D27}" type="slidenum">
              <a:rPr lang="en-US" smtClean="0"/>
              <a:pPr/>
              <a:t>18</a:t>
            </a:fld>
            <a:endParaRPr lang="en-US" smtClean="0"/>
          </a:p>
        </p:txBody>
      </p:sp>
      <p:sp>
        <p:nvSpPr>
          <p:cNvPr id="23554" name="Rectangle 2"/>
          <p:cNvSpPr>
            <a:spLocks noGrp="1" noChangeArrowheads="1"/>
          </p:cNvSpPr>
          <p:nvPr>
            <p:ph type="title"/>
          </p:nvPr>
        </p:nvSpPr>
        <p:spPr/>
        <p:txBody>
          <a:bodyPr/>
          <a:lstStyle/>
          <a:p>
            <a:pPr eaLnBrk="1" hangingPunct="1">
              <a:defRPr/>
            </a:pPr>
            <a:r>
              <a:rPr lang="en-US" sz="3600" smtClean="0"/>
              <a:t>Treatment Outcomes in Dually Diagnosed Individuals</a:t>
            </a:r>
            <a:br>
              <a:rPr lang="en-US" sz="3600" smtClean="0"/>
            </a:br>
            <a:r>
              <a:rPr lang="en-US" sz="2000" smtClean="0"/>
              <a:t>(Ries, 1994; Moos, 1996; Dixon, 1998)</a:t>
            </a:r>
            <a:endParaRPr lang="en-US" sz="3600" smtClean="0"/>
          </a:p>
        </p:txBody>
      </p:sp>
      <p:sp>
        <p:nvSpPr>
          <p:cNvPr id="20484" name="Rectangle 3"/>
          <p:cNvSpPr>
            <a:spLocks noGrp="1" noChangeArrowheads="1"/>
          </p:cNvSpPr>
          <p:nvPr>
            <p:ph type="body" idx="1"/>
          </p:nvPr>
        </p:nvSpPr>
        <p:spPr>
          <a:xfrm>
            <a:off x="685800" y="2209800"/>
            <a:ext cx="7772400" cy="3886200"/>
          </a:xfrm>
        </p:spPr>
        <p:txBody>
          <a:bodyPr/>
          <a:lstStyle/>
          <a:p>
            <a:pPr eaLnBrk="1" hangingPunct="1"/>
            <a:r>
              <a:rPr lang="en-US" smtClean="0"/>
              <a:t>Many can achieve stable remission</a:t>
            </a:r>
          </a:p>
          <a:p>
            <a:pPr eaLnBrk="1" hangingPunct="1"/>
            <a:r>
              <a:rPr lang="en-US" smtClean="0"/>
              <a:t>Remission is associated with:</a:t>
            </a:r>
          </a:p>
          <a:p>
            <a:pPr lvl="1" eaLnBrk="1" hangingPunct="1"/>
            <a:r>
              <a:rPr lang="en-US" smtClean="0"/>
              <a:t>Reduced psychiatric symptoms</a:t>
            </a:r>
          </a:p>
          <a:p>
            <a:pPr lvl="1" eaLnBrk="1" hangingPunct="1"/>
            <a:r>
              <a:rPr lang="en-US" smtClean="0"/>
              <a:t>Decreased utilization of resources</a:t>
            </a:r>
          </a:p>
          <a:p>
            <a:pPr lvl="1" eaLnBrk="1" hangingPunct="1"/>
            <a:r>
              <a:rPr lang="en-US" smtClean="0"/>
              <a:t>Improved vocational functioning</a:t>
            </a:r>
          </a:p>
          <a:p>
            <a:pPr lvl="1" eaLnBrk="1" hangingPunct="1"/>
            <a:r>
              <a:rPr lang="en-US" smtClean="0"/>
              <a:t>Improved community adjustment</a:t>
            </a:r>
          </a:p>
          <a:p>
            <a:pPr lvl="1" eaLnBrk="1" hangingPunct="1"/>
            <a:r>
              <a:rPr lang="en-US" smtClean="0"/>
              <a:t>Fewer arrests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FF2701C6-F59A-43DE-83DF-4B33B69C3A8B}" type="slidenum">
              <a:rPr lang="en-US" smtClean="0"/>
              <a:pPr/>
              <a:t>19</a:t>
            </a:fld>
            <a:endParaRPr lang="en-US" smtClean="0"/>
          </a:p>
        </p:txBody>
      </p:sp>
      <p:sp>
        <p:nvSpPr>
          <p:cNvPr id="24578" name="Rectangle 2"/>
          <p:cNvSpPr>
            <a:spLocks noGrp="1" noChangeArrowheads="1"/>
          </p:cNvSpPr>
          <p:nvPr>
            <p:ph type="title"/>
          </p:nvPr>
        </p:nvSpPr>
        <p:spPr/>
        <p:txBody>
          <a:bodyPr/>
          <a:lstStyle/>
          <a:p>
            <a:pPr eaLnBrk="1" hangingPunct="1">
              <a:defRPr/>
            </a:pPr>
            <a:r>
              <a:rPr lang="en-US" smtClean="0"/>
              <a:t>Integrated Treatment	</a:t>
            </a:r>
          </a:p>
        </p:txBody>
      </p:sp>
      <p:sp>
        <p:nvSpPr>
          <p:cNvPr id="21508" name="Rectangle 3"/>
          <p:cNvSpPr>
            <a:spLocks noGrp="1" noChangeArrowheads="1"/>
          </p:cNvSpPr>
          <p:nvPr>
            <p:ph type="body" idx="1"/>
          </p:nvPr>
        </p:nvSpPr>
        <p:spPr/>
        <p:txBody>
          <a:bodyPr/>
          <a:lstStyle/>
          <a:p>
            <a:pPr marL="609600" indent="-609600" eaLnBrk="1" hangingPunct="1">
              <a:buFont typeface="Wingdings" pitchFamily="2" charset="2"/>
              <a:buNone/>
            </a:pPr>
            <a:r>
              <a:rPr lang="en-US" smtClean="0"/>
              <a:t>Focuses on similarities between severe mental illness and substance use disorders to achieve the best outcome for the patient and for society.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6"/>
          <p:cNvSpPr>
            <a:spLocks noGrp="1"/>
          </p:cNvSpPr>
          <p:nvPr>
            <p:ph type="sldNum" sz="quarter" idx="12"/>
          </p:nvPr>
        </p:nvSpPr>
        <p:spPr>
          <a:noFill/>
        </p:spPr>
        <p:txBody>
          <a:bodyPr/>
          <a:lstStyle/>
          <a:p>
            <a:fld id="{881D62CA-C1E6-4BC9-9E92-6D6D957C3978}" type="slidenum">
              <a:rPr lang="en-US" smtClean="0"/>
              <a:pPr/>
              <a:t>2</a:t>
            </a:fld>
            <a:endParaRPr lang="en-US" smtClean="0"/>
          </a:p>
        </p:txBody>
      </p:sp>
      <p:sp>
        <p:nvSpPr>
          <p:cNvPr id="2" name="Rectangle 2"/>
          <p:cNvSpPr>
            <a:spLocks noGrp="1" noChangeArrowheads="1"/>
          </p:cNvSpPr>
          <p:nvPr>
            <p:ph type="title"/>
          </p:nvPr>
        </p:nvSpPr>
        <p:spPr/>
        <p:txBody>
          <a:bodyPr/>
          <a:lstStyle/>
          <a:p>
            <a:pPr eaLnBrk="1" hangingPunct="1">
              <a:defRPr/>
            </a:pPr>
            <a:r>
              <a:rPr lang="en-US" smtClean="0"/>
              <a:t>Addiction</a:t>
            </a:r>
            <a:br>
              <a:rPr lang="en-US" smtClean="0"/>
            </a:br>
            <a:r>
              <a:rPr lang="en-US" sz="3200" smtClean="0"/>
              <a:t>(American Medical Association)</a:t>
            </a:r>
          </a:p>
        </p:txBody>
      </p:sp>
      <p:sp>
        <p:nvSpPr>
          <p:cNvPr id="6148" name="Rectangle 4"/>
          <p:cNvSpPr>
            <a:spLocks noGrp="1" noChangeArrowheads="1"/>
          </p:cNvSpPr>
          <p:nvPr>
            <p:ph type="body" sz="half" idx="2"/>
          </p:nvPr>
        </p:nvSpPr>
        <p:spPr>
          <a:xfrm>
            <a:off x="4343400" y="2209800"/>
            <a:ext cx="4419600" cy="4038600"/>
          </a:xfrm>
        </p:spPr>
        <p:txBody>
          <a:bodyPr/>
          <a:lstStyle/>
          <a:p>
            <a:pPr eaLnBrk="1" hangingPunct="1">
              <a:buFont typeface="Wingdings" pitchFamily="2" charset="2"/>
              <a:buNone/>
            </a:pPr>
            <a:r>
              <a:rPr lang="en-US" sz="2800" smtClean="0"/>
              <a:t>Addiction is a chronic disorder characterized by compulsive use of a substance resulting in physical, psychological or social harm to the user and continued use despite that harm</a:t>
            </a:r>
          </a:p>
        </p:txBody>
      </p:sp>
      <p:pic>
        <p:nvPicPr>
          <p:cNvPr id="6149" name="Picture 5" descr="HM00163_"/>
          <p:cNvPicPr>
            <a:picLocks noGrp="1" noChangeAspect="1" noChangeArrowheads="1"/>
          </p:cNvPicPr>
          <p:nvPr>
            <p:ph type="clipArt" sz="half" idx="1"/>
          </p:nvPr>
        </p:nvPicPr>
        <p:blipFill>
          <a:blip r:embed="rId2" cstate="print"/>
          <a:srcRect/>
          <a:stretch>
            <a:fillRect/>
          </a:stretch>
        </p:blipFill>
        <p:spPr>
          <a:xfrm>
            <a:off x="457200" y="2438400"/>
            <a:ext cx="3733800" cy="3065463"/>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6"/>
          <p:cNvSpPr>
            <a:spLocks noGrp="1"/>
          </p:cNvSpPr>
          <p:nvPr>
            <p:ph type="sldNum" sz="quarter" idx="12"/>
          </p:nvPr>
        </p:nvSpPr>
        <p:spPr>
          <a:noFill/>
        </p:spPr>
        <p:txBody>
          <a:bodyPr/>
          <a:lstStyle/>
          <a:p>
            <a:fld id="{EE6589E6-27DE-4AEC-87DC-9541CFA864F2}" type="slidenum">
              <a:rPr lang="en-US" smtClean="0"/>
              <a:pPr/>
              <a:t>20</a:t>
            </a:fld>
            <a:endParaRPr lang="en-US" smtClean="0"/>
          </a:p>
        </p:txBody>
      </p:sp>
      <p:sp>
        <p:nvSpPr>
          <p:cNvPr id="27650" name="Rectangle 2"/>
          <p:cNvSpPr>
            <a:spLocks noGrp="1" noChangeArrowheads="1"/>
          </p:cNvSpPr>
          <p:nvPr>
            <p:ph type="title"/>
          </p:nvPr>
        </p:nvSpPr>
        <p:spPr>
          <a:xfrm>
            <a:off x="609600" y="381000"/>
            <a:ext cx="7772400" cy="1143000"/>
          </a:xfrm>
        </p:spPr>
        <p:txBody>
          <a:bodyPr/>
          <a:lstStyle/>
          <a:p>
            <a:pPr eaLnBrk="1" hangingPunct="1">
              <a:defRPr/>
            </a:pPr>
            <a:r>
              <a:rPr lang="en-US" smtClean="0"/>
              <a:t>Basic Principles of IT</a:t>
            </a:r>
          </a:p>
        </p:txBody>
      </p:sp>
      <p:sp>
        <p:nvSpPr>
          <p:cNvPr id="22532" name="Rectangle 3"/>
          <p:cNvSpPr>
            <a:spLocks noGrp="1" noChangeArrowheads="1"/>
          </p:cNvSpPr>
          <p:nvPr>
            <p:ph type="body" sz="half" idx="1"/>
          </p:nvPr>
        </p:nvSpPr>
        <p:spPr>
          <a:xfrm>
            <a:off x="457200" y="1676400"/>
            <a:ext cx="4495800" cy="4648200"/>
          </a:xfrm>
        </p:spPr>
        <p:txBody>
          <a:bodyPr/>
          <a:lstStyle/>
          <a:p>
            <a:pPr eaLnBrk="1" hangingPunct="1"/>
            <a:r>
              <a:rPr lang="en-US" sz="2800" smtClean="0"/>
              <a:t>Not highly confrontational</a:t>
            </a:r>
          </a:p>
          <a:p>
            <a:pPr eaLnBrk="1" hangingPunct="1"/>
            <a:r>
              <a:rPr lang="en-US" sz="2800" smtClean="0"/>
              <a:t>Meet the person where they are</a:t>
            </a:r>
          </a:p>
          <a:p>
            <a:pPr eaLnBrk="1" hangingPunct="1"/>
            <a:r>
              <a:rPr lang="en-US" sz="2800" smtClean="0"/>
              <a:t>Assertive outreach</a:t>
            </a:r>
          </a:p>
          <a:p>
            <a:pPr eaLnBrk="1" hangingPunct="1"/>
            <a:r>
              <a:rPr lang="en-US" sz="2800" smtClean="0"/>
              <a:t>Treatments (medication and therapies) are tailored to individual level of insight and motivation</a:t>
            </a:r>
          </a:p>
          <a:p>
            <a:pPr eaLnBrk="1" hangingPunct="1"/>
            <a:r>
              <a:rPr lang="en-US" sz="2800" smtClean="0"/>
              <a:t>Treatment is long-term and low intensity</a:t>
            </a:r>
          </a:p>
        </p:txBody>
      </p:sp>
      <p:pic>
        <p:nvPicPr>
          <p:cNvPr id="22533" name="Picture 4" descr="BD06990_"/>
          <p:cNvPicPr>
            <a:picLocks noGrp="1" noChangeAspect="1" noChangeArrowheads="1"/>
          </p:cNvPicPr>
          <p:nvPr>
            <p:ph type="clipArt" sz="half" idx="2"/>
          </p:nvPr>
        </p:nvPicPr>
        <p:blipFill>
          <a:blip r:embed="rId2" cstate="print"/>
          <a:srcRect/>
          <a:stretch>
            <a:fillRect/>
          </a:stretch>
        </p:blipFill>
        <p:spPr>
          <a:xfrm>
            <a:off x="5105400" y="2362200"/>
            <a:ext cx="3810000" cy="3235325"/>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8C4A273-8877-4F4E-BE28-015AC26E674B}" type="slidenum">
              <a:rPr lang="en-US" smtClean="0"/>
              <a:pPr/>
              <a:t>21</a:t>
            </a:fld>
            <a:endParaRPr lang="en-US" smtClean="0"/>
          </a:p>
        </p:txBody>
      </p:sp>
      <p:sp>
        <p:nvSpPr>
          <p:cNvPr id="28674" name="Rectangle 2"/>
          <p:cNvSpPr>
            <a:spLocks noGrp="1" noChangeArrowheads="1"/>
          </p:cNvSpPr>
          <p:nvPr>
            <p:ph type="title"/>
          </p:nvPr>
        </p:nvSpPr>
        <p:spPr/>
        <p:txBody>
          <a:bodyPr/>
          <a:lstStyle/>
          <a:p>
            <a:pPr eaLnBrk="1" hangingPunct="1">
              <a:defRPr/>
            </a:pPr>
            <a:r>
              <a:rPr lang="en-US" smtClean="0"/>
              <a:t>Basic Principles of IT</a:t>
            </a:r>
            <a:br>
              <a:rPr lang="en-US" smtClean="0"/>
            </a:br>
            <a:r>
              <a:rPr lang="en-US" sz="3200" smtClean="0"/>
              <a:t>Stages of Treatment</a:t>
            </a:r>
            <a:endParaRPr lang="en-US" smtClean="0"/>
          </a:p>
        </p:txBody>
      </p:sp>
      <p:sp>
        <p:nvSpPr>
          <p:cNvPr id="23556" name="Rectangle 3"/>
          <p:cNvSpPr>
            <a:spLocks noGrp="1" noChangeArrowheads="1"/>
          </p:cNvSpPr>
          <p:nvPr>
            <p:ph type="body" idx="1"/>
          </p:nvPr>
        </p:nvSpPr>
        <p:spPr>
          <a:xfrm>
            <a:off x="685800" y="2133600"/>
            <a:ext cx="7772400" cy="4343400"/>
          </a:xfrm>
        </p:spPr>
        <p:txBody>
          <a:bodyPr/>
          <a:lstStyle/>
          <a:p>
            <a:pPr eaLnBrk="1" hangingPunct="1"/>
            <a:r>
              <a:rPr lang="en-US" sz="2800" smtClean="0"/>
              <a:t>ENGAGEMENT</a:t>
            </a:r>
          </a:p>
          <a:p>
            <a:pPr lvl="1" eaLnBrk="1" hangingPunct="1"/>
            <a:r>
              <a:rPr lang="en-US" sz="2400" smtClean="0"/>
              <a:t>I don’t have any problems </a:t>
            </a:r>
          </a:p>
          <a:p>
            <a:pPr eaLnBrk="1" hangingPunct="1"/>
            <a:r>
              <a:rPr lang="en-US" sz="2800" smtClean="0"/>
              <a:t>PERSUASION</a:t>
            </a:r>
          </a:p>
          <a:p>
            <a:pPr lvl="1" eaLnBrk="1" hangingPunct="1"/>
            <a:r>
              <a:rPr lang="en-US" sz="2400" smtClean="0"/>
              <a:t>I might have a problem</a:t>
            </a:r>
          </a:p>
          <a:p>
            <a:pPr eaLnBrk="1" hangingPunct="1"/>
            <a:r>
              <a:rPr lang="en-US" sz="2800" smtClean="0"/>
              <a:t>ACTIVE TREATMENT</a:t>
            </a:r>
          </a:p>
          <a:p>
            <a:pPr lvl="1" eaLnBrk="1" hangingPunct="1"/>
            <a:r>
              <a:rPr lang="en-US" sz="2400" smtClean="0"/>
              <a:t>I do have problems, and I need to do something about it</a:t>
            </a:r>
          </a:p>
          <a:p>
            <a:pPr eaLnBrk="1" hangingPunct="1"/>
            <a:r>
              <a:rPr lang="en-US" sz="2800" smtClean="0"/>
              <a:t>RELAPSE PREVENTION</a:t>
            </a:r>
          </a:p>
          <a:p>
            <a:pPr lvl="1" eaLnBrk="1" hangingPunct="1"/>
            <a:r>
              <a:rPr lang="en-US" sz="2400" smtClean="0"/>
              <a:t>I’ve had problems, and I need to be sure they don’t come back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6"/>
          <p:cNvSpPr>
            <a:spLocks noGrp="1"/>
          </p:cNvSpPr>
          <p:nvPr>
            <p:ph type="sldNum" sz="quarter" idx="12"/>
          </p:nvPr>
        </p:nvSpPr>
        <p:spPr>
          <a:noFill/>
        </p:spPr>
        <p:txBody>
          <a:bodyPr/>
          <a:lstStyle/>
          <a:p>
            <a:fld id="{36C29C4C-ACE1-4A12-AC6B-6F636AE071EF}" type="slidenum">
              <a:rPr lang="en-US" smtClean="0"/>
              <a:pPr/>
              <a:t>22</a:t>
            </a:fld>
            <a:endParaRPr lang="en-US" smtClean="0"/>
          </a:p>
        </p:txBody>
      </p:sp>
      <p:sp>
        <p:nvSpPr>
          <p:cNvPr id="30722" name="Rectangle 2"/>
          <p:cNvSpPr>
            <a:spLocks noGrp="1" noChangeArrowheads="1"/>
          </p:cNvSpPr>
          <p:nvPr>
            <p:ph type="title"/>
          </p:nvPr>
        </p:nvSpPr>
        <p:spPr/>
        <p:txBody>
          <a:bodyPr/>
          <a:lstStyle/>
          <a:p>
            <a:pPr eaLnBrk="1" hangingPunct="1">
              <a:defRPr/>
            </a:pPr>
            <a:r>
              <a:rPr lang="en-US" smtClean="0"/>
              <a:t>ENGAGEMENT</a:t>
            </a:r>
          </a:p>
        </p:txBody>
      </p:sp>
      <p:sp>
        <p:nvSpPr>
          <p:cNvPr id="24580" name="Rectangle 3"/>
          <p:cNvSpPr>
            <a:spLocks noGrp="1" noChangeArrowheads="1"/>
          </p:cNvSpPr>
          <p:nvPr>
            <p:ph type="body" sz="half" idx="1"/>
          </p:nvPr>
        </p:nvSpPr>
        <p:spPr>
          <a:xfrm>
            <a:off x="685800" y="1981200"/>
            <a:ext cx="4038600" cy="4419600"/>
          </a:xfrm>
        </p:spPr>
        <p:txBody>
          <a:bodyPr/>
          <a:lstStyle/>
          <a:p>
            <a:pPr eaLnBrk="1" hangingPunct="1"/>
            <a:r>
              <a:rPr lang="en-US" sz="2800" smtClean="0"/>
              <a:t>Is unaware there is any problem related to their using</a:t>
            </a:r>
          </a:p>
          <a:p>
            <a:pPr eaLnBrk="1" hangingPunct="1"/>
            <a:r>
              <a:rPr lang="en-US" sz="2800" smtClean="0"/>
              <a:t>If confronted will become more resistive and defensive</a:t>
            </a:r>
          </a:p>
          <a:p>
            <a:pPr eaLnBrk="1" hangingPunct="1"/>
            <a:r>
              <a:rPr lang="en-US" sz="2800" smtClean="0"/>
              <a:t>Many patients requiring police intervention will be in this stage</a:t>
            </a:r>
          </a:p>
        </p:txBody>
      </p:sp>
      <p:pic>
        <p:nvPicPr>
          <p:cNvPr id="24581" name="Picture 4" descr="BD06990_"/>
          <p:cNvPicPr>
            <a:picLocks noGrp="1" noChangeAspect="1" noChangeArrowheads="1"/>
          </p:cNvPicPr>
          <p:nvPr>
            <p:ph type="clipArt" sz="half" idx="2"/>
          </p:nvPr>
        </p:nvPicPr>
        <p:blipFill>
          <a:blip r:embed="rId2" cstate="print"/>
          <a:srcRect/>
          <a:stretch>
            <a:fillRect/>
          </a:stretch>
        </p:blipFill>
        <p:spPr>
          <a:xfrm>
            <a:off x="5105400" y="2514600"/>
            <a:ext cx="3810000" cy="3235325"/>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6"/>
          <p:cNvSpPr>
            <a:spLocks noGrp="1"/>
          </p:cNvSpPr>
          <p:nvPr>
            <p:ph type="sldNum" sz="quarter" idx="12"/>
          </p:nvPr>
        </p:nvSpPr>
        <p:spPr>
          <a:noFill/>
        </p:spPr>
        <p:txBody>
          <a:bodyPr/>
          <a:lstStyle/>
          <a:p>
            <a:fld id="{3CBB46C5-0AF8-4E29-B28F-75421E4F97D1}" type="slidenum">
              <a:rPr lang="en-US" smtClean="0"/>
              <a:pPr/>
              <a:t>23</a:t>
            </a:fld>
            <a:endParaRPr lang="en-US" smtClean="0"/>
          </a:p>
        </p:txBody>
      </p:sp>
      <p:sp>
        <p:nvSpPr>
          <p:cNvPr id="31746" name="Rectangle 2"/>
          <p:cNvSpPr>
            <a:spLocks noGrp="1" noChangeArrowheads="1"/>
          </p:cNvSpPr>
          <p:nvPr>
            <p:ph type="title"/>
          </p:nvPr>
        </p:nvSpPr>
        <p:spPr/>
        <p:txBody>
          <a:bodyPr/>
          <a:lstStyle/>
          <a:p>
            <a:pPr eaLnBrk="1" hangingPunct="1">
              <a:defRPr/>
            </a:pPr>
            <a:r>
              <a:rPr lang="en-US" smtClean="0"/>
              <a:t>Engage by working together</a:t>
            </a:r>
          </a:p>
        </p:txBody>
      </p:sp>
      <p:sp>
        <p:nvSpPr>
          <p:cNvPr id="25604" name="Rectangle 3"/>
          <p:cNvSpPr>
            <a:spLocks noGrp="1" noChangeArrowheads="1"/>
          </p:cNvSpPr>
          <p:nvPr>
            <p:ph type="body" sz="half" idx="2"/>
          </p:nvPr>
        </p:nvSpPr>
        <p:spPr>
          <a:xfrm>
            <a:off x="4800600" y="1981200"/>
            <a:ext cx="3962400" cy="4114800"/>
          </a:xfrm>
        </p:spPr>
        <p:txBody>
          <a:bodyPr/>
          <a:lstStyle/>
          <a:p>
            <a:pPr eaLnBrk="1" hangingPunct="1"/>
            <a:r>
              <a:rPr lang="en-US" sz="2800" smtClean="0"/>
              <a:t>Meet basic needs</a:t>
            </a:r>
          </a:p>
          <a:p>
            <a:pPr eaLnBrk="1" hangingPunct="1"/>
            <a:r>
              <a:rPr lang="en-US" sz="2800" smtClean="0"/>
              <a:t>Develop trust</a:t>
            </a:r>
          </a:p>
          <a:p>
            <a:pPr eaLnBrk="1" hangingPunct="1"/>
            <a:r>
              <a:rPr lang="en-US" sz="2800" smtClean="0"/>
              <a:t>Don’t argue</a:t>
            </a:r>
          </a:p>
          <a:p>
            <a:pPr eaLnBrk="1" hangingPunct="1"/>
            <a:r>
              <a:rPr lang="en-US" sz="2800" smtClean="0"/>
              <a:t>Roll with resistance</a:t>
            </a:r>
          </a:p>
          <a:p>
            <a:pPr eaLnBrk="1" hangingPunct="1"/>
            <a:r>
              <a:rPr lang="en-US" sz="2800" smtClean="0"/>
              <a:t>Try to project some hope</a:t>
            </a:r>
          </a:p>
          <a:p>
            <a:pPr eaLnBrk="1" hangingPunct="1"/>
            <a:r>
              <a:rPr lang="en-US" sz="2800" smtClean="0"/>
              <a:t>Be patient!</a:t>
            </a:r>
          </a:p>
        </p:txBody>
      </p:sp>
      <p:pic>
        <p:nvPicPr>
          <p:cNvPr id="25605" name="Picture 4" descr="BD06517_"/>
          <p:cNvPicPr>
            <a:picLocks noGrp="1" noChangeAspect="1" noChangeArrowheads="1"/>
          </p:cNvPicPr>
          <p:nvPr>
            <p:ph type="clipArt" sz="half" idx="1"/>
          </p:nvPr>
        </p:nvPicPr>
        <p:blipFill>
          <a:blip r:embed="rId2" cstate="print"/>
          <a:srcRect/>
          <a:stretch>
            <a:fillRect/>
          </a:stretch>
        </p:blipFill>
        <p:spPr>
          <a:xfrm>
            <a:off x="685800" y="2782888"/>
            <a:ext cx="3810000" cy="2511425"/>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161797C3-79F0-4144-BD17-721E13447771}" type="slidenum">
              <a:rPr lang="en-US" smtClean="0"/>
              <a:pPr/>
              <a:t>24</a:t>
            </a:fld>
            <a:endParaRPr lang="en-US" smtClean="0"/>
          </a:p>
        </p:txBody>
      </p:sp>
      <p:sp>
        <p:nvSpPr>
          <p:cNvPr id="32770" name="Rectangle 2"/>
          <p:cNvSpPr>
            <a:spLocks noGrp="1" noChangeArrowheads="1"/>
          </p:cNvSpPr>
          <p:nvPr>
            <p:ph type="title"/>
          </p:nvPr>
        </p:nvSpPr>
        <p:spPr/>
        <p:txBody>
          <a:bodyPr/>
          <a:lstStyle/>
          <a:p>
            <a:pPr eaLnBrk="1" hangingPunct="1">
              <a:defRPr/>
            </a:pPr>
            <a:r>
              <a:rPr lang="en-US" smtClean="0"/>
              <a:t>Psychiatric Symptoms:</a:t>
            </a:r>
            <a:br>
              <a:rPr lang="en-US" smtClean="0"/>
            </a:br>
            <a:r>
              <a:rPr lang="en-US" smtClean="0"/>
              <a:t>Drug-induced or Not?</a:t>
            </a:r>
          </a:p>
        </p:txBody>
      </p:sp>
      <p:sp>
        <p:nvSpPr>
          <p:cNvPr id="26628" name="Rectangle 3"/>
          <p:cNvSpPr>
            <a:spLocks noGrp="1" noChangeArrowheads="1"/>
          </p:cNvSpPr>
          <p:nvPr>
            <p:ph type="body" idx="1"/>
          </p:nvPr>
        </p:nvSpPr>
        <p:spPr>
          <a:xfrm>
            <a:off x="457200" y="2286000"/>
            <a:ext cx="8382000" cy="4191000"/>
          </a:xfrm>
        </p:spPr>
        <p:txBody>
          <a:bodyPr/>
          <a:lstStyle/>
          <a:p>
            <a:pPr eaLnBrk="1" hangingPunct="1">
              <a:lnSpc>
                <a:spcPct val="90000"/>
              </a:lnSpc>
            </a:pPr>
            <a:r>
              <a:rPr lang="en-US" sz="2800" smtClean="0"/>
              <a:t>Often, it is impossible to tell acutely</a:t>
            </a:r>
          </a:p>
          <a:p>
            <a:pPr eaLnBrk="1" hangingPunct="1">
              <a:lnSpc>
                <a:spcPct val="90000"/>
              </a:lnSpc>
            </a:pPr>
            <a:r>
              <a:rPr lang="en-US" sz="2800" smtClean="0"/>
              <a:t>Even if there IS evidence of recent drug use, that doesn’t mean that the person’s symptoms are due to it! </a:t>
            </a:r>
          </a:p>
          <a:p>
            <a:pPr eaLnBrk="1" hangingPunct="1">
              <a:lnSpc>
                <a:spcPct val="90000"/>
              </a:lnSpc>
            </a:pPr>
            <a:r>
              <a:rPr lang="en-US" sz="2800" smtClean="0"/>
              <a:t>Even if there is NO evidence of recent drug use, that doesn’t mean the symptoms AREN’T due to it!</a:t>
            </a:r>
          </a:p>
          <a:p>
            <a:pPr eaLnBrk="1" hangingPunct="1">
              <a:lnSpc>
                <a:spcPct val="90000"/>
              </a:lnSpc>
            </a:pPr>
            <a:r>
              <a:rPr lang="en-US" sz="2800" smtClean="0"/>
              <a:t>Factors to consider: past history (if known), recent course, physical symptoms, person’s appearance, etc.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273C8B11-8833-438D-97B4-068823B6EB02}" type="slidenum">
              <a:rPr lang="en-US" smtClean="0"/>
              <a:pPr/>
              <a:t>25</a:t>
            </a:fld>
            <a:endParaRPr lang="en-US" smtClean="0"/>
          </a:p>
        </p:txBody>
      </p:sp>
      <p:sp>
        <p:nvSpPr>
          <p:cNvPr id="33794" name="Rectangle 2"/>
          <p:cNvSpPr>
            <a:spLocks noGrp="1" noChangeArrowheads="1"/>
          </p:cNvSpPr>
          <p:nvPr>
            <p:ph type="title"/>
          </p:nvPr>
        </p:nvSpPr>
        <p:spPr>
          <a:xfrm>
            <a:off x="381000" y="609600"/>
            <a:ext cx="8382000" cy="1143000"/>
          </a:xfrm>
        </p:spPr>
        <p:txBody>
          <a:bodyPr/>
          <a:lstStyle/>
          <a:p>
            <a:pPr eaLnBrk="1" hangingPunct="1">
              <a:defRPr/>
            </a:pPr>
            <a:r>
              <a:rPr lang="en-US" smtClean="0"/>
              <a:t>Dual Diagnosis &amp; Specific Drugs </a:t>
            </a:r>
          </a:p>
        </p:txBody>
      </p:sp>
      <p:sp>
        <p:nvSpPr>
          <p:cNvPr id="27652" name="Rectangle 3"/>
          <p:cNvSpPr>
            <a:spLocks noGrp="1" noChangeArrowheads="1"/>
          </p:cNvSpPr>
          <p:nvPr>
            <p:ph type="body" idx="1"/>
          </p:nvPr>
        </p:nvSpPr>
        <p:spPr>
          <a:xfrm>
            <a:off x="685800" y="1981200"/>
            <a:ext cx="7772400" cy="4495800"/>
          </a:xfrm>
        </p:spPr>
        <p:txBody>
          <a:bodyPr/>
          <a:lstStyle/>
          <a:p>
            <a:pPr eaLnBrk="1" hangingPunct="1">
              <a:lnSpc>
                <a:spcPct val="90000"/>
              </a:lnSpc>
            </a:pPr>
            <a:r>
              <a:rPr lang="en-US" sz="2800" smtClean="0"/>
              <a:t>Alcohol and sedatives</a:t>
            </a:r>
          </a:p>
          <a:p>
            <a:pPr eaLnBrk="1" hangingPunct="1">
              <a:lnSpc>
                <a:spcPct val="90000"/>
              </a:lnSpc>
            </a:pPr>
            <a:r>
              <a:rPr lang="en-US" sz="2800" smtClean="0"/>
              <a:t>Stimulants</a:t>
            </a:r>
          </a:p>
          <a:p>
            <a:pPr eaLnBrk="1" hangingPunct="1">
              <a:lnSpc>
                <a:spcPct val="90000"/>
              </a:lnSpc>
            </a:pPr>
            <a:r>
              <a:rPr lang="en-US" sz="2800" smtClean="0"/>
              <a:t>Marijuana </a:t>
            </a:r>
          </a:p>
          <a:p>
            <a:pPr eaLnBrk="1" hangingPunct="1">
              <a:lnSpc>
                <a:spcPct val="90000"/>
              </a:lnSpc>
            </a:pPr>
            <a:r>
              <a:rPr lang="en-US" sz="2800" smtClean="0"/>
              <a:t>Opioids</a:t>
            </a:r>
          </a:p>
          <a:p>
            <a:pPr eaLnBrk="1" hangingPunct="1">
              <a:lnSpc>
                <a:spcPct val="90000"/>
              </a:lnSpc>
            </a:pPr>
            <a:r>
              <a:rPr lang="en-US" sz="2800" smtClean="0"/>
              <a:t>Hallucinogens</a:t>
            </a:r>
          </a:p>
          <a:p>
            <a:pPr eaLnBrk="1" hangingPunct="1">
              <a:lnSpc>
                <a:spcPct val="90000"/>
              </a:lnSpc>
            </a:pPr>
            <a:r>
              <a:rPr lang="en-US" sz="2800" smtClean="0"/>
              <a:t>Inhalants</a:t>
            </a:r>
          </a:p>
          <a:p>
            <a:pPr eaLnBrk="1" hangingPunct="1">
              <a:lnSpc>
                <a:spcPct val="90000"/>
              </a:lnSpc>
            </a:pPr>
            <a:r>
              <a:rPr lang="en-US" sz="2800" smtClean="0"/>
              <a:t>PCP</a:t>
            </a:r>
          </a:p>
          <a:p>
            <a:pPr eaLnBrk="1" hangingPunct="1">
              <a:lnSpc>
                <a:spcPct val="90000"/>
              </a:lnSpc>
            </a:pPr>
            <a:r>
              <a:rPr lang="en-US" sz="2800" smtClean="0"/>
              <a:t>Club drugs</a:t>
            </a:r>
          </a:p>
          <a:p>
            <a:pPr eaLnBrk="1" hangingPunct="1">
              <a:lnSpc>
                <a:spcPct val="90000"/>
              </a:lnSpc>
            </a:pPr>
            <a:r>
              <a:rPr lang="en-US" sz="2800" smtClean="0"/>
              <a:t>Anabolic steroids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6"/>
          <p:cNvSpPr>
            <a:spLocks noGrp="1"/>
          </p:cNvSpPr>
          <p:nvPr>
            <p:ph type="sldNum" sz="quarter" idx="12"/>
          </p:nvPr>
        </p:nvSpPr>
        <p:spPr>
          <a:noFill/>
        </p:spPr>
        <p:txBody>
          <a:bodyPr/>
          <a:lstStyle/>
          <a:p>
            <a:fld id="{2D89C14D-A4E5-4C5A-BC31-D513A9A9430E}" type="slidenum">
              <a:rPr lang="en-US" smtClean="0"/>
              <a:pPr/>
              <a:t>26</a:t>
            </a:fld>
            <a:endParaRPr lang="en-US" smtClean="0"/>
          </a:p>
        </p:txBody>
      </p:sp>
      <p:sp>
        <p:nvSpPr>
          <p:cNvPr id="35842" name="Rectangle 2"/>
          <p:cNvSpPr>
            <a:spLocks noGrp="1" noChangeArrowheads="1"/>
          </p:cNvSpPr>
          <p:nvPr>
            <p:ph type="title"/>
          </p:nvPr>
        </p:nvSpPr>
        <p:spPr/>
        <p:txBody>
          <a:bodyPr/>
          <a:lstStyle/>
          <a:p>
            <a:pPr eaLnBrk="1" hangingPunct="1">
              <a:defRPr/>
            </a:pPr>
            <a:r>
              <a:rPr lang="en-US" smtClean="0"/>
              <a:t>Sedatives: Examples</a:t>
            </a:r>
          </a:p>
        </p:txBody>
      </p:sp>
      <p:sp>
        <p:nvSpPr>
          <p:cNvPr id="28676" name="Rectangle 3"/>
          <p:cNvSpPr>
            <a:spLocks noGrp="1" noChangeArrowheads="1"/>
          </p:cNvSpPr>
          <p:nvPr>
            <p:ph type="body" sz="half" idx="1"/>
          </p:nvPr>
        </p:nvSpPr>
        <p:spPr/>
        <p:txBody>
          <a:bodyPr/>
          <a:lstStyle/>
          <a:p>
            <a:pPr eaLnBrk="1" hangingPunct="1"/>
            <a:r>
              <a:rPr lang="en-US" smtClean="0"/>
              <a:t>Alcohol</a:t>
            </a:r>
          </a:p>
          <a:p>
            <a:pPr eaLnBrk="1" hangingPunct="1"/>
            <a:r>
              <a:rPr lang="en-US" smtClean="0"/>
              <a:t>Valium</a:t>
            </a:r>
          </a:p>
          <a:p>
            <a:pPr eaLnBrk="1" hangingPunct="1"/>
            <a:r>
              <a:rPr lang="en-US" smtClean="0"/>
              <a:t>Librium</a:t>
            </a:r>
          </a:p>
          <a:p>
            <a:pPr eaLnBrk="1" hangingPunct="1"/>
            <a:r>
              <a:rPr lang="en-US" smtClean="0"/>
              <a:t>Tranxene</a:t>
            </a:r>
          </a:p>
          <a:p>
            <a:pPr eaLnBrk="1" hangingPunct="1"/>
            <a:r>
              <a:rPr lang="en-US" smtClean="0"/>
              <a:t>Xanax</a:t>
            </a:r>
          </a:p>
          <a:p>
            <a:pPr eaLnBrk="1" hangingPunct="1"/>
            <a:r>
              <a:rPr lang="en-US" smtClean="0"/>
              <a:t>Ativan</a:t>
            </a:r>
          </a:p>
          <a:p>
            <a:pPr eaLnBrk="1" hangingPunct="1"/>
            <a:r>
              <a:rPr lang="en-US" smtClean="0"/>
              <a:t>Klonopin</a:t>
            </a:r>
          </a:p>
          <a:p>
            <a:pPr eaLnBrk="1" hangingPunct="1"/>
            <a:r>
              <a:rPr lang="en-US" smtClean="0"/>
              <a:t>Phenobarbital</a:t>
            </a:r>
          </a:p>
        </p:txBody>
      </p:sp>
      <p:sp>
        <p:nvSpPr>
          <p:cNvPr id="28677" name="Rectangle 4"/>
          <p:cNvSpPr>
            <a:spLocks noGrp="1" noChangeArrowheads="1"/>
          </p:cNvSpPr>
          <p:nvPr>
            <p:ph type="body" sz="half" idx="2"/>
          </p:nvPr>
        </p:nvSpPr>
        <p:spPr/>
        <p:txBody>
          <a:bodyPr/>
          <a:lstStyle/>
          <a:p>
            <a:pPr eaLnBrk="1" hangingPunct="1"/>
            <a:r>
              <a:rPr lang="en-US" smtClean="0"/>
              <a:t>Seconal </a:t>
            </a:r>
          </a:p>
          <a:p>
            <a:pPr eaLnBrk="1" hangingPunct="1"/>
            <a:r>
              <a:rPr lang="en-US" smtClean="0"/>
              <a:t>Tuinal</a:t>
            </a:r>
          </a:p>
          <a:p>
            <a:pPr eaLnBrk="1" hangingPunct="1"/>
            <a:r>
              <a:rPr lang="en-US" smtClean="0"/>
              <a:t>Pentobarbital</a:t>
            </a:r>
          </a:p>
          <a:p>
            <a:pPr eaLnBrk="1" hangingPunct="1"/>
            <a:r>
              <a:rPr lang="en-US" smtClean="0"/>
              <a:t>Equanil</a:t>
            </a:r>
          </a:p>
          <a:p>
            <a:pPr eaLnBrk="1" hangingPunct="1"/>
            <a:r>
              <a:rPr lang="en-US" smtClean="0"/>
              <a:t>Chloral Hydrate</a:t>
            </a:r>
          </a:p>
          <a:p>
            <a:pPr eaLnBrk="1" hangingPunct="1"/>
            <a:r>
              <a:rPr lang="en-US" smtClean="0"/>
              <a:t>Quaaludes</a:t>
            </a:r>
          </a:p>
          <a:p>
            <a:pPr eaLnBrk="1" hangingPunct="1"/>
            <a:r>
              <a:rPr lang="en-US" smtClean="0"/>
              <a:t>Rohypnol</a:t>
            </a:r>
          </a:p>
          <a:p>
            <a:pPr eaLnBrk="1" hangingPunct="1"/>
            <a:r>
              <a:rPr lang="en-US" smtClean="0"/>
              <a:t>Ambien/Sonata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E584D094-E750-4F23-B8F7-5E2665305732}" type="slidenum">
              <a:rPr lang="en-US" smtClean="0"/>
              <a:pPr/>
              <a:t>27</a:t>
            </a:fld>
            <a:endParaRPr lang="en-US" smtClean="0"/>
          </a:p>
        </p:txBody>
      </p:sp>
      <p:sp>
        <p:nvSpPr>
          <p:cNvPr id="36866" name="Rectangle 2"/>
          <p:cNvSpPr>
            <a:spLocks noGrp="1" noChangeArrowheads="1"/>
          </p:cNvSpPr>
          <p:nvPr>
            <p:ph type="title"/>
          </p:nvPr>
        </p:nvSpPr>
        <p:spPr>
          <a:xfrm>
            <a:off x="685800" y="228600"/>
            <a:ext cx="7772400" cy="1219200"/>
          </a:xfrm>
        </p:spPr>
        <p:txBody>
          <a:bodyPr/>
          <a:lstStyle/>
          <a:p>
            <a:pPr eaLnBrk="1" hangingPunct="1">
              <a:defRPr/>
            </a:pPr>
            <a:r>
              <a:rPr lang="en-US" smtClean="0"/>
              <a:t>Sedatives</a:t>
            </a:r>
          </a:p>
        </p:txBody>
      </p:sp>
      <p:sp>
        <p:nvSpPr>
          <p:cNvPr id="29700" name="Rectangle 3"/>
          <p:cNvSpPr>
            <a:spLocks noGrp="1" noChangeArrowheads="1"/>
          </p:cNvSpPr>
          <p:nvPr>
            <p:ph type="body" idx="1"/>
          </p:nvPr>
        </p:nvSpPr>
        <p:spPr>
          <a:xfrm>
            <a:off x="381000" y="1524000"/>
            <a:ext cx="8382000" cy="4953000"/>
          </a:xfrm>
        </p:spPr>
        <p:txBody>
          <a:bodyPr/>
          <a:lstStyle/>
          <a:p>
            <a:pPr eaLnBrk="1" hangingPunct="1"/>
            <a:r>
              <a:rPr lang="en-US" sz="2800" smtClean="0"/>
              <a:t>Make depression worse in the long run (might feel better briefly while intoxicated, though)</a:t>
            </a:r>
          </a:p>
          <a:p>
            <a:pPr eaLnBrk="1" hangingPunct="1"/>
            <a:r>
              <a:rPr lang="en-US" sz="2800" smtClean="0"/>
              <a:t>Cause anxiety, including panic attacks in withdrawal</a:t>
            </a:r>
          </a:p>
          <a:p>
            <a:pPr eaLnBrk="1" hangingPunct="1"/>
            <a:r>
              <a:rPr lang="en-US" sz="2800" smtClean="0"/>
              <a:t>Withdrawal is potentially life-threatening due to seizures, hypertension, metabolic imbalances</a:t>
            </a:r>
          </a:p>
          <a:p>
            <a:pPr eaLnBrk="1" hangingPunct="1"/>
            <a:r>
              <a:rPr lang="en-US" sz="2800" smtClean="0"/>
              <a:t>Can have hallucinations in even simple withdrawal</a:t>
            </a:r>
          </a:p>
          <a:p>
            <a:pPr eaLnBrk="1" hangingPunct="1"/>
            <a:r>
              <a:rPr lang="en-US" sz="2800" smtClean="0"/>
              <a:t>Almost always see hallucinations in Delirium Tremens (DTs).  Also, disorientation, thinking problems, rapid pulse, etc.  </a:t>
            </a:r>
          </a:p>
          <a:p>
            <a:pPr eaLnBrk="1" hangingPunct="1"/>
            <a:r>
              <a:rPr lang="en-US" sz="2800" smtClean="0"/>
              <a:t>People can die from DTs.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929C32ED-60BB-426D-8403-B270A2DBA79C}" type="slidenum">
              <a:rPr lang="en-US" smtClean="0"/>
              <a:pPr/>
              <a:t>28</a:t>
            </a:fld>
            <a:endParaRPr lang="en-US" smtClean="0"/>
          </a:p>
        </p:txBody>
      </p:sp>
      <p:sp>
        <p:nvSpPr>
          <p:cNvPr id="37890" name="Rectangle 2"/>
          <p:cNvSpPr>
            <a:spLocks noGrp="1" noChangeArrowheads="1"/>
          </p:cNvSpPr>
          <p:nvPr>
            <p:ph type="title"/>
          </p:nvPr>
        </p:nvSpPr>
        <p:spPr/>
        <p:txBody>
          <a:bodyPr/>
          <a:lstStyle/>
          <a:p>
            <a:pPr eaLnBrk="1" hangingPunct="1">
              <a:defRPr/>
            </a:pPr>
            <a:r>
              <a:rPr lang="en-US" smtClean="0"/>
              <a:t>Stimulants: Examples</a:t>
            </a:r>
          </a:p>
        </p:txBody>
      </p:sp>
      <p:sp>
        <p:nvSpPr>
          <p:cNvPr id="30724" name="Rectangle 3"/>
          <p:cNvSpPr>
            <a:spLocks noGrp="1" noChangeArrowheads="1"/>
          </p:cNvSpPr>
          <p:nvPr>
            <p:ph type="body" idx="1"/>
          </p:nvPr>
        </p:nvSpPr>
        <p:spPr>
          <a:xfrm>
            <a:off x="685800" y="1981200"/>
            <a:ext cx="7924800" cy="4114800"/>
          </a:xfrm>
        </p:spPr>
        <p:txBody>
          <a:bodyPr/>
          <a:lstStyle/>
          <a:p>
            <a:pPr eaLnBrk="1" hangingPunct="1"/>
            <a:r>
              <a:rPr lang="en-US" smtClean="0"/>
              <a:t>Cocaine</a:t>
            </a:r>
          </a:p>
          <a:p>
            <a:pPr eaLnBrk="1" hangingPunct="1"/>
            <a:r>
              <a:rPr lang="en-US" smtClean="0"/>
              <a:t>Amphetamine</a:t>
            </a:r>
          </a:p>
          <a:p>
            <a:pPr eaLnBrk="1" hangingPunct="1"/>
            <a:r>
              <a:rPr lang="en-US" smtClean="0"/>
              <a:t>Methamphetamine</a:t>
            </a:r>
          </a:p>
          <a:p>
            <a:pPr eaLnBrk="1" hangingPunct="1"/>
            <a:r>
              <a:rPr lang="en-US" smtClean="0"/>
              <a:t>Ritalin (Methylphenidate)</a:t>
            </a:r>
          </a:p>
          <a:p>
            <a:pPr eaLnBrk="1" hangingPunct="1"/>
            <a:r>
              <a:rPr lang="en-US" smtClean="0"/>
              <a:t>Ephedrine</a:t>
            </a:r>
          </a:p>
          <a:p>
            <a:pPr eaLnBrk="1" hangingPunct="1"/>
            <a:r>
              <a:rPr lang="en-US" smtClean="0"/>
              <a:t>Adipex</a:t>
            </a:r>
          </a:p>
          <a:p>
            <a:pPr eaLnBrk="1" hangingPunct="1"/>
            <a:r>
              <a:rPr lang="en-US" smtClean="0"/>
              <a:t>Khat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C5705E75-4DCC-42DD-8808-5341E8A98A2F}" type="slidenum">
              <a:rPr lang="en-US" smtClean="0"/>
              <a:pPr/>
              <a:t>29</a:t>
            </a:fld>
            <a:endParaRPr lang="en-US" smtClean="0"/>
          </a:p>
        </p:txBody>
      </p:sp>
      <p:sp>
        <p:nvSpPr>
          <p:cNvPr id="38914" name="Rectangle 2"/>
          <p:cNvSpPr>
            <a:spLocks noGrp="1" noChangeArrowheads="1"/>
          </p:cNvSpPr>
          <p:nvPr>
            <p:ph type="title"/>
          </p:nvPr>
        </p:nvSpPr>
        <p:spPr/>
        <p:txBody>
          <a:bodyPr/>
          <a:lstStyle/>
          <a:p>
            <a:pPr eaLnBrk="1" hangingPunct="1">
              <a:defRPr/>
            </a:pPr>
            <a:r>
              <a:rPr lang="en-US" smtClean="0"/>
              <a:t>Stimulants</a:t>
            </a:r>
          </a:p>
        </p:txBody>
      </p:sp>
      <p:sp>
        <p:nvSpPr>
          <p:cNvPr id="31748" name="Rectangle 3"/>
          <p:cNvSpPr>
            <a:spLocks noGrp="1" noChangeArrowheads="1"/>
          </p:cNvSpPr>
          <p:nvPr>
            <p:ph type="body" idx="1"/>
          </p:nvPr>
        </p:nvSpPr>
        <p:spPr>
          <a:xfrm>
            <a:off x="685800" y="1905000"/>
            <a:ext cx="7772400" cy="4191000"/>
          </a:xfrm>
        </p:spPr>
        <p:txBody>
          <a:bodyPr/>
          <a:lstStyle/>
          <a:p>
            <a:pPr eaLnBrk="1" hangingPunct="1">
              <a:lnSpc>
                <a:spcPct val="90000"/>
              </a:lnSpc>
            </a:pPr>
            <a:r>
              <a:rPr lang="en-US" sz="2800" smtClean="0"/>
              <a:t>Intoxication</a:t>
            </a:r>
          </a:p>
          <a:p>
            <a:pPr lvl="1" eaLnBrk="1" hangingPunct="1">
              <a:lnSpc>
                <a:spcPct val="90000"/>
              </a:lnSpc>
            </a:pPr>
            <a:r>
              <a:rPr lang="en-US" sz="2400" smtClean="0"/>
              <a:t>Mania- can mimic or trigger</a:t>
            </a:r>
          </a:p>
          <a:p>
            <a:pPr lvl="1" eaLnBrk="1" hangingPunct="1">
              <a:lnSpc>
                <a:spcPct val="90000"/>
              </a:lnSpc>
            </a:pPr>
            <a:r>
              <a:rPr lang="en-US" sz="2400" smtClean="0"/>
              <a:t>Paranoia</a:t>
            </a:r>
          </a:p>
          <a:p>
            <a:pPr lvl="1" eaLnBrk="1" hangingPunct="1">
              <a:lnSpc>
                <a:spcPct val="90000"/>
              </a:lnSpc>
            </a:pPr>
            <a:r>
              <a:rPr lang="en-US" sz="2400" smtClean="0"/>
              <a:t>Hallucinations, including tactile (“coke bugs”)</a:t>
            </a:r>
          </a:p>
          <a:p>
            <a:pPr lvl="1" eaLnBrk="1" hangingPunct="1">
              <a:lnSpc>
                <a:spcPct val="90000"/>
              </a:lnSpc>
            </a:pPr>
            <a:r>
              <a:rPr lang="en-US" sz="2400" smtClean="0"/>
              <a:t>Anxiety, panic</a:t>
            </a:r>
          </a:p>
          <a:p>
            <a:pPr lvl="1" eaLnBrk="1" hangingPunct="1">
              <a:lnSpc>
                <a:spcPct val="90000"/>
              </a:lnSpc>
            </a:pPr>
            <a:r>
              <a:rPr lang="en-US" sz="2400" smtClean="0"/>
              <a:t>Agitation, violence</a:t>
            </a:r>
          </a:p>
          <a:p>
            <a:pPr lvl="1" eaLnBrk="1" hangingPunct="1">
              <a:lnSpc>
                <a:spcPct val="90000"/>
              </a:lnSpc>
            </a:pPr>
            <a:r>
              <a:rPr lang="en-US" sz="2400" smtClean="0"/>
              <a:t>Acute medical problems: seizure, cardiac arrhythmias, stroke</a:t>
            </a:r>
          </a:p>
          <a:p>
            <a:pPr eaLnBrk="1" hangingPunct="1">
              <a:lnSpc>
                <a:spcPct val="90000"/>
              </a:lnSpc>
            </a:pPr>
            <a:r>
              <a:rPr lang="en-US" sz="2800" smtClean="0"/>
              <a:t>Withdrawal: not medically life-threatening, but can lead to depression of suicidal proportions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7478C000-7C63-4067-A3EC-26959B4399D3}" type="slidenum">
              <a:rPr lang="en-US" smtClean="0"/>
              <a:pPr/>
              <a:t>3</a:t>
            </a:fld>
            <a:endParaRPr lang="en-US" smtClean="0"/>
          </a:p>
        </p:txBody>
      </p:sp>
      <p:sp>
        <p:nvSpPr>
          <p:cNvPr id="2" name="Rectangle 2"/>
          <p:cNvSpPr>
            <a:spLocks noGrp="1" noChangeArrowheads="1"/>
          </p:cNvSpPr>
          <p:nvPr>
            <p:ph type="title"/>
          </p:nvPr>
        </p:nvSpPr>
        <p:spPr/>
        <p:txBody>
          <a:bodyPr/>
          <a:lstStyle/>
          <a:p>
            <a:pPr eaLnBrk="1" hangingPunct="1">
              <a:defRPr/>
            </a:pPr>
            <a:r>
              <a:rPr lang="en-US" smtClean="0"/>
              <a:t>Features of Addiction</a:t>
            </a:r>
          </a:p>
        </p:txBody>
      </p:sp>
      <p:sp>
        <p:nvSpPr>
          <p:cNvPr id="7172" name="Rectangle 3"/>
          <p:cNvSpPr>
            <a:spLocks noGrp="1" noChangeArrowheads="1"/>
          </p:cNvSpPr>
          <p:nvPr>
            <p:ph type="body" idx="1"/>
          </p:nvPr>
        </p:nvSpPr>
        <p:spPr>
          <a:xfrm>
            <a:off x="533400" y="1981200"/>
            <a:ext cx="8077200" cy="4114800"/>
          </a:xfrm>
        </p:spPr>
        <p:txBody>
          <a:bodyPr/>
          <a:lstStyle/>
          <a:p>
            <a:pPr eaLnBrk="1" hangingPunct="1">
              <a:lnSpc>
                <a:spcPct val="90000"/>
              </a:lnSpc>
            </a:pPr>
            <a:r>
              <a:rPr lang="en-US" smtClean="0"/>
              <a:t>Loss of control over use of substance</a:t>
            </a:r>
          </a:p>
          <a:p>
            <a:pPr eaLnBrk="1" hangingPunct="1">
              <a:lnSpc>
                <a:spcPct val="90000"/>
              </a:lnSpc>
            </a:pPr>
            <a:r>
              <a:rPr lang="en-US" smtClean="0"/>
              <a:t>Inability to cut down or quit</a:t>
            </a:r>
          </a:p>
          <a:p>
            <a:pPr eaLnBrk="1" hangingPunct="1">
              <a:lnSpc>
                <a:spcPct val="90000"/>
              </a:lnSpc>
            </a:pPr>
            <a:r>
              <a:rPr lang="en-US" smtClean="0"/>
              <a:t>Preoccupation with the drug</a:t>
            </a:r>
          </a:p>
          <a:p>
            <a:pPr eaLnBrk="1" hangingPunct="1">
              <a:lnSpc>
                <a:spcPct val="90000"/>
              </a:lnSpc>
            </a:pPr>
            <a:r>
              <a:rPr lang="en-US" smtClean="0"/>
              <a:t>Continued use despite harm</a:t>
            </a:r>
          </a:p>
          <a:p>
            <a:pPr eaLnBrk="1" hangingPunct="1">
              <a:lnSpc>
                <a:spcPct val="90000"/>
              </a:lnSpc>
            </a:pPr>
            <a:r>
              <a:rPr lang="en-US" smtClean="0"/>
              <a:t>Giving up important life activities due to use</a:t>
            </a:r>
          </a:p>
          <a:p>
            <a:pPr eaLnBrk="1" hangingPunct="1">
              <a:lnSpc>
                <a:spcPct val="90000"/>
              </a:lnSpc>
            </a:pPr>
            <a:r>
              <a:rPr lang="en-US" smtClean="0"/>
              <a:t>Tolerance</a:t>
            </a:r>
          </a:p>
          <a:p>
            <a:pPr eaLnBrk="1" hangingPunct="1">
              <a:lnSpc>
                <a:spcPct val="90000"/>
              </a:lnSpc>
            </a:pPr>
            <a:r>
              <a:rPr lang="en-US" smtClean="0"/>
              <a:t>Withdrawal</a:t>
            </a:r>
            <a:endParaRPr lang="en-US" sz="28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2FFCE7B-4235-4775-BC11-28C65D7CC566}" type="slidenum">
              <a:rPr lang="en-US" smtClean="0"/>
              <a:pPr/>
              <a:t>30</a:t>
            </a:fld>
            <a:endParaRPr lang="en-US" smtClean="0"/>
          </a:p>
        </p:txBody>
      </p:sp>
      <p:sp>
        <p:nvSpPr>
          <p:cNvPr id="39938" name="Rectangle 2"/>
          <p:cNvSpPr>
            <a:spLocks noGrp="1" noChangeArrowheads="1"/>
          </p:cNvSpPr>
          <p:nvPr>
            <p:ph type="title"/>
          </p:nvPr>
        </p:nvSpPr>
        <p:spPr/>
        <p:txBody>
          <a:bodyPr/>
          <a:lstStyle/>
          <a:p>
            <a:pPr eaLnBrk="1" hangingPunct="1">
              <a:defRPr/>
            </a:pPr>
            <a:r>
              <a:rPr lang="en-US" smtClean="0"/>
              <a:t>Marijuana</a:t>
            </a:r>
          </a:p>
        </p:txBody>
      </p:sp>
      <p:sp>
        <p:nvSpPr>
          <p:cNvPr id="32772" name="Rectangle 3"/>
          <p:cNvSpPr>
            <a:spLocks noGrp="1" noChangeArrowheads="1"/>
          </p:cNvSpPr>
          <p:nvPr>
            <p:ph type="body" idx="1"/>
          </p:nvPr>
        </p:nvSpPr>
        <p:spPr>
          <a:xfrm>
            <a:off x="685800" y="1981200"/>
            <a:ext cx="7772400" cy="4495800"/>
          </a:xfrm>
        </p:spPr>
        <p:txBody>
          <a:bodyPr/>
          <a:lstStyle/>
          <a:p>
            <a:pPr eaLnBrk="1" hangingPunct="1"/>
            <a:r>
              <a:rPr lang="en-US" sz="2800" smtClean="0"/>
              <a:t>Intoxication:</a:t>
            </a:r>
          </a:p>
          <a:p>
            <a:pPr lvl="1" eaLnBrk="1" hangingPunct="1"/>
            <a:r>
              <a:rPr lang="en-US" sz="2400" smtClean="0"/>
              <a:t>Anxiety and panic reactions</a:t>
            </a:r>
          </a:p>
          <a:p>
            <a:pPr lvl="1" eaLnBrk="1" hangingPunct="1"/>
            <a:r>
              <a:rPr lang="en-US" sz="2400" smtClean="0"/>
              <a:t>Paranoia, hallucinations</a:t>
            </a:r>
          </a:p>
          <a:p>
            <a:pPr lvl="1" eaLnBrk="1" hangingPunct="1"/>
            <a:r>
              <a:rPr lang="en-US" sz="2400" smtClean="0"/>
              <a:t>Can trigger underlying psychosis or make psychotic symptoms worse</a:t>
            </a:r>
          </a:p>
          <a:p>
            <a:pPr lvl="1" eaLnBrk="1" hangingPunct="1"/>
            <a:r>
              <a:rPr lang="en-US" sz="2400" smtClean="0"/>
              <a:t>Heavy marijuana smokers have increased rate of schizophrenia</a:t>
            </a:r>
          </a:p>
          <a:p>
            <a:pPr lvl="1" eaLnBrk="1" hangingPunct="1"/>
            <a:r>
              <a:rPr lang="en-US" sz="2400" smtClean="0"/>
              <a:t>Acute medical problems: not much</a:t>
            </a:r>
          </a:p>
          <a:p>
            <a:pPr eaLnBrk="1" hangingPunct="1"/>
            <a:r>
              <a:rPr lang="en-US" sz="2800" smtClean="0"/>
              <a:t>Withdrawal: Some agitation, headache, insomnia</a:t>
            </a:r>
          </a:p>
          <a:p>
            <a:pPr lvl="1" eaLnBrk="1" hangingPunct="1"/>
            <a:r>
              <a:rPr lang="en-US" sz="2400" smtClean="0"/>
              <a:t>Not a serious medical problem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6"/>
          <p:cNvSpPr>
            <a:spLocks noGrp="1"/>
          </p:cNvSpPr>
          <p:nvPr>
            <p:ph type="sldNum" sz="quarter" idx="12"/>
          </p:nvPr>
        </p:nvSpPr>
        <p:spPr>
          <a:noFill/>
        </p:spPr>
        <p:txBody>
          <a:bodyPr/>
          <a:lstStyle/>
          <a:p>
            <a:fld id="{8DCE7A97-79A4-4FF9-B56C-EA4E32E48FEE}" type="slidenum">
              <a:rPr lang="en-US" smtClean="0"/>
              <a:pPr/>
              <a:t>31</a:t>
            </a:fld>
            <a:endParaRPr lang="en-US" smtClean="0"/>
          </a:p>
        </p:txBody>
      </p:sp>
      <p:sp>
        <p:nvSpPr>
          <p:cNvPr id="43010" name="Rectangle 2"/>
          <p:cNvSpPr>
            <a:spLocks noGrp="1" noChangeArrowheads="1"/>
          </p:cNvSpPr>
          <p:nvPr>
            <p:ph type="title"/>
          </p:nvPr>
        </p:nvSpPr>
        <p:spPr/>
        <p:txBody>
          <a:bodyPr/>
          <a:lstStyle/>
          <a:p>
            <a:pPr eaLnBrk="1" hangingPunct="1">
              <a:defRPr/>
            </a:pPr>
            <a:r>
              <a:rPr lang="en-US" smtClean="0"/>
              <a:t>Opioids: Examples</a:t>
            </a:r>
          </a:p>
        </p:txBody>
      </p:sp>
      <p:sp>
        <p:nvSpPr>
          <p:cNvPr id="33796" name="Rectangle 3"/>
          <p:cNvSpPr>
            <a:spLocks noGrp="1" noChangeArrowheads="1"/>
          </p:cNvSpPr>
          <p:nvPr>
            <p:ph type="body" sz="half" idx="1"/>
          </p:nvPr>
        </p:nvSpPr>
        <p:spPr/>
        <p:txBody>
          <a:bodyPr/>
          <a:lstStyle/>
          <a:p>
            <a:pPr eaLnBrk="1" hangingPunct="1"/>
            <a:r>
              <a:rPr lang="en-US" smtClean="0"/>
              <a:t>Morphine</a:t>
            </a:r>
          </a:p>
          <a:p>
            <a:pPr eaLnBrk="1" hangingPunct="1"/>
            <a:r>
              <a:rPr lang="en-US" smtClean="0"/>
              <a:t>Heroin</a:t>
            </a:r>
          </a:p>
          <a:p>
            <a:pPr eaLnBrk="1" hangingPunct="1"/>
            <a:r>
              <a:rPr lang="en-US" smtClean="0"/>
              <a:t>Demerol</a:t>
            </a:r>
          </a:p>
          <a:p>
            <a:pPr eaLnBrk="1" hangingPunct="1"/>
            <a:r>
              <a:rPr lang="en-US" smtClean="0"/>
              <a:t>Codeine</a:t>
            </a:r>
          </a:p>
          <a:p>
            <a:pPr eaLnBrk="1" hangingPunct="1"/>
            <a:r>
              <a:rPr lang="en-US" smtClean="0"/>
              <a:t>Methadone</a:t>
            </a:r>
          </a:p>
          <a:p>
            <a:pPr eaLnBrk="1" hangingPunct="1"/>
            <a:r>
              <a:rPr lang="en-US" smtClean="0"/>
              <a:t>Darvon</a:t>
            </a:r>
          </a:p>
          <a:p>
            <a:pPr eaLnBrk="1" hangingPunct="1"/>
            <a:r>
              <a:rPr lang="en-US" smtClean="0"/>
              <a:t>Percocett/Percodan</a:t>
            </a:r>
          </a:p>
        </p:txBody>
      </p:sp>
      <p:sp>
        <p:nvSpPr>
          <p:cNvPr id="33797" name="Rectangle 4"/>
          <p:cNvSpPr>
            <a:spLocks noGrp="1" noChangeArrowheads="1"/>
          </p:cNvSpPr>
          <p:nvPr>
            <p:ph type="body" sz="half" idx="2"/>
          </p:nvPr>
        </p:nvSpPr>
        <p:spPr/>
        <p:txBody>
          <a:bodyPr/>
          <a:lstStyle/>
          <a:p>
            <a:pPr eaLnBrk="1" hangingPunct="1"/>
            <a:r>
              <a:rPr lang="en-US" smtClean="0"/>
              <a:t>Vicodin</a:t>
            </a:r>
          </a:p>
          <a:p>
            <a:pPr eaLnBrk="1" hangingPunct="1"/>
            <a:r>
              <a:rPr lang="en-US" smtClean="0"/>
              <a:t>Dilaudid</a:t>
            </a:r>
          </a:p>
          <a:p>
            <a:pPr eaLnBrk="1" hangingPunct="1"/>
            <a:r>
              <a:rPr lang="en-US" smtClean="0"/>
              <a:t>Oxycontin</a:t>
            </a:r>
          </a:p>
          <a:p>
            <a:pPr eaLnBrk="1" hangingPunct="1"/>
            <a:r>
              <a:rPr lang="en-US" smtClean="0"/>
              <a:t>Lomotil</a:t>
            </a:r>
          </a:p>
          <a:p>
            <a:pPr eaLnBrk="1" hangingPunct="1"/>
            <a:r>
              <a:rPr lang="en-US" smtClean="0"/>
              <a:t>Paregoric</a:t>
            </a:r>
          </a:p>
          <a:p>
            <a:pPr eaLnBrk="1" hangingPunct="1"/>
            <a:r>
              <a:rPr lang="en-US" smtClean="0"/>
              <a:t>Various cough preparations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0846DC64-51D0-43F7-A61F-3555BBFDADDE}" type="slidenum">
              <a:rPr lang="en-US" smtClean="0"/>
              <a:pPr/>
              <a:t>32</a:t>
            </a:fld>
            <a:endParaRPr lang="en-US" smtClean="0"/>
          </a:p>
        </p:txBody>
      </p:sp>
      <p:sp>
        <p:nvSpPr>
          <p:cNvPr id="40962" name="Rectangle 2"/>
          <p:cNvSpPr>
            <a:spLocks noGrp="1" noChangeArrowheads="1"/>
          </p:cNvSpPr>
          <p:nvPr>
            <p:ph type="title"/>
          </p:nvPr>
        </p:nvSpPr>
        <p:spPr/>
        <p:txBody>
          <a:bodyPr/>
          <a:lstStyle/>
          <a:p>
            <a:pPr eaLnBrk="1" hangingPunct="1">
              <a:defRPr/>
            </a:pPr>
            <a:r>
              <a:rPr lang="en-US" smtClean="0"/>
              <a:t>Opioids</a:t>
            </a:r>
          </a:p>
        </p:txBody>
      </p:sp>
      <p:sp>
        <p:nvSpPr>
          <p:cNvPr id="34820" name="Rectangle 3"/>
          <p:cNvSpPr>
            <a:spLocks noGrp="1" noChangeArrowheads="1"/>
          </p:cNvSpPr>
          <p:nvPr>
            <p:ph type="body" idx="1"/>
          </p:nvPr>
        </p:nvSpPr>
        <p:spPr/>
        <p:txBody>
          <a:bodyPr/>
          <a:lstStyle/>
          <a:p>
            <a:pPr eaLnBrk="1" hangingPunct="1">
              <a:lnSpc>
                <a:spcPct val="90000"/>
              </a:lnSpc>
            </a:pPr>
            <a:r>
              <a:rPr lang="en-US" sz="2800" smtClean="0"/>
              <a:t>Intoxication:</a:t>
            </a:r>
          </a:p>
          <a:p>
            <a:pPr lvl="1" eaLnBrk="1" hangingPunct="1">
              <a:lnSpc>
                <a:spcPct val="90000"/>
              </a:lnSpc>
            </a:pPr>
            <a:r>
              <a:rPr lang="en-US" sz="2400" smtClean="0"/>
              <a:t>Sometimes depression can be seen</a:t>
            </a:r>
          </a:p>
          <a:p>
            <a:pPr lvl="1" eaLnBrk="1" hangingPunct="1">
              <a:lnSpc>
                <a:spcPct val="90000"/>
              </a:lnSpc>
            </a:pPr>
            <a:r>
              <a:rPr lang="en-US" sz="2400" smtClean="0"/>
              <a:t>Occasionally may see psychosis</a:t>
            </a:r>
          </a:p>
          <a:p>
            <a:pPr lvl="1" eaLnBrk="1" hangingPunct="1">
              <a:lnSpc>
                <a:spcPct val="90000"/>
              </a:lnSpc>
            </a:pPr>
            <a:r>
              <a:rPr lang="en-US" sz="2400" smtClean="0"/>
              <a:t>Can be life threatening due to risk of respiratory depression</a:t>
            </a:r>
          </a:p>
          <a:p>
            <a:pPr lvl="1" eaLnBrk="1" hangingPunct="1">
              <a:lnSpc>
                <a:spcPct val="90000"/>
              </a:lnSpc>
            </a:pPr>
            <a:r>
              <a:rPr lang="en-US" sz="2400" smtClean="0"/>
              <a:t>See constricted pupils and shallow respiration</a:t>
            </a:r>
          </a:p>
          <a:p>
            <a:pPr eaLnBrk="1" hangingPunct="1">
              <a:lnSpc>
                <a:spcPct val="90000"/>
              </a:lnSpc>
            </a:pPr>
            <a:r>
              <a:rPr lang="en-US" sz="2800" smtClean="0"/>
              <a:t>Withdrawal</a:t>
            </a:r>
          </a:p>
          <a:p>
            <a:pPr lvl="1" eaLnBrk="1" hangingPunct="1">
              <a:lnSpc>
                <a:spcPct val="90000"/>
              </a:lnSpc>
            </a:pPr>
            <a:r>
              <a:rPr lang="en-US" sz="2400" smtClean="0"/>
              <a:t>Very uncomfortable, rarely life threatening</a:t>
            </a:r>
          </a:p>
          <a:p>
            <a:pPr lvl="1" eaLnBrk="1" hangingPunct="1">
              <a:lnSpc>
                <a:spcPct val="90000"/>
              </a:lnSpc>
            </a:pPr>
            <a:r>
              <a:rPr lang="en-US" sz="2400" smtClean="0"/>
              <a:t>See anxiety, apprehension, depression and characteristic physical symptoms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a:noFill/>
        </p:spPr>
        <p:txBody>
          <a:bodyPr/>
          <a:lstStyle/>
          <a:p>
            <a:fld id="{38A5816E-7C46-4C8F-8936-8DB67E46C37A}" type="slidenum">
              <a:rPr lang="en-US" smtClean="0"/>
              <a:pPr/>
              <a:t>33</a:t>
            </a:fld>
            <a:endParaRPr lang="en-US" smtClean="0"/>
          </a:p>
        </p:txBody>
      </p:sp>
      <p:sp>
        <p:nvSpPr>
          <p:cNvPr id="44034" name="Rectangle 2"/>
          <p:cNvSpPr>
            <a:spLocks noGrp="1" noChangeArrowheads="1"/>
          </p:cNvSpPr>
          <p:nvPr>
            <p:ph type="title"/>
          </p:nvPr>
        </p:nvSpPr>
        <p:spPr/>
        <p:txBody>
          <a:bodyPr/>
          <a:lstStyle/>
          <a:p>
            <a:pPr eaLnBrk="1" hangingPunct="1">
              <a:defRPr/>
            </a:pPr>
            <a:r>
              <a:rPr lang="en-US" smtClean="0"/>
              <a:t>Hallucinogens: Examples</a:t>
            </a:r>
          </a:p>
        </p:txBody>
      </p:sp>
      <p:sp>
        <p:nvSpPr>
          <p:cNvPr id="35844" name="Rectangle 3"/>
          <p:cNvSpPr>
            <a:spLocks noGrp="1" noChangeArrowheads="1"/>
          </p:cNvSpPr>
          <p:nvPr>
            <p:ph type="body" idx="1"/>
          </p:nvPr>
        </p:nvSpPr>
        <p:spPr>
          <a:xfrm>
            <a:off x="685800" y="1981200"/>
            <a:ext cx="7772400" cy="4495800"/>
          </a:xfrm>
        </p:spPr>
        <p:txBody>
          <a:bodyPr/>
          <a:lstStyle/>
          <a:p>
            <a:pPr eaLnBrk="1" hangingPunct="1"/>
            <a:r>
              <a:rPr lang="en-US" smtClean="0"/>
              <a:t>LSD</a:t>
            </a:r>
          </a:p>
          <a:p>
            <a:pPr eaLnBrk="1" hangingPunct="1"/>
            <a:r>
              <a:rPr lang="en-US" smtClean="0"/>
              <a:t>Psilocybin</a:t>
            </a:r>
          </a:p>
          <a:p>
            <a:pPr eaLnBrk="1" hangingPunct="1"/>
            <a:r>
              <a:rPr lang="en-US" smtClean="0"/>
              <a:t>Mescaline</a:t>
            </a:r>
          </a:p>
          <a:p>
            <a:pPr eaLnBrk="1" hangingPunct="1"/>
            <a:r>
              <a:rPr lang="en-US" smtClean="0"/>
              <a:t>STP</a:t>
            </a:r>
          </a:p>
          <a:p>
            <a:pPr eaLnBrk="1" hangingPunct="1"/>
            <a:r>
              <a:rPr lang="en-US" smtClean="0"/>
              <a:t>Nutmeg </a:t>
            </a:r>
          </a:p>
          <a:p>
            <a:pPr lvl="1" eaLnBrk="1" hangingPunct="1"/>
            <a:r>
              <a:rPr lang="en-US" smtClean="0"/>
              <a:t>(yes, the same one you put in your eggnog)</a:t>
            </a:r>
          </a:p>
          <a:p>
            <a:pPr eaLnBrk="1" hangingPunct="1"/>
            <a:r>
              <a:rPr lang="en-US" smtClean="0"/>
              <a:t>Morning glory seed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F43D6D00-AFAF-47FA-958E-D42C537F5CD4}" type="slidenum">
              <a:rPr lang="en-US" smtClean="0"/>
              <a:pPr/>
              <a:t>34</a:t>
            </a:fld>
            <a:endParaRPr lang="en-US" smtClean="0"/>
          </a:p>
        </p:txBody>
      </p:sp>
      <p:sp>
        <p:nvSpPr>
          <p:cNvPr id="45058" name="Rectangle 2"/>
          <p:cNvSpPr>
            <a:spLocks noGrp="1" noChangeArrowheads="1"/>
          </p:cNvSpPr>
          <p:nvPr>
            <p:ph type="title"/>
          </p:nvPr>
        </p:nvSpPr>
        <p:spPr>
          <a:xfrm>
            <a:off x="685800" y="304800"/>
            <a:ext cx="7772400" cy="1219200"/>
          </a:xfrm>
        </p:spPr>
        <p:txBody>
          <a:bodyPr/>
          <a:lstStyle/>
          <a:p>
            <a:pPr eaLnBrk="1" hangingPunct="1">
              <a:defRPr/>
            </a:pPr>
            <a:r>
              <a:rPr lang="en-US" smtClean="0"/>
              <a:t>Hallucinogens</a:t>
            </a:r>
          </a:p>
        </p:txBody>
      </p:sp>
      <p:sp>
        <p:nvSpPr>
          <p:cNvPr id="36868" name="Rectangle 3"/>
          <p:cNvSpPr>
            <a:spLocks noGrp="1" noChangeArrowheads="1"/>
          </p:cNvSpPr>
          <p:nvPr>
            <p:ph type="body" idx="1"/>
          </p:nvPr>
        </p:nvSpPr>
        <p:spPr>
          <a:xfrm>
            <a:off x="685800" y="1676400"/>
            <a:ext cx="7772400" cy="4876800"/>
          </a:xfrm>
        </p:spPr>
        <p:txBody>
          <a:bodyPr/>
          <a:lstStyle/>
          <a:p>
            <a:pPr eaLnBrk="1" hangingPunct="1">
              <a:lnSpc>
                <a:spcPct val="90000"/>
              </a:lnSpc>
            </a:pPr>
            <a:r>
              <a:rPr lang="en-US" sz="2800" smtClean="0"/>
              <a:t>Intoxication: Euphoria, anxiety, panic reactions</a:t>
            </a:r>
          </a:p>
          <a:p>
            <a:pPr eaLnBrk="1" hangingPunct="1">
              <a:lnSpc>
                <a:spcPct val="90000"/>
              </a:lnSpc>
            </a:pPr>
            <a:r>
              <a:rPr lang="en-US" sz="2800" smtClean="0"/>
              <a:t>Derealization, depersonalization, paranoia</a:t>
            </a:r>
          </a:p>
          <a:p>
            <a:pPr eaLnBrk="1" hangingPunct="1">
              <a:lnSpc>
                <a:spcPct val="90000"/>
              </a:lnSpc>
            </a:pPr>
            <a:r>
              <a:rPr lang="en-US" sz="2800" smtClean="0"/>
              <a:t>Unpredictable behavior</a:t>
            </a:r>
          </a:p>
          <a:p>
            <a:pPr eaLnBrk="1" hangingPunct="1">
              <a:lnSpc>
                <a:spcPct val="90000"/>
              </a:lnSpc>
            </a:pPr>
            <a:r>
              <a:rPr lang="en-US" sz="2800" smtClean="0"/>
              <a:t>Perceptual abnormalities</a:t>
            </a:r>
          </a:p>
          <a:p>
            <a:pPr lvl="1" eaLnBrk="1" hangingPunct="1">
              <a:lnSpc>
                <a:spcPct val="90000"/>
              </a:lnSpc>
            </a:pPr>
            <a:r>
              <a:rPr lang="en-US" sz="2400" smtClean="0"/>
              <a:t>Visual</a:t>
            </a:r>
          </a:p>
          <a:p>
            <a:pPr lvl="1" eaLnBrk="1" hangingPunct="1">
              <a:lnSpc>
                <a:spcPct val="90000"/>
              </a:lnSpc>
            </a:pPr>
            <a:r>
              <a:rPr lang="en-US" sz="2400" smtClean="0"/>
              <a:t>Auditory</a:t>
            </a:r>
          </a:p>
          <a:p>
            <a:pPr lvl="1" eaLnBrk="1" hangingPunct="1">
              <a:lnSpc>
                <a:spcPct val="90000"/>
              </a:lnSpc>
            </a:pPr>
            <a:r>
              <a:rPr lang="en-US" sz="2400" smtClean="0"/>
              <a:t>Tactile</a:t>
            </a:r>
          </a:p>
          <a:p>
            <a:pPr lvl="1" eaLnBrk="1" hangingPunct="1">
              <a:lnSpc>
                <a:spcPct val="90000"/>
              </a:lnSpc>
            </a:pPr>
            <a:r>
              <a:rPr lang="en-US" sz="2400" smtClean="0"/>
              <a:t>Often are bizarre and not typical of mental illness</a:t>
            </a:r>
          </a:p>
          <a:p>
            <a:pPr eaLnBrk="1" hangingPunct="1">
              <a:lnSpc>
                <a:spcPct val="90000"/>
              </a:lnSpc>
            </a:pPr>
            <a:r>
              <a:rPr lang="en-US" sz="2800" smtClean="0"/>
              <a:t>Flashbacks can occur</a:t>
            </a:r>
          </a:p>
          <a:p>
            <a:pPr eaLnBrk="1" hangingPunct="1">
              <a:lnSpc>
                <a:spcPct val="90000"/>
              </a:lnSpc>
            </a:pPr>
            <a:r>
              <a:rPr lang="en-US" sz="2800" smtClean="0"/>
              <a:t>Contaminants are a problem</a:t>
            </a:r>
          </a:p>
          <a:p>
            <a:pPr eaLnBrk="1" hangingPunct="1">
              <a:lnSpc>
                <a:spcPct val="90000"/>
              </a:lnSpc>
            </a:pPr>
            <a:r>
              <a:rPr lang="en-US" sz="2800" smtClean="0"/>
              <a:t>Withdrawal is usually not an issue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p:spPr>
        <p:txBody>
          <a:bodyPr/>
          <a:lstStyle/>
          <a:p>
            <a:fld id="{90668C4B-0B68-48D6-B53A-A573771E9426}" type="slidenum">
              <a:rPr lang="en-US" smtClean="0"/>
              <a:pPr/>
              <a:t>35</a:t>
            </a:fld>
            <a:endParaRPr lang="en-US" smtClean="0"/>
          </a:p>
        </p:txBody>
      </p:sp>
      <p:sp>
        <p:nvSpPr>
          <p:cNvPr id="46082" name="Rectangle 2"/>
          <p:cNvSpPr>
            <a:spLocks noGrp="1" noChangeArrowheads="1"/>
          </p:cNvSpPr>
          <p:nvPr>
            <p:ph type="title"/>
          </p:nvPr>
        </p:nvSpPr>
        <p:spPr/>
        <p:txBody>
          <a:bodyPr/>
          <a:lstStyle/>
          <a:p>
            <a:pPr eaLnBrk="1" hangingPunct="1">
              <a:defRPr/>
            </a:pPr>
            <a:r>
              <a:rPr lang="en-US" smtClean="0"/>
              <a:t>Inhalants: Examples</a:t>
            </a:r>
          </a:p>
        </p:txBody>
      </p:sp>
      <p:sp>
        <p:nvSpPr>
          <p:cNvPr id="37892" name="Rectangle 3"/>
          <p:cNvSpPr>
            <a:spLocks noGrp="1" noChangeArrowheads="1"/>
          </p:cNvSpPr>
          <p:nvPr>
            <p:ph type="body" idx="1"/>
          </p:nvPr>
        </p:nvSpPr>
        <p:spPr/>
        <p:txBody>
          <a:bodyPr/>
          <a:lstStyle/>
          <a:p>
            <a:pPr eaLnBrk="1" hangingPunct="1"/>
            <a:r>
              <a:rPr lang="en-US" smtClean="0"/>
              <a:t>Various volatile substances</a:t>
            </a:r>
          </a:p>
          <a:p>
            <a:pPr lvl="1" eaLnBrk="1" hangingPunct="1"/>
            <a:r>
              <a:rPr lang="en-US" smtClean="0"/>
              <a:t>Aerosols</a:t>
            </a:r>
          </a:p>
          <a:p>
            <a:pPr lvl="1" eaLnBrk="1" hangingPunct="1"/>
            <a:r>
              <a:rPr lang="en-US" smtClean="0"/>
              <a:t>Gasoline</a:t>
            </a:r>
          </a:p>
          <a:p>
            <a:pPr lvl="1" eaLnBrk="1" hangingPunct="1"/>
            <a:r>
              <a:rPr lang="en-US" smtClean="0"/>
              <a:t>Airplane glue</a:t>
            </a:r>
          </a:p>
          <a:p>
            <a:pPr lvl="1" eaLnBrk="1" hangingPunct="1"/>
            <a:r>
              <a:rPr lang="en-US" smtClean="0"/>
              <a:t>Paint thinners</a:t>
            </a:r>
          </a:p>
          <a:p>
            <a:pPr lvl="1" eaLnBrk="1" hangingPunct="1"/>
            <a:r>
              <a:rPr lang="en-US" smtClean="0"/>
              <a:t>“White-out”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D05497BA-4ECB-4A18-82B0-780E220D6624}" type="slidenum">
              <a:rPr lang="en-US" smtClean="0"/>
              <a:pPr/>
              <a:t>36</a:t>
            </a:fld>
            <a:endParaRPr lang="en-US" smtClean="0"/>
          </a:p>
        </p:txBody>
      </p:sp>
      <p:sp>
        <p:nvSpPr>
          <p:cNvPr id="47106" name="Rectangle 2"/>
          <p:cNvSpPr>
            <a:spLocks noGrp="1" noChangeArrowheads="1"/>
          </p:cNvSpPr>
          <p:nvPr>
            <p:ph type="title"/>
          </p:nvPr>
        </p:nvSpPr>
        <p:spPr/>
        <p:txBody>
          <a:bodyPr/>
          <a:lstStyle/>
          <a:p>
            <a:pPr eaLnBrk="1" hangingPunct="1">
              <a:defRPr/>
            </a:pPr>
            <a:r>
              <a:rPr lang="en-US" smtClean="0"/>
              <a:t>Inhalants</a:t>
            </a:r>
          </a:p>
        </p:txBody>
      </p:sp>
      <p:sp>
        <p:nvSpPr>
          <p:cNvPr id="38916" name="Rectangle 3"/>
          <p:cNvSpPr>
            <a:spLocks noGrp="1" noChangeArrowheads="1"/>
          </p:cNvSpPr>
          <p:nvPr>
            <p:ph type="body" idx="1"/>
          </p:nvPr>
        </p:nvSpPr>
        <p:spPr/>
        <p:txBody>
          <a:bodyPr/>
          <a:lstStyle/>
          <a:p>
            <a:pPr eaLnBrk="1" hangingPunct="1"/>
            <a:r>
              <a:rPr lang="en-US" smtClean="0"/>
              <a:t>Associated with multiple medical problems and irreversible brain damage</a:t>
            </a:r>
          </a:p>
          <a:p>
            <a:pPr eaLnBrk="1" hangingPunct="1"/>
            <a:r>
              <a:rPr lang="en-US" smtClean="0"/>
              <a:t>Intoxication:</a:t>
            </a:r>
          </a:p>
          <a:p>
            <a:pPr lvl="1" eaLnBrk="1" hangingPunct="1"/>
            <a:r>
              <a:rPr lang="en-US" smtClean="0"/>
              <a:t>Confusion, belligerence, assaultiveness, hallucinations</a:t>
            </a:r>
          </a:p>
          <a:p>
            <a:pPr lvl="1" eaLnBrk="1" hangingPunct="1"/>
            <a:r>
              <a:rPr lang="en-US" smtClean="0"/>
              <a:t>Often are disoriented, have double vision, staggering gait</a:t>
            </a:r>
          </a:p>
          <a:p>
            <a:pPr lvl="1" eaLnBrk="1" hangingPunct="1"/>
            <a:r>
              <a:rPr lang="en-US" smtClean="0"/>
              <a:t>Can sometimes smell it on their breath</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F46C45B2-D60F-4330-A3C7-DBCB60613F15}" type="slidenum">
              <a:rPr lang="en-US" smtClean="0"/>
              <a:pPr/>
              <a:t>37</a:t>
            </a:fld>
            <a:endParaRPr lang="en-US" smtClean="0"/>
          </a:p>
        </p:txBody>
      </p:sp>
      <p:sp>
        <p:nvSpPr>
          <p:cNvPr id="48130" name="Rectangle 2"/>
          <p:cNvSpPr>
            <a:spLocks noGrp="1" noChangeArrowheads="1"/>
          </p:cNvSpPr>
          <p:nvPr>
            <p:ph type="title"/>
          </p:nvPr>
        </p:nvSpPr>
        <p:spPr>
          <a:xfrm>
            <a:off x="685800" y="381000"/>
            <a:ext cx="7772400" cy="1371600"/>
          </a:xfrm>
        </p:spPr>
        <p:txBody>
          <a:bodyPr/>
          <a:lstStyle/>
          <a:p>
            <a:pPr eaLnBrk="1" hangingPunct="1">
              <a:defRPr/>
            </a:pPr>
            <a:r>
              <a:rPr lang="en-US" smtClean="0"/>
              <a:t>Phencyclidine (PCP)</a:t>
            </a:r>
          </a:p>
        </p:txBody>
      </p:sp>
      <p:sp>
        <p:nvSpPr>
          <p:cNvPr id="39940" name="Rectangle 3"/>
          <p:cNvSpPr>
            <a:spLocks noGrp="1" noChangeArrowheads="1"/>
          </p:cNvSpPr>
          <p:nvPr>
            <p:ph type="body" idx="1"/>
          </p:nvPr>
        </p:nvSpPr>
        <p:spPr>
          <a:xfrm>
            <a:off x="685800" y="1676400"/>
            <a:ext cx="7772400" cy="4648200"/>
          </a:xfrm>
        </p:spPr>
        <p:txBody>
          <a:bodyPr/>
          <a:lstStyle/>
          <a:p>
            <a:pPr eaLnBrk="1" hangingPunct="1">
              <a:lnSpc>
                <a:spcPct val="90000"/>
              </a:lnSpc>
            </a:pPr>
            <a:r>
              <a:rPr lang="en-US" sz="2800" smtClean="0"/>
              <a:t>Developed as a general anesthetic</a:t>
            </a:r>
          </a:p>
          <a:p>
            <a:pPr eaLnBrk="1" hangingPunct="1">
              <a:lnSpc>
                <a:spcPct val="90000"/>
              </a:lnSpc>
            </a:pPr>
            <a:r>
              <a:rPr lang="en-US" sz="2800" smtClean="0"/>
              <a:t>Intoxication:</a:t>
            </a:r>
          </a:p>
          <a:p>
            <a:pPr lvl="1" eaLnBrk="1" hangingPunct="1">
              <a:lnSpc>
                <a:spcPct val="90000"/>
              </a:lnSpc>
            </a:pPr>
            <a:r>
              <a:rPr lang="en-US" sz="2400" smtClean="0"/>
              <a:t>Unpredictable, impulsive</a:t>
            </a:r>
          </a:p>
          <a:p>
            <a:pPr lvl="1" eaLnBrk="1" hangingPunct="1">
              <a:lnSpc>
                <a:spcPct val="90000"/>
              </a:lnSpc>
            </a:pPr>
            <a:r>
              <a:rPr lang="en-US" sz="2400" smtClean="0"/>
              <a:t>Belligerent, Assaultive</a:t>
            </a:r>
          </a:p>
          <a:p>
            <a:pPr lvl="1" eaLnBrk="1" hangingPunct="1">
              <a:lnSpc>
                <a:spcPct val="90000"/>
              </a:lnSpc>
            </a:pPr>
            <a:r>
              <a:rPr lang="en-US" sz="2400" smtClean="0"/>
              <a:t>Disordered thought form, paranoia, hallucinations</a:t>
            </a:r>
          </a:p>
          <a:p>
            <a:pPr lvl="1" eaLnBrk="1" hangingPunct="1">
              <a:lnSpc>
                <a:spcPct val="90000"/>
              </a:lnSpc>
            </a:pPr>
            <a:r>
              <a:rPr lang="en-US" sz="2400" smtClean="0"/>
              <a:t>Depersonalization, loss of reality testing</a:t>
            </a:r>
          </a:p>
          <a:p>
            <a:pPr lvl="1" eaLnBrk="1" hangingPunct="1">
              <a:lnSpc>
                <a:spcPct val="90000"/>
              </a:lnSpc>
            </a:pPr>
            <a:r>
              <a:rPr lang="en-US" sz="2400" smtClean="0"/>
              <a:t>“Superhuman strength”</a:t>
            </a:r>
          </a:p>
          <a:p>
            <a:pPr lvl="1" eaLnBrk="1" hangingPunct="1">
              <a:lnSpc>
                <a:spcPct val="90000"/>
              </a:lnSpc>
            </a:pPr>
            <a:r>
              <a:rPr lang="en-US" sz="2400" smtClean="0"/>
              <a:t>Psychosis can last for weeks</a:t>
            </a:r>
          </a:p>
          <a:p>
            <a:pPr lvl="1" eaLnBrk="1" hangingPunct="1">
              <a:lnSpc>
                <a:spcPct val="90000"/>
              </a:lnSpc>
            </a:pPr>
            <a:r>
              <a:rPr lang="en-US" sz="2400" smtClean="0"/>
              <a:t>Can exacerbate schizophrenia</a:t>
            </a:r>
          </a:p>
          <a:p>
            <a:pPr eaLnBrk="1" hangingPunct="1">
              <a:lnSpc>
                <a:spcPct val="90000"/>
              </a:lnSpc>
            </a:pPr>
            <a:r>
              <a:rPr lang="en-US" sz="2800" smtClean="0"/>
              <a:t>Overdose can be lethal: coma, seizures, respiratory depression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3F9A02C6-F695-4BB1-B3EB-0653AC9C0028}" type="slidenum">
              <a:rPr lang="en-US" smtClean="0"/>
              <a:pPr/>
              <a:t>38</a:t>
            </a:fld>
            <a:endParaRPr lang="en-US" smtClean="0"/>
          </a:p>
        </p:txBody>
      </p:sp>
      <p:sp>
        <p:nvSpPr>
          <p:cNvPr id="51202" name="Rectangle 2"/>
          <p:cNvSpPr>
            <a:spLocks noGrp="1" noChangeArrowheads="1"/>
          </p:cNvSpPr>
          <p:nvPr>
            <p:ph type="title"/>
          </p:nvPr>
        </p:nvSpPr>
        <p:spPr/>
        <p:txBody>
          <a:bodyPr/>
          <a:lstStyle/>
          <a:p>
            <a:pPr eaLnBrk="1" hangingPunct="1">
              <a:defRPr/>
            </a:pPr>
            <a:r>
              <a:rPr lang="en-US" smtClean="0"/>
              <a:t>Club Drugs: Examples</a:t>
            </a:r>
          </a:p>
        </p:txBody>
      </p:sp>
      <p:sp>
        <p:nvSpPr>
          <p:cNvPr id="40964" name="Rectangle 3"/>
          <p:cNvSpPr>
            <a:spLocks noGrp="1" noChangeArrowheads="1"/>
          </p:cNvSpPr>
          <p:nvPr>
            <p:ph type="body" idx="1"/>
          </p:nvPr>
        </p:nvSpPr>
        <p:spPr/>
        <p:txBody>
          <a:bodyPr/>
          <a:lstStyle/>
          <a:p>
            <a:pPr eaLnBrk="1" hangingPunct="1"/>
            <a:r>
              <a:rPr lang="en-US" smtClean="0"/>
              <a:t>Ecstasy</a:t>
            </a:r>
          </a:p>
          <a:p>
            <a:pPr eaLnBrk="1" hangingPunct="1"/>
            <a:r>
              <a:rPr lang="en-US" smtClean="0"/>
              <a:t>GHB</a:t>
            </a:r>
          </a:p>
          <a:p>
            <a:pPr eaLnBrk="1" hangingPunct="1"/>
            <a:r>
              <a:rPr lang="en-US" smtClean="0"/>
              <a:t>Ketamine</a:t>
            </a:r>
          </a:p>
          <a:p>
            <a:pPr eaLnBrk="1" hangingPunct="1"/>
            <a:r>
              <a:rPr lang="en-US" smtClean="0"/>
              <a:t>Rohypnol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p:spPr>
        <p:txBody>
          <a:bodyPr/>
          <a:lstStyle/>
          <a:p>
            <a:fld id="{4D3F8148-1965-4AD4-8DC4-A7CFB8E94EE3}" type="slidenum">
              <a:rPr lang="en-US" smtClean="0"/>
              <a:pPr/>
              <a:t>39</a:t>
            </a:fld>
            <a:endParaRPr lang="en-US" smtClean="0"/>
          </a:p>
        </p:txBody>
      </p:sp>
      <p:sp>
        <p:nvSpPr>
          <p:cNvPr id="52226" name="Rectangle 2"/>
          <p:cNvSpPr>
            <a:spLocks noGrp="1" noChangeArrowheads="1"/>
          </p:cNvSpPr>
          <p:nvPr>
            <p:ph type="title"/>
          </p:nvPr>
        </p:nvSpPr>
        <p:spPr/>
        <p:txBody>
          <a:bodyPr/>
          <a:lstStyle/>
          <a:p>
            <a:pPr eaLnBrk="1" hangingPunct="1">
              <a:defRPr/>
            </a:pPr>
            <a:r>
              <a:rPr lang="en-US" smtClean="0"/>
              <a:t>Ecstasy</a:t>
            </a:r>
          </a:p>
        </p:txBody>
      </p:sp>
      <p:sp>
        <p:nvSpPr>
          <p:cNvPr id="41988" name="Rectangle 3"/>
          <p:cNvSpPr>
            <a:spLocks noGrp="1" noChangeArrowheads="1"/>
          </p:cNvSpPr>
          <p:nvPr>
            <p:ph type="body" idx="1"/>
          </p:nvPr>
        </p:nvSpPr>
        <p:spPr/>
        <p:txBody>
          <a:bodyPr/>
          <a:lstStyle/>
          <a:p>
            <a:pPr eaLnBrk="1" hangingPunct="1"/>
            <a:r>
              <a:rPr lang="en-US" sz="2800" smtClean="0"/>
              <a:t>Has characteristics of both a stimulant and a hallucinogen</a:t>
            </a:r>
          </a:p>
          <a:p>
            <a:pPr eaLnBrk="1" hangingPunct="1"/>
            <a:r>
              <a:rPr lang="en-US" sz="2800" smtClean="0"/>
              <a:t>Intoxication</a:t>
            </a:r>
          </a:p>
          <a:p>
            <a:pPr lvl="1" eaLnBrk="1" hangingPunct="1"/>
            <a:r>
              <a:rPr lang="en-US" sz="2400" smtClean="0"/>
              <a:t>Effects last 3-6 hours</a:t>
            </a:r>
          </a:p>
          <a:p>
            <a:pPr lvl="1" eaLnBrk="1" hangingPunct="1"/>
            <a:r>
              <a:rPr lang="en-US" sz="2400" smtClean="0"/>
              <a:t>Causes stimulation, increased alertness, paranoia, hallucinations, panic reactions</a:t>
            </a:r>
          </a:p>
          <a:p>
            <a:pPr lvl="1" eaLnBrk="1" hangingPunct="1"/>
            <a:r>
              <a:rPr lang="en-US" sz="2400" smtClean="0"/>
              <a:t>Effects can be fatal: fever, cardiovascular collapse, kidney failure, low sodium</a:t>
            </a:r>
          </a:p>
          <a:p>
            <a:pPr lvl="1" eaLnBrk="1" hangingPunct="1"/>
            <a:r>
              <a:rPr lang="en-US" sz="2400" smtClean="0"/>
              <a:t>Medical problems more likely if used with Viagra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DAF5D122-4628-4C9F-AEA5-97E849E3165F}" type="slidenum">
              <a:rPr lang="en-US" smtClean="0"/>
              <a:pPr/>
              <a:t>4</a:t>
            </a:fld>
            <a:endParaRPr lang="en-US" smtClean="0"/>
          </a:p>
        </p:txBody>
      </p:sp>
      <p:sp>
        <p:nvSpPr>
          <p:cNvPr id="1026" name="Rectangle 2"/>
          <p:cNvSpPr>
            <a:spLocks noGrp="1" noChangeArrowheads="1"/>
          </p:cNvSpPr>
          <p:nvPr>
            <p:ph type="title"/>
          </p:nvPr>
        </p:nvSpPr>
        <p:spPr/>
        <p:txBody>
          <a:bodyPr/>
          <a:lstStyle/>
          <a:p>
            <a:pPr eaLnBrk="1" hangingPunct="1">
              <a:defRPr/>
            </a:pPr>
            <a:r>
              <a:rPr lang="en-US" smtClean="0"/>
              <a:t>Mental Illness</a:t>
            </a:r>
          </a:p>
        </p:txBody>
      </p:sp>
      <p:sp>
        <p:nvSpPr>
          <p:cNvPr id="8196" name="Rectangle 3"/>
          <p:cNvSpPr>
            <a:spLocks noGrp="1" noChangeArrowheads="1"/>
          </p:cNvSpPr>
          <p:nvPr>
            <p:ph type="body" idx="1"/>
          </p:nvPr>
        </p:nvSpPr>
        <p:spPr/>
        <p:txBody>
          <a:bodyPr/>
          <a:lstStyle/>
          <a:p>
            <a:pPr eaLnBrk="1" hangingPunct="1">
              <a:buFont typeface="Wingdings" pitchFamily="2" charset="2"/>
              <a:buNone/>
            </a:pPr>
            <a:r>
              <a:rPr lang="en-US" smtClean="0"/>
              <a:t>   Mental illnesses are biologically based brain disorders that can profoundly  disrupt a person’s thinking, feeling, moods, ability to relate to others and capacity for coping with the demands of life</a:t>
            </a:r>
          </a:p>
          <a:p>
            <a:pPr eaLnBrk="1" hangingPunct="1">
              <a:buFont typeface="Wingdings" pitchFamily="2" charset="2"/>
              <a:buNone/>
            </a:pPr>
            <a:r>
              <a:rPr lang="en-US" smtClean="0"/>
              <a:t>					--NAMI</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p:spPr>
        <p:txBody>
          <a:bodyPr/>
          <a:lstStyle/>
          <a:p>
            <a:fld id="{3098B2B8-4DF7-49D6-A72D-BCBC76544226}" type="slidenum">
              <a:rPr lang="en-US" smtClean="0"/>
              <a:pPr/>
              <a:t>40</a:t>
            </a:fld>
            <a:endParaRPr lang="en-US" smtClean="0"/>
          </a:p>
        </p:txBody>
      </p:sp>
      <p:sp>
        <p:nvSpPr>
          <p:cNvPr id="53250" name="Rectangle 2"/>
          <p:cNvSpPr>
            <a:spLocks noGrp="1" noChangeArrowheads="1"/>
          </p:cNvSpPr>
          <p:nvPr>
            <p:ph type="title"/>
          </p:nvPr>
        </p:nvSpPr>
        <p:spPr/>
        <p:txBody>
          <a:bodyPr/>
          <a:lstStyle/>
          <a:p>
            <a:pPr eaLnBrk="1" hangingPunct="1">
              <a:defRPr/>
            </a:pPr>
            <a:r>
              <a:rPr lang="en-US" smtClean="0"/>
              <a:t>GHB </a:t>
            </a:r>
            <a:br>
              <a:rPr lang="en-US" smtClean="0"/>
            </a:br>
            <a:r>
              <a:rPr lang="en-US" smtClean="0"/>
              <a:t>(Gamma-hydroxybutyrate)</a:t>
            </a:r>
          </a:p>
        </p:txBody>
      </p:sp>
      <p:sp>
        <p:nvSpPr>
          <p:cNvPr id="43012" name="Rectangle 3"/>
          <p:cNvSpPr>
            <a:spLocks noGrp="1" noChangeArrowheads="1"/>
          </p:cNvSpPr>
          <p:nvPr>
            <p:ph type="body" idx="1"/>
          </p:nvPr>
        </p:nvSpPr>
        <p:spPr>
          <a:xfrm>
            <a:off x="685800" y="2209800"/>
            <a:ext cx="7924800" cy="4114800"/>
          </a:xfrm>
        </p:spPr>
        <p:txBody>
          <a:bodyPr/>
          <a:lstStyle/>
          <a:p>
            <a:pPr eaLnBrk="1" hangingPunct="1"/>
            <a:r>
              <a:rPr lang="en-US" smtClean="0"/>
              <a:t>Intoxication:</a:t>
            </a:r>
          </a:p>
          <a:p>
            <a:pPr lvl="1" eaLnBrk="1" hangingPunct="1"/>
            <a:r>
              <a:rPr lang="en-US" smtClean="0"/>
              <a:t>Sedation, drowsiness, confusion</a:t>
            </a:r>
          </a:p>
          <a:p>
            <a:pPr lvl="1" eaLnBrk="1" hangingPunct="1"/>
            <a:r>
              <a:rPr lang="en-US" smtClean="0"/>
              <a:t>Nausea and vomiting</a:t>
            </a:r>
          </a:p>
          <a:p>
            <a:pPr lvl="1" eaLnBrk="1" hangingPunct="1"/>
            <a:r>
              <a:rPr lang="en-US" smtClean="0"/>
              <a:t>Loss of consciousness</a:t>
            </a:r>
          </a:p>
          <a:p>
            <a:pPr lvl="1" eaLnBrk="1" hangingPunct="1"/>
            <a:r>
              <a:rPr lang="en-US" smtClean="0"/>
              <a:t>Respiratory suppression and death</a:t>
            </a:r>
          </a:p>
          <a:p>
            <a:pPr lvl="1" eaLnBrk="1" hangingPunct="1"/>
            <a:r>
              <a:rPr lang="en-US" smtClean="0"/>
              <a:t>“Date rape” drug</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p:spPr>
        <p:txBody>
          <a:bodyPr/>
          <a:lstStyle/>
          <a:p>
            <a:fld id="{D2BCD06E-B663-4F97-AA95-CB5DEA149D90}" type="slidenum">
              <a:rPr lang="en-US" smtClean="0"/>
              <a:pPr/>
              <a:t>41</a:t>
            </a:fld>
            <a:endParaRPr lang="en-US" smtClean="0"/>
          </a:p>
        </p:txBody>
      </p:sp>
      <p:sp>
        <p:nvSpPr>
          <p:cNvPr id="54274" name="Rectangle 2"/>
          <p:cNvSpPr>
            <a:spLocks noGrp="1" noChangeArrowheads="1"/>
          </p:cNvSpPr>
          <p:nvPr>
            <p:ph type="title"/>
          </p:nvPr>
        </p:nvSpPr>
        <p:spPr/>
        <p:txBody>
          <a:bodyPr/>
          <a:lstStyle/>
          <a:p>
            <a:pPr eaLnBrk="1" hangingPunct="1">
              <a:defRPr/>
            </a:pPr>
            <a:r>
              <a:rPr lang="en-US" smtClean="0"/>
              <a:t>Other Club Drugs</a:t>
            </a:r>
          </a:p>
        </p:txBody>
      </p:sp>
      <p:sp>
        <p:nvSpPr>
          <p:cNvPr id="44036" name="Rectangle 3"/>
          <p:cNvSpPr>
            <a:spLocks noGrp="1" noChangeArrowheads="1"/>
          </p:cNvSpPr>
          <p:nvPr>
            <p:ph type="body" idx="1"/>
          </p:nvPr>
        </p:nvSpPr>
        <p:spPr/>
        <p:txBody>
          <a:bodyPr/>
          <a:lstStyle/>
          <a:p>
            <a:pPr eaLnBrk="1" hangingPunct="1"/>
            <a:r>
              <a:rPr lang="en-US" smtClean="0"/>
              <a:t>Ketamine</a:t>
            </a:r>
          </a:p>
          <a:p>
            <a:pPr lvl="1" eaLnBrk="1" hangingPunct="1"/>
            <a:r>
              <a:rPr lang="en-US" smtClean="0"/>
              <a:t>Ketamine is closely related to PCP, and its effects are virtually the same</a:t>
            </a:r>
          </a:p>
          <a:p>
            <a:pPr eaLnBrk="1" hangingPunct="1"/>
            <a:r>
              <a:rPr lang="en-US" smtClean="0"/>
              <a:t>Rohypnol</a:t>
            </a:r>
          </a:p>
          <a:p>
            <a:pPr lvl="1" eaLnBrk="1" hangingPunct="1"/>
            <a:r>
              <a:rPr lang="en-US" smtClean="0"/>
              <a:t>Rohypnol is a benzodiazepine, like diazepam (Valium) and its effects are virtually the same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p:spPr>
        <p:txBody>
          <a:bodyPr/>
          <a:lstStyle/>
          <a:p>
            <a:fld id="{1FDF9808-C203-4953-A5D2-B793B0C80485}" type="slidenum">
              <a:rPr lang="en-US" smtClean="0"/>
              <a:pPr/>
              <a:t>42</a:t>
            </a:fld>
            <a:endParaRPr lang="en-US" smtClean="0"/>
          </a:p>
        </p:txBody>
      </p:sp>
      <p:sp>
        <p:nvSpPr>
          <p:cNvPr id="63490" name="Rectangle 2"/>
          <p:cNvSpPr>
            <a:spLocks noGrp="1" noChangeArrowheads="1"/>
          </p:cNvSpPr>
          <p:nvPr>
            <p:ph type="title"/>
          </p:nvPr>
        </p:nvSpPr>
        <p:spPr/>
        <p:txBody>
          <a:bodyPr/>
          <a:lstStyle/>
          <a:p>
            <a:pPr eaLnBrk="1" hangingPunct="1">
              <a:defRPr/>
            </a:pPr>
            <a:r>
              <a:rPr lang="en-US" smtClean="0"/>
              <a:t>Anabolic Steroids</a:t>
            </a:r>
          </a:p>
        </p:txBody>
      </p:sp>
      <p:sp>
        <p:nvSpPr>
          <p:cNvPr id="45060" name="Rectangle 3"/>
          <p:cNvSpPr>
            <a:spLocks noGrp="1" noChangeArrowheads="1"/>
          </p:cNvSpPr>
          <p:nvPr>
            <p:ph type="body" idx="1"/>
          </p:nvPr>
        </p:nvSpPr>
        <p:spPr/>
        <p:txBody>
          <a:bodyPr/>
          <a:lstStyle/>
          <a:p>
            <a:pPr eaLnBrk="1" hangingPunct="1"/>
            <a:r>
              <a:rPr lang="en-US" smtClean="0"/>
              <a:t>Street names: “ ‘roids,” “juice”</a:t>
            </a:r>
          </a:p>
          <a:p>
            <a:pPr eaLnBrk="1" hangingPunct="1"/>
            <a:r>
              <a:rPr lang="en-US" smtClean="0"/>
              <a:t>Schedule III controlled drug</a:t>
            </a:r>
          </a:p>
          <a:p>
            <a:pPr eaLnBrk="1" hangingPunct="1"/>
            <a:r>
              <a:rPr lang="en-US" smtClean="0"/>
              <a:t>Characteristic users:</a:t>
            </a:r>
          </a:p>
          <a:p>
            <a:pPr lvl="1" eaLnBrk="1" hangingPunct="1"/>
            <a:r>
              <a:rPr lang="en-US" smtClean="0"/>
              <a:t>Body builders</a:t>
            </a:r>
          </a:p>
          <a:p>
            <a:pPr lvl="1" eaLnBrk="1" hangingPunct="1"/>
            <a:r>
              <a:rPr lang="en-US" smtClean="0"/>
              <a:t>Athletes</a:t>
            </a:r>
          </a:p>
          <a:p>
            <a:pPr lvl="1" eaLnBrk="1" hangingPunct="1"/>
            <a:r>
              <a:rPr lang="en-US" smtClean="0"/>
              <a:t>Up to 3% of high school males, 1% of females</a:t>
            </a:r>
          </a:p>
        </p:txBody>
      </p:sp>
    </p:spTree>
  </p:cSld>
  <p:clrMapOvr>
    <a:masterClrMapping/>
  </p:clrMapOvr>
  <p:transition>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p:spPr>
        <p:txBody>
          <a:bodyPr/>
          <a:lstStyle/>
          <a:p>
            <a:fld id="{94999FF7-2458-48BC-A414-B23B8938B544}" type="slidenum">
              <a:rPr lang="en-US" smtClean="0"/>
              <a:pPr/>
              <a:t>43</a:t>
            </a:fld>
            <a:endParaRPr lang="en-US" smtClean="0"/>
          </a:p>
        </p:txBody>
      </p:sp>
      <p:sp>
        <p:nvSpPr>
          <p:cNvPr id="64514" name="Rectangle 2"/>
          <p:cNvSpPr>
            <a:spLocks noGrp="1" noChangeArrowheads="1"/>
          </p:cNvSpPr>
          <p:nvPr>
            <p:ph type="title"/>
          </p:nvPr>
        </p:nvSpPr>
        <p:spPr/>
        <p:txBody>
          <a:bodyPr/>
          <a:lstStyle/>
          <a:p>
            <a:pPr eaLnBrk="1" hangingPunct="1">
              <a:defRPr/>
            </a:pPr>
            <a:r>
              <a:rPr lang="en-US" smtClean="0"/>
              <a:t>Anabolic Steroids</a:t>
            </a:r>
          </a:p>
        </p:txBody>
      </p:sp>
      <p:sp>
        <p:nvSpPr>
          <p:cNvPr id="46084" name="Rectangle 3"/>
          <p:cNvSpPr>
            <a:spLocks noGrp="1" noChangeArrowheads="1"/>
          </p:cNvSpPr>
          <p:nvPr>
            <p:ph type="body" idx="1"/>
          </p:nvPr>
        </p:nvSpPr>
        <p:spPr/>
        <p:txBody>
          <a:bodyPr/>
          <a:lstStyle/>
          <a:p>
            <a:pPr eaLnBrk="1" hangingPunct="1"/>
            <a:r>
              <a:rPr lang="en-US" sz="2800" smtClean="0"/>
              <a:t>Can meet criteria for addiction</a:t>
            </a:r>
          </a:p>
          <a:p>
            <a:pPr eaLnBrk="1" hangingPunct="1"/>
            <a:r>
              <a:rPr lang="en-US" sz="2800" smtClean="0"/>
              <a:t>High rate of personality disorders</a:t>
            </a:r>
          </a:p>
          <a:p>
            <a:pPr eaLnBrk="1" hangingPunct="1"/>
            <a:r>
              <a:rPr lang="en-US" sz="2800" smtClean="0"/>
              <a:t>Tend to be used in elaborate way with cycled use:</a:t>
            </a:r>
          </a:p>
          <a:p>
            <a:pPr lvl="1" eaLnBrk="1" hangingPunct="1"/>
            <a:r>
              <a:rPr lang="en-US" sz="2400" smtClean="0"/>
              <a:t>“Stacking”</a:t>
            </a:r>
          </a:p>
          <a:p>
            <a:pPr lvl="1" eaLnBrk="1" hangingPunct="1"/>
            <a:r>
              <a:rPr lang="en-US" sz="2400" smtClean="0"/>
              <a:t>“Pyramiding</a:t>
            </a:r>
          </a:p>
          <a:p>
            <a:pPr eaLnBrk="1" hangingPunct="1"/>
            <a:r>
              <a:rPr lang="en-US" sz="2800" smtClean="0"/>
              <a:t>Use of dietary supplements is common</a:t>
            </a:r>
          </a:p>
          <a:p>
            <a:pPr eaLnBrk="1" hangingPunct="1"/>
            <a:r>
              <a:rPr lang="en-US" sz="2800" smtClean="0"/>
              <a:t>Other drugs frequently used in combination: HGH, GHB, Ephedrine, Diuretics, HCG</a:t>
            </a:r>
          </a:p>
        </p:txBody>
      </p:sp>
    </p:spTree>
  </p:cSld>
  <p:clrMapOvr>
    <a:masterClrMapping/>
  </p:clrMapOvr>
  <p:transition>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p:spPr>
        <p:txBody>
          <a:bodyPr/>
          <a:lstStyle/>
          <a:p>
            <a:fld id="{F0FFBDE0-92E3-439A-A62D-3762415C880D}" type="slidenum">
              <a:rPr lang="en-US" smtClean="0"/>
              <a:pPr/>
              <a:t>44</a:t>
            </a:fld>
            <a:endParaRPr lang="en-US" smtClean="0"/>
          </a:p>
        </p:txBody>
      </p:sp>
      <p:sp>
        <p:nvSpPr>
          <p:cNvPr id="65538" name="Rectangle 2"/>
          <p:cNvSpPr>
            <a:spLocks noGrp="1" noChangeArrowheads="1"/>
          </p:cNvSpPr>
          <p:nvPr>
            <p:ph type="title"/>
          </p:nvPr>
        </p:nvSpPr>
        <p:spPr>
          <a:xfrm>
            <a:off x="685800" y="609600"/>
            <a:ext cx="7772400" cy="1295400"/>
          </a:xfrm>
        </p:spPr>
        <p:txBody>
          <a:bodyPr/>
          <a:lstStyle/>
          <a:p>
            <a:pPr eaLnBrk="1" hangingPunct="1">
              <a:defRPr/>
            </a:pPr>
            <a:r>
              <a:rPr lang="en-US" smtClean="0"/>
              <a:t>Anabolic Steroids</a:t>
            </a:r>
          </a:p>
        </p:txBody>
      </p:sp>
      <p:sp>
        <p:nvSpPr>
          <p:cNvPr id="47108" name="Rectangle 3"/>
          <p:cNvSpPr>
            <a:spLocks noGrp="1" noChangeArrowheads="1"/>
          </p:cNvSpPr>
          <p:nvPr>
            <p:ph type="body" idx="1"/>
          </p:nvPr>
        </p:nvSpPr>
        <p:spPr>
          <a:xfrm>
            <a:off x="457200" y="1905000"/>
            <a:ext cx="8305800" cy="4495800"/>
          </a:xfrm>
        </p:spPr>
        <p:txBody>
          <a:bodyPr/>
          <a:lstStyle/>
          <a:p>
            <a:pPr eaLnBrk="1" hangingPunct="1"/>
            <a:r>
              <a:rPr lang="en-US" smtClean="0"/>
              <a:t>Effects:</a:t>
            </a:r>
          </a:p>
          <a:p>
            <a:pPr lvl="1" eaLnBrk="1" hangingPunct="1"/>
            <a:r>
              <a:rPr lang="en-US" smtClean="0"/>
              <a:t>Intoxication:</a:t>
            </a:r>
          </a:p>
          <a:p>
            <a:pPr lvl="2" eaLnBrk="1" hangingPunct="1"/>
            <a:r>
              <a:rPr lang="en-US" smtClean="0"/>
              <a:t>“‘Roid rage,” </a:t>
            </a:r>
          </a:p>
          <a:p>
            <a:pPr lvl="2" eaLnBrk="1" hangingPunct="1"/>
            <a:r>
              <a:rPr lang="en-US" smtClean="0"/>
              <a:t>Mania</a:t>
            </a:r>
          </a:p>
          <a:p>
            <a:pPr lvl="2" eaLnBrk="1" hangingPunct="1"/>
            <a:r>
              <a:rPr lang="en-US" smtClean="0"/>
              <a:t>Psychosis</a:t>
            </a:r>
          </a:p>
          <a:p>
            <a:pPr lvl="2" eaLnBrk="1" hangingPunct="1"/>
            <a:r>
              <a:rPr lang="en-US" smtClean="0"/>
              <a:t>Anxiety, hyperactivity</a:t>
            </a:r>
          </a:p>
          <a:p>
            <a:pPr lvl="1" eaLnBrk="1" hangingPunct="1"/>
            <a:r>
              <a:rPr lang="en-US" smtClean="0"/>
              <a:t>Withdrawal:  </a:t>
            </a:r>
          </a:p>
          <a:p>
            <a:pPr lvl="2" eaLnBrk="1" hangingPunct="1"/>
            <a:r>
              <a:rPr lang="en-US" smtClean="0"/>
              <a:t>Depression</a:t>
            </a:r>
          </a:p>
        </p:txBody>
      </p:sp>
    </p:spTree>
  </p:cSld>
  <p:clrMapOvr>
    <a:masterClrMapping/>
  </p:clrMapOvr>
  <p:transition>
    <p:rand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C5B65619-A6E5-4D78-BFB5-8642C79E9E9C}" type="slidenum">
              <a:rPr lang="en-US" smtClean="0"/>
              <a:pPr/>
              <a:t>45</a:t>
            </a:fld>
            <a:endParaRPr lang="en-US" smtClean="0"/>
          </a:p>
        </p:txBody>
      </p:sp>
      <p:sp>
        <p:nvSpPr>
          <p:cNvPr id="55298" name="Rectangle 2"/>
          <p:cNvSpPr>
            <a:spLocks noGrp="1" noChangeArrowheads="1"/>
          </p:cNvSpPr>
          <p:nvPr>
            <p:ph type="title"/>
          </p:nvPr>
        </p:nvSpPr>
        <p:spPr/>
        <p:txBody>
          <a:bodyPr/>
          <a:lstStyle/>
          <a:p>
            <a:pPr eaLnBrk="1" hangingPunct="1">
              <a:defRPr/>
            </a:pPr>
            <a:r>
              <a:rPr lang="en-US" smtClean="0"/>
              <a:t>Dealing with the Person with Dual Diagnosis</a:t>
            </a:r>
          </a:p>
        </p:txBody>
      </p:sp>
      <p:sp>
        <p:nvSpPr>
          <p:cNvPr id="48132" name="Rectangle 3"/>
          <p:cNvSpPr>
            <a:spLocks noGrp="1" noChangeArrowheads="1"/>
          </p:cNvSpPr>
          <p:nvPr>
            <p:ph type="body" idx="1"/>
          </p:nvPr>
        </p:nvSpPr>
        <p:spPr>
          <a:xfrm>
            <a:off x="685800" y="2133600"/>
            <a:ext cx="7772400" cy="4495800"/>
          </a:xfrm>
        </p:spPr>
        <p:txBody>
          <a:bodyPr/>
          <a:lstStyle/>
          <a:p>
            <a:pPr eaLnBrk="1" hangingPunct="1">
              <a:lnSpc>
                <a:spcPct val="90000"/>
              </a:lnSpc>
            </a:pPr>
            <a:r>
              <a:rPr lang="en-US" sz="2800" smtClean="0"/>
              <a:t>It is difficult to know whether the symptoms a person is experiencing is due to mental illness, substance use, or an interaction between the two</a:t>
            </a:r>
          </a:p>
          <a:p>
            <a:pPr eaLnBrk="1" hangingPunct="1">
              <a:lnSpc>
                <a:spcPct val="90000"/>
              </a:lnSpc>
            </a:pPr>
            <a:r>
              <a:rPr lang="en-US" sz="2800" smtClean="0"/>
              <a:t>Some of the ways to tell:</a:t>
            </a:r>
          </a:p>
          <a:p>
            <a:pPr lvl="1" eaLnBrk="1" hangingPunct="1">
              <a:lnSpc>
                <a:spcPct val="90000"/>
              </a:lnSpc>
            </a:pPr>
            <a:r>
              <a:rPr lang="en-US" sz="2400" smtClean="0"/>
              <a:t>Past history, if you know it</a:t>
            </a:r>
          </a:p>
          <a:p>
            <a:pPr lvl="1" eaLnBrk="1" hangingPunct="1">
              <a:lnSpc>
                <a:spcPct val="90000"/>
              </a:lnSpc>
            </a:pPr>
            <a:r>
              <a:rPr lang="en-US" sz="2400" smtClean="0"/>
              <a:t>Recent history, if you can find out</a:t>
            </a:r>
          </a:p>
          <a:p>
            <a:pPr lvl="1" eaLnBrk="1" hangingPunct="1">
              <a:lnSpc>
                <a:spcPct val="90000"/>
              </a:lnSpc>
            </a:pPr>
            <a:r>
              <a:rPr lang="en-US" sz="2400" smtClean="0"/>
              <a:t>Evidence of drug use (paraphernalia, track marks, burned lips, etc.)</a:t>
            </a:r>
          </a:p>
          <a:p>
            <a:pPr lvl="1" eaLnBrk="1" hangingPunct="1">
              <a:lnSpc>
                <a:spcPct val="90000"/>
              </a:lnSpc>
            </a:pPr>
            <a:r>
              <a:rPr lang="en-US" sz="2400" smtClean="0"/>
              <a:t>Appearance/clothing </a:t>
            </a:r>
          </a:p>
          <a:p>
            <a:pPr lvl="1" eaLnBrk="1" hangingPunct="1">
              <a:lnSpc>
                <a:spcPct val="90000"/>
              </a:lnSpc>
            </a:pPr>
            <a:r>
              <a:rPr lang="en-US" sz="2400" smtClean="0"/>
              <a:t>Any physical problems (shallow breathing, pinpoint pupils, staggering, slurred speech, etc.)</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p:spPr>
        <p:txBody>
          <a:bodyPr/>
          <a:lstStyle/>
          <a:p>
            <a:fld id="{3B6BA352-7D2B-475E-92FB-04746B5BACF5}" type="slidenum">
              <a:rPr lang="en-US" smtClean="0"/>
              <a:pPr/>
              <a:t>46</a:t>
            </a:fld>
            <a:endParaRPr lang="en-US" smtClean="0"/>
          </a:p>
        </p:txBody>
      </p:sp>
      <p:sp>
        <p:nvSpPr>
          <p:cNvPr id="56322" name="Rectangle 2"/>
          <p:cNvSpPr>
            <a:spLocks noGrp="1" noChangeArrowheads="1"/>
          </p:cNvSpPr>
          <p:nvPr>
            <p:ph type="title"/>
          </p:nvPr>
        </p:nvSpPr>
        <p:spPr/>
        <p:txBody>
          <a:bodyPr/>
          <a:lstStyle/>
          <a:p>
            <a:pPr eaLnBrk="1" hangingPunct="1">
              <a:defRPr/>
            </a:pPr>
            <a:r>
              <a:rPr lang="en-US" smtClean="0"/>
              <a:t>Dealing with the Person with Dual Diagnosis</a:t>
            </a:r>
          </a:p>
        </p:txBody>
      </p:sp>
      <p:sp>
        <p:nvSpPr>
          <p:cNvPr id="49156" name="Rectangle 3"/>
          <p:cNvSpPr>
            <a:spLocks noGrp="1" noChangeArrowheads="1"/>
          </p:cNvSpPr>
          <p:nvPr>
            <p:ph type="body" idx="1"/>
          </p:nvPr>
        </p:nvSpPr>
        <p:spPr>
          <a:xfrm>
            <a:off x="533400" y="2133600"/>
            <a:ext cx="8229600" cy="4343400"/>
          </a:xfrm>
        </p:spPr>
        <p:txBody>
          <a:bodyPr/>
          <a:lstStyle/>
          <a:p>
            <a:pPr eaLnBrk="1" hangingPunct="1"/>
            <a:r>
              <a:rPr lang="en-US" sz="2800" smtClean="0"/>
              <a:t>Consider that substances may play a role in their symptoms, and that some substances can put them at serious medical risk</a:t>
            </a:r>
          </a:p>
          <a:p>
            <a:pPr eaLnBrk="1" hangingPunct="1"/>
            <a:r>
              <a:rPr lang="en-US" sz="2800" smtClean="0"/>
              <a:t>Deal with safety and medical concerns first</a:t>
            </a:r>
          </a:p>
          <a:p>
            <a:pPr lvl="1" eaLnBrk="1" hangingPunct="1"/>
            <a:r>
              <a:rPr lang="en-US" sz="2400" smtClean="0"/>
              <a:t>Remember that active substance abuse is a significant risk factor for violence and suicide-protect the patient and yourself</a:t>
            </a:r>
          </a:p>
          <a:p>
            <a:pPr lvl="1" eaLnBrk="1" hangingPunct="1"/>
            <a:r>
              <a:rPr lang="en-US" sz="2400" smtClean="0"/>
              <a:t>If there are medical concerns, the patient should go to an Emergency Department first, not to a mental health facility</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a:noFill/>
        </p:spPr>
        <p:txBody>
          <a:bodyPr/>
          <a:lstStyle/>
          <a:p>
            <a:fld id="{0E231B27-8655-492D-8F90-51A272294D08}" type="slidenum">
              <a:rPr lang="en-US" smtClean="0"/>
              <a:pPr/>
              <a:t>47</a:t>
            </a:fld>
            <a:endParaRPr lang="en-US" smtClean="0"/>
          </a:p>
        </p:txBody>
      </p:sp>
      <p:sp>
        <p:nvSpPr>
          <p:cNvPr id="66562" name="Rectangle 2"/>
          <p:cNvSpPr>
            <a:spLocks noGrp="1" noChangeArrowheads="1"/>
          </p:cNvSpPr>
          <p:nvPr>
            <p:ph type="title"/>
          </p:nvPr>
        </p:nvSpPr>
        <p:spPr/>
        <p:txBody>
          <a:bodyPr/>
          <a:lstStyle/>
          <a:p>
            <a:pPr eaLnBrk="1" hangingPunct="1">
              <a:defRPr/>
            </a:pPr>
            <a:r>
              <a:rPr lang="en-US" smtClean="0"/>
              <a:t>Dealing with the Person with Dual Diagnosis</a:t>
            </a:r>
          </a:p>
        </p:txBody>
      </p:sp>
      <p:sp>
        <p:nvSpPr>
          <p:cNvPr id="50180" name="Rectangle 3"/>
          <p:cNvSpPr>
            <a:spLocks noGrp="1" noChangeArrowheads="1"/>
          </p:cNvSpPr>
          <p:nvPr>
            <p:ph type="body" idx="1"/>
          </p:nvPr>
        </p:nvSpPr>
        <p:spPr>
          <a:xfrm>
            <a:off x="685800" y="2133600"/>
            <a:ext cx="7772400" cy="4191000"/>
          </a:xfrm>
        </p:spPr>
        <p:txBody>
          <a:bodyPr/>
          <a:lstStyle/>
          <a:p>
            <a:pPr eaLnBrk="1" hangingPunct="1"/>
            <a:r>
              <a:rPr lang="en-US" sz="2800" smtClean="0"/>
              <a:t>Treat the patient in a calm and respectful manner</a:t>
            </a:r>
          </a:p>
          <a:p>
            <a:pPr eaLnBrk="1" hangingPunct="1"/>
            <a:r>
              <a:rPr lang="en-US" sz="2800" smtClean="0"/>
              <a:t>Don’t argue, especially in they are intoxicated.</a:t>
            </a:r>
          </a:p>
          <a:p>
            <a:pPr eaLnBrk="1" hangingPunct="1"/>
            <a:r>
              <a:rPr lang="en-US" sz="2800" smtClean="0"/>
              <a:t>Feel free to make a comment that you feel they have a drug/drinking/psychiatric problem, but don’t try to convince them</a:t>
            </a:r>
          </a:p>
          <a:p>
            <a:pPr eaLnBrk="1" hangingPunct="1"/>
            <a:r>
              <a:rPr lang="en-US" sz="2800" smtClean="0"/>
              <a:t>A hopeful comment can be very helpful: “You’re in a big mess right now, but I think that your life can get better”</a:t>
            </a:r>
            <a:endParaRPr lang="en-US"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p:spPr>
        <p:txBody>
          <a:bodyPr/>
          <a:lstStyle/>
          <a:p>
            <a:fld id="{165B9C88-7436-414D-98CC-CCA9819C8FFD}" type="slidenum">
              <a:rPr lang="en-US" smtClean="0"/>
              <a:pPr/>
              <a:t>48</a:t>
            </a:fld>
            <a:endParaRPr lang="en-US" smtClean="0"/>
          </a:p>
        </p:txBody>
      </p:sp>
      <p:sp>
        <p:nvSpPr>
          <p:cNvPr id="67586" name="Rectangle 2"/>
          <p:cNvSpPr>
            <a:spLocks noGrp="1" noChangeArrowheads="1"/>
          </p:cNvSpPr>
          <p:nvPr>
            <p:ph type="title"/>
          </p:nvPr>
        </p:nvSpPr>
        <p:spPr>
          <a:xfrm>
            <a:off x="685800" y="381000"/>
            <a:ext cx="7772400" cy="1295400"/>
          </a:xfrm>
        </p:spPr>
        <p:txBody>
          <a:bodyPr/>
          <a:lstStyle/>
          <a:p>
            <a:pPr eaLnBrk="1" hangingPunct="1">
              <a:defRPr/>
            </a:pPr>
            <a:r>
              <a:rPr lang="en-US" smtClean="0"/>
              <a:t>Dual Diagnosis Treatment:</a:t>
            </a:r>
            <a:br>
              <a:rPr lang="en-US" smtClean="0"/>
            </a:br>
            <a:r>
              <a:rPr lang="en-US" sz="3200" smtClean="0"/>
              <a:t>The Role of Coercion</a:t>
            </a:r>
          </a:p>
        </p:txBody>
      </p:sp>
      <p:sp>
        <p:nvSpPr>
          <p:cNvPr id="51204" name="Rectangle 3"/>
          <p:cNvSpPr>
            <a:spLocks noGrp="1" noChangeArrowheads="1"/>
          </p:cNvSpPr>
          <p:nvPr>
            <p:ph type="body" idx="1"/>
          </p:nvPr>
        </p:nvSpPr>
        <p:spPr>
          <a:xfrm>
            <a:off x="685800" y="1981200"/>
            <a:ext cx="7772400" cy="4572000"/>
          </a:xfrm>
        </p:spPr>
        <p:txBody>
          <a:bodyPr/>
          <a:lstStyle/>
          <a:p>
            <a:pPr eaLnBrk="1" hangingPunct="1">
              <a:lnSpc>
                <a:spcPct val="90000"/>
              </a:lnSpc>
            </a:pPr>
            <a:r>
              <a:rPr lang="en-US" sz="2800" smtClean="0"/>
              <a:t>Bad life events are sometimes very important in a person beginning to deal with a problem.  No one quits drinking or using drugs because their using career is going so well.  Consequences, like an arrest, job loss, divorce, etc. can influence people to get treatment.</a:t>
            </a:r>
          </a:p>
          <a:p>
            <a:pPr eaLnBrk="1" hangingPunct="1">
              <a:lnSpc>
                <a:spcPct val="90000"/>
              </a:lnSpc>
            </a:pPr>
            <a:r>
              <a:rPr lang="en-US" sz="2800" smtClean="0"/>
              <a:t>Mandated treatment can be helpful, both for mental health and addiction, even in people who aren’t interested to start</a:t>
            </a:r>
          </a:p>
          <a:p>
            <a:pPr eaLnBrk="1" hangingPunct="1">
              <a:lnSpc>
                <a:spcPct val="90000"/>
              </a:lnSpc>
            </a:pPr>
            <a:r>
              <a:rPr lang="en-US" sz="2800" smtClean="0"/>
              <a:t>Mandated treatment gives providers another tool to work with</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a:noFill/>
        </p:spPr>
        <p:txBody>
          <a:bodyPr/>
          <a:lstStyle/>
          <a:p>
            <a:fld id="{6A5D3E28-80D0-42D7-AD23-BECE8A64AA4C}" type="slidenum">
              <a:rPr lang="en-US" smtClean="0"/>
              <a:pPr/>
              <a:t>49</a:t>
            </a:fld>
            <a:endParaRPr lang="en-US" smtClean="0"/>
          </a:p>
        </p:txBody>
      </p:sp>
      <p:sp>
        <p:nvSpPr>
          <p:cNvPr id="68610" name="Rectangle 2"/>
          <p:cNvSpPr>
            <a:spLocks noGrp="1" noChangeArrowheads="1"/>
          </p:cNvSpPr>
          <p:nvPr>
            <p:ph type="title"/>
          </p:nvPr>
        </p:nvSpPr>
        <p:spPr/>
        <p:txBody>
          <a:bodyPr/>
          <a:lstStyle/>
          <a:p>
            <a:pPr eaLnBrk="1" hangingPunct="1">
              <a:defRPr/>
            </a:pPr>
            <a:r>
              <a:rPr lang="en-US" smtClean="0"/>
              <a:t>Dual Diagnosis</a:t>
            </a:r>
            <a:br>
              <a:rPr lang="en-US" smtClean="0"/>
            </a:br>
            <a:r>
              <a:rPr lang="en-US" sz="3200" smtClean="0"/>
              <a:t>The Bottom Line</a:t>
            </a:r>
          </a:p>
        </p:txBody>
      </p:sp>
      <p:sp>
        <p:nvSpPr>
          <p:cNvPr id="52228" name="Rectangle 3"/>
          <p:cNvSpPr>
            <a:spLocks noGrp="1" noChangeArrowheads="1"/>
          </p:cNvSpPr>
          <p:nvPr>
            <p:ph type="body" idx="1"/>
          </p:nvPr>
        </p:nvSpPr>
        <p:spPr>
          <a:xfrm>
            <a:off x="685800" y="2133600"/>
            <a:ext cx="7772400" cy="4191000"/>
          </a:xfrm>
        </p:spPr>
        <p:txBody>
          <a:bodyPr/>
          <a:lstStyle/>
          <a:p>
            <a:pPr eaLnBrk="1" hangingPunct="1"/>
            <a:r>
              <a:rPr lang="en-US" sz="2800" smtClean="0"/>
              <a:t>Persons with dual diagnoses CAN get better and DO get better.  There is reason to be hopeful.  Even people with the most severe forms of mental illness and addiction can improve</a:t>
            </a:r>
          </a:p>
          <a:p>
            <a:pPr eaLnBrk="1" hangingPunct="1"/>
            <a:r>
              <a:rPr lang="en-US" sz="2800" smtClean="0"/>
              <a:t>Treatment takes a long time.  A few weeks of inpatient treatment can help, but longer term outpatient treatment is really the key to success.  People are likely to struggle with treatment, with relapses and recurrences until it “sticks”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p:spPr>
        <p:txBody>
          <a:bodyPr/>
          <a:lstStyle/>
          <a:p>
            <a:fld id="{3A90B64F-5C13-4E9C-A935-3A45495C906E}" type="slidenum">
              <a:rPr lang="en-US" smtClean="0"/>
              <a:pPr/>
              <a:t>5</a:t>
            </a:fld>
            <a:endParaRPr lang="en-US" smtClean="0"/>
          </a:p>
        </p:txBody>
      </p:sp>
      <p:sp>
        <p:nvSpPr>
          <p:cNvPr id="8194" name="Rectangle 2"/>
          <p:cNvSpPr>
            <a:spLocks noGrp="1" noChangeArrowheads="1"/>
          </p:cNvSpPr>
          <p:nvPr>
            <p:ph type="title"/>
          </p:nvPr>
        </p:nvSpPr>
        <p:spPr/>
        <p:txBody>
          <a:bodyPr/>
          <a:lstStyle/>
          <a:p>
            <a:pPr eaLnBrk="1" hangingPunct="1">
              <a:defRPr/>
            </a:pPr>
            <a:r>
              <a:rPr lang="en-US" smtClean="0"/>
              <a:t>Mental Illness and Addiction:</a:t>
            </a:r>
            <a:br>
              <a:rPr lang="en-US" smtClean="0"/>
            </a:br>
            <a:r>
              <a:rPr lang="en-US" sz="3200" smtClean="0"/>
              <a:t>Examples</a:t>
            </a:r>
          </a:p>
        </p:txBody>
      </p:sp>
      <p:sp>
        <p:nvSpPr>
          <p:cNvPr id="9220" name="Rectangle 3"/>
          <p:cNvSpPr>
            <a:spLocks noGrp="1" noChangeArrowheads="1"/>
          </p:cNvSpPr>
          <p:nvPr>
            <p:ph type="body" sz="half" idx="1"/>
          </p:nvPr>
        </p:nvSpPr>
        <p:spPr/>
        <p:txBody>
          <a:bodyPr/>
          <a:lstStyle/>
          <a:p>
            <a:pPr eaLnBrk="1" hangingPunct="1"/>
            <a:r>
              <a:rPr lang="en-US" smtClean="0"/>
              <a:t>Mental Illnesses:</a:t>
            </a:r>
          </a:p>
          <a:p>
            <a:pPr lvl="1" eaLnBrk="1" hangingPunct="1"/>
            <a:r>
              <a:rPr lang="en-US" smtClean="0"/>
              <a:t>Schizophrenia</a:t>
            </a:r>
          </a:p>
          <a:p>
            <a:pPr lvl="1" eaLnBrk="1" hangingPunct="1"/>
            <a:r>
              <a:rPr lang="en-US" smtClean="0"/>
              <a:t>Bipolar Disorder</a:t>
            </a:r>
          </a:p>
          <a:p>
            <a:pPr lvl="1" eaLnBrk="1" hangingPunct="1"/>
            <a:r>
              <a:rPr lang="en-US" smtClean="0"/>
              <a:t>Schizoaffective Disorder</a:t>
            </a:r>
          </a:p>
          <a:p>
            <a:pPr lvl="1" eaLnBrk="1" hangingPunct="1"/>
            <a:r>
              <a:rPr lang="en-US" smtClean="0"/>
              <a:t>Major Depression</a:t>
            </a:r>
          </a:p>
          <a:p>
            <a:pPr lvl="1" eaLnBrk="1" hangingPunct="1"/>
            <a:r>
              <a:rPr lang="en-US" smtClean="0"/>
              <a:t>OCD</a:t>
            </a:r>
          </a:p>
          <a:p>
            <a:pPr lvl="1" eaLnBrk="1" hangingPunct="1"/>
            <a:r>
              <a:rPr lang="en-US" smtClean="0"/>
              <a:t>Panic Disorder</a:t>
            </a:r>
          </a:p>
          <a:p>
            <a:pPr lvl="1" eaLnBrk="1" hangingPunct="1"/>
            <a:r>
              <a:rPr lang="en-US" smtClean="0"/>
              <a:t>Personality Disorders</a:t>
            </a:r>
          </a:p>
        </p:txBody>
      </p:sp>
      <p:sp>
        <p:nvSpPr>
          <p:cNvPr id="9221" name="Rectangle 4"/>
          <p:cNvSpPr>
            <a:spLocks noGrp="1" noChangeArrowheads="1"/>
          </p:cNvSpPr>
          <p:nvPr>
            <p:ph type="body" sz="half" idx="2"/>
          </p:nvPr>
        </p:nvSpPr>
        <p:spPr/>
        <p:txBody>
          <a:bodyPr/>
          <a:lstStyle/>
          <a:p>
            <a:pPr eaLnBrk="1" hangingPunct="1"/>
            <a:r>
              <a:rPr lang="en-US" smtClean="0"/>
              <a:t>Addictions</a:t>
            </a:r>
          </a:p>
          <a:p>
            <a:pPr lvl="1" eaLnBrk="1" hangingPunct="1"/>
            <a:r>
              <a:rPr lang="en-US" smtClean="0"/>
              <a:t>Alcoholism</a:t>
            </a:r>
          </a:p>
          <a:p>
            <a:pPr lvl="1" eaLnBrk="1" hangingPunct="1"/>
            <a:r>
              <a:rPr lang="en-US" smtClean="0"/>
              <a:t>Cocaine Dependence</a:t>
            </a:r>
          </a:p>
          <a:p>
            <a:pPr lvl="1" eaLnBrk="1" hangingPunct="1"/>
            <a:r>
              <a:rPr lang="en-US" smtClean="0"/>
              <a:t>Opioid Dependence</a:t>
            </a:r>
          </a:p>
          <a:p>
            <a:pPr lvl="1" eaLnBrk="1" hangingPunct="1"/>
            <a:r>
              <a:rPr lang="en-US" smtClean="0"/>
              <a:t>Sedative Dependence</a:t>
            </a:r>
          </a:p>
          <a:p>
            <a:pPr lvl="1" eaLnBrk="1" hangingPunct="1"/>
            <a:r>
              <a:rPr lang="en-US" smtClean="0"/>
              <a:t>Cannabis Dependence</a:t>
            </a:r>
          </a:p>
          <a:p>
            <a:pPr lvl="1" eaLnBrk="1" hangingPunct="1"/>
            <a:r>
              <a:rPr lang="en-US" smtClean="0"/>
              <a:t>Inhalant Dependence</a:t>
            </a:r>
          </a:p>
          <a:p>
            <a:pPr lvl="1" eaLnBrk="1" hangingPunct="1"/>
            <a:r>
              <a:rPr lang="en-US" smtClean="0"/>
              <a:t>? Gambling</a:t>
            </a:r>
          </a:p>
          <a:p>
            <a:pPr lvl="1" eaLnBrk="1" hangingPunct="1"/>
            <a:r>
              <a:rPr lang="en-US" smtClean="0"/>
              <a:t>? Sex Addiction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a:noFill/>
        </p:spPr>
        <p:txBody>
          <a:bodyPr/>
          <a:lstStyle/>
          <a:p>
            <a:fld id="{1A922552-0B4A-4B4D-B0C5-F49CF6529D9F}" type="slidenum">
              <a:rPr lang="en-US" smtClean="0"/>
              <a:pPr/>
              <a:t>50</a:t>
            </a:fld>
            <a:endParaRPr lang="en-US" smtClean="0"/>
          </a:p>
        </p:txBody>
      </p:sp>
      <p:sp>
        <p:nvSpPr>
          <p:cNvPr id="70658" name="Rectangle 2"/>
          <p:cNvSpPr>
            <a:spLocks noGrp="1" noChangeArrowheads="1"/>
          </p:cNvSpPr>
          <p:nvPr>
            <p:ph type="title"/>
          </p:nvPr>
        </p:nvSpPr>
        <p:spPr/>
        <p:txBody>
          <a:bodyPr/>
          <a:lstStyle/>
          <a:p>
            <a:pPr eaLnBrk="1" hangingPunct="1">
              <a:defRPr/>
            </a:pPr>
            <a:r>
              <a:rPr lang="en-US" smtClean="0"/>
              <a:t>Dual Diagnosis</a:t>
            </a:r>
            <a:br>
              <a:rPr lang="en-US" smtClean="0"/>
            </a:br>
            <a:r>
              <a:rPr lang="en-US" sz="3200" smtClean="0"/>
              <a:t>The Bottom Line</a:t>
            </a:r>
          </a:p>
        </p:txBody>
      </p:sp>
      <p:sp>
        <p:nvSpPr>
          <p:cNvPr id="53252" name="Rectangle 3"/>
          <p:cNvSpPr>
            <a:spLocks noGrp="1" noChangeArrowheads="1"/>
          </p:cNvSpPr>
          <p:nvPr>
            <p:ph type="body" idx="1"/>
          </p:nvPr>
        </p:nvSpPr>
        <p:spPr>
          <a:xfrm>
            <a:off x="685800" y="2209800"/>
            <a:ext cx="7772400" cy="3886200"/>
          </a:xfrm>
        </p:spPr>
        <p:txBody>
          <a:bodyPr/>
          <a:lstStyle/>
          <a:p>
            <a:pPr eaLnBrk="1" hangingPunct="1"/>
            <a:r>
              <a:rPr lang="en-US" smtClean="0"/>
              <a:t>Everyone who comes in contact with the person with dual diagnosis can have a role in this recovery.  Sometimes people share that a brief comment from a single person made a difference in their lives</a:t>
            </a:r>
          </a:p>
          <a:p>
            <a:pPr eaLnBrk="1" hangingPunct="1">
              <a:buFont typeface="Wingdings" pitchFamily="2" charset="2"/>
              <a:buNone/>
            </a:pPr>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a:noFill/>
        </p:spPr>
        <p:txBody>
          <a:bodyPr/>
          <a:lstStyle/>
          <a:p>
            <a:fld id="{DB067823-CE67-4170-BF13-5934D8BBA685}" type="slidenum">
              <a:rPr lang="en-US" smtClean="0"/>
              <a:pPr/>
              <a:t>51</a:t>
            </a:fld>
            <a:endParaRPr lang="en-US" smtClean="0"/>
          </a:p>
        </p:txBody>
      </p:sp>
      <p:sp>
        <p:nvSpPr>
          <p:cNvPr id="69634" name="Rectangle 2"/>
          <p:cNvSpPr>
            <a:spLocks noGrp="1" noChangeArrowheads="1"/>
          </p:cNvSpPr>
          <p:nvPr>
            <p:ph type="title"/>
          </p:nvPr>
        </p:nvSpPr>
        <p:spPr/>
        <p:txBody>
          <a:bodyPr/>
          <a:lstStyle/>
          <a:p>
            <a:pPr eaLnBrk="1" hangingPunct="1">
              <a:defRPr/>
            </a:pPr>
            <a:r>
              <a:rPr lang="en-US" smtClean="0"/>
              <a:t>Community Dual Diagnosis Services</a:t>
            </a:r>
          </a:p>
        </p:txBody>
      </p:sp>
      <p:sp>
        <p:nvSpPr>
          <p:cNvPr id="54276" name="Rectangle 3"/>
          <p:cNvSpPr>
            <a:spLocks noGrp="1" noChangeArrowheads="1"/>
          </p:cNvSpPr>
          <p:nvPr>
            <p:ph type="body" idx="1"/>
          </p:nvPr>
        </p:nvSpPr>
        <p:spPr>
          <a:xfrm>
            <a:off x="685800" y="2133600"/>
            <a:ext cx="7772400" cy="4419600"/>
          </a:xfrm>
        </p:spPr>
        <p:txBody>
          <a:bodyPr/>
          <a:lstStyle/>
          <a:p>
            <a:pPr eaLnBrk="1" hangingPunct="1">
              <a:lnSpc>
                <a:spcPct val="90000"/>
              </a:lnSpc>
            </a:pPr>
            <a:r>
              <a:rPr lang="en-US" sz="2800" smtClean="0"/>
              <a:t>Treatment Teams</a:t>
            </a:r>
          </a:p>
          <a:p>
            <a:pPr lvl="1" eaLnBrk="1" hangingPunct="1">
              <a:lnSpc>
                <a:spcPct val="90000"/>
              </a:lnSpc>
            </a:pPr>
            <a:r>
              <a:rPr lang="en-US" sz="2400" smtClean="0"/>
              <a:t>Southeast MHC</a:t>
            </a:r>
          </a:p>
          <a:p>
            <a:pPr lvl="1" eaLnBrk="1" hangingPunct="1">
              <a:lnSpc>
                <a:spcPct val="90000"/>
              </a:lnSpc>
            </a:pPr>
            <a:r>
              <a:rPr lang="en-US" sz="2400" smtClean="0"/>
              <a:t>North Central MHC</a:t>
            </a:r>
          </a:p>
          <a:p>
            <a:pPr eaLnBrk="1" hangingPunct="1">
              <a:lnSpc>
                <a:spcPct val="90000"/>
              </a:lnSpc>
            </a:pPr>
            <a:r>
              <a:rPr lang="en-US" sz="2800" smtClean="0"/>
              <a:t>Residential Treatment</a:t>
            </a:r>
          </a:p>
          <a:p>
            <a:pPr lvl="1" eaLnBrk="1" hangingPunct="1">
              <a:lnSpc>
                <a:spcPct val="90000"/>
              </a:lnSpc>
            </a:pPr>
            <a:r>
              <a:rPr lang="en-US" sz="2400" smtClean="0"/>
              <a:t>Fowler House</a:t>
            </a:r>
          </a:p>
          <a:p>
            <a:pPr lvl="1" eaLnBrk="1" hangingPunct="1">
              <a:lnSpc>
                <a:spcPct val="90000"/>
              </a:lnSpc>
            </a:pPr>
            <a:r>
              <a:rPr lang="en-US" sz="2400" smtClean="0"/>
              <a:t>House of Hope</a:t>
            </a:r>
          </a:p>
          <a:p>
            <a:pPr eaLnBrk="1" hangingPunct="1">
              <a:lnSpc>
                <a:spcPct val="90000"/>
              </a:lnSpc>
            </a:pPr>
            <a:r>
              <a:rPr lang="en-US" sz="2800" smtClean="0"/>
              <a:t>Intensive Outpatient Treatment</a:t>
            </a:r>
          </a:p>
          <a:p>
            <a:pPr lvl="1" eaLnBrk="1" hangingPunct="1">
              <a:lnSpc>
                <a:spcPct val="90000"/>
              </a:lnSpc>
            </a:pPr>
            <a:r>
              <a:rPr lang="en-US" sz="2400" smtClean="0"/>
              <a:t>“Soaring Sober”</a:t>
            </a:r>
          </a:p>
          <a:p>
            <a:pPr eaLnBrk="1" hangingPunct="1">
              <a:lnSpc>
                <a:spcPct val="90000"/>
              </a:lnSpc>
            </a:pPr>
            <a:r>
              <a:rPr lang="en-US" sz="2800" smtClean="0"/>
              <a:t>Inpatient</a:t>
            </a:r>
          </a:p>
          <a:p>
            <a:pPr lvl="1" eaLnBrk="1" hangingPunct="1">
              <a:lnSpc>
                <a:spcPct val="90000"/>
              </a:lnSpc>
            </a:pPr>
            <a:r>
              <a:rPr lang="en-US" sz="2400" smtClean="0"/>
              <a:t>Twin Valley Behavioral Healthcare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6"/>
          <p:cNvSpPr>
            <a:spLocks noGrp="1"/>
          </p:cNvSpPr>
          <p:nvPr>
            <p:ph type="sldNum" sz="quarter" idx="12"/>
          </p:nvPr>
        </p:nvSpPr>
        <p:spPr>
          <a:noFill/>
        </p:spPr>
        <p:txBody>
          <a:bodyPr/>
          <a:lstStyle/>
          <a:p>
            <a:fld id="{422CE604-F85B-4FAB-BD3D-3992C9769B4E}" type="slidenum">
              <a:rPr lang="en-US" smtClean="0"/>
              <a:pPr/>
              <a:t>52</a:t>
            </a:fld>
            <a:endParaRPr lang="en-US" smtClean="0"/>
          </a:p>
        </p:txBody>
      </p:sp>
      <p:sp>
        <p:nvSpPr>
          <p:cNvPr id="58370" name="Rectangle 2"/>
          <p:cNvSpPr>
            <a:spLocks noGrp="1" noChangeArrowheads="1"/>
          </p:cNvSpPr>
          <p:nvPr>
            <p:ph type="title"/>
          </p:nvPr>
        </p:nvSpPr>
        <p:spPr/>
        <p:txBody>
          <a:bodyPr/>
          <a:lstStyle/>
          <a:p>
            <a:pPr eaLnBrk="1" hangingPunct="1">
              <a:defRPr/>
            </a:pPr>
            <a:r>
              <a:rPr lang="en-US" smtClean="0"/>
              <a:t>Dual Diagnosis</a:t>
            </a:r>
          </a:p>
        </p:txBody>
      </p:sp>
      <p:sp>
        <p:nvSpPr>
          <p:cNvPr id="55300" name="Rectangle 4"/>
          <p:cNvSpPr>
            <a:spLocks noGrp="1" noChangeArrowheads="1"/>
          </p:cNvSpPr>
          <p:nvPr>
            <p:ph type="body" sz="half" idx="2"/>
          </p:nvPr>
        </p:nvSpPr>
        <p:spPr/>
        <p:txBody>
          <a:bodyPr/>
          <a:lstStyle/>
          <a:p>
            <a:pPr algn="ctr" eaLnBrk="1" hangingPunct="1">
              <a:buFont typeface="Wingdings" pitchFamily="2" charset="2"/>
              <a:buNone/>
            </a:pPr>
            <a:endParaRPr lang="en-US" sz="3600" smtClean="0"/>
          </a:p>
          <a:p>
            <a:pPr algn="ctr" eaLnBrk="1" hangingPunct="1">
              <a:buFont typeface="Wingdings" pitchFamily="2" charset="2"/>
              <a:buNone/>
            </a:pPr>
            <a:r>
              <a:rPr lang="en-US" sz="3600" smtClean="0"/>
              <a:t>Any Questions?</a:t>
            </a:r>
          </a:p>
          <a:p>
            <a:pPr algn="ctr" eaLnBrk="1" hangingPunct="1">
              <a:buFont typeface="Wingdings" pitchFamily="2" charset="2"/>
              <a:buNone/>
            </a:pPr>
            <a:endParaRPr lang="en-US" sz="3600" smtClean="0"/>
          </a:p>
          <a:p>
            <a:pPr algn="ctr" eaLnBrk="1" hangingPunct="1">
              <a:buFont typeface="Wingdings" pitchFamily="2" charset="2"/>
              <a:buNone/>
            </a:pPr>
            <a:r>
              <a:rPr lang="en-US" sz="3600" smtClean="0"/>
              <a:t>Fire away!</a:t>
            </a:r>
          </a:p>
        </p:txBody>
      </p:sp>
      <p:pic>
        <p:nvPicPr>
          <p:cNvPr id="55301" name="Picture 5" descr="PE01496_"/>
          <p:cNvPicPr>
            <a:picLocks noGrp="1" noChangeAspect="1" noChangeArrowheads="1"/>
          </p:cNvPicPr>
          <p:nvPr>
            <p:ph type="clipArt" sz="half" idx="1"/>
          </p:nvPr>
        </p:nvPicPr>
        <p:blipFill>
          <a:blip r:embed="rId2" cstate="print"/>
          <a:srcRect/>
          <a:stretch>
            <a:fillRect/>
          </a:stretch>
        </p:blipFill>
        <p:spPr>
          <a:xfrm>
            <a:off x="857250" y="1981200"/>
            <a:ext cx="3467100" cy="41148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AD91FA-626B-491D-BFB9-383BBC5CBFD4}" type="slidenum">
              <a:rPr lang="en-US" smtClean="0"/>
              <a:pPr/>
              <a:t>6</a:t>
            </a:fld>
            <a:endParaRPr lang="en-US" smtClean="0"/>
          </a:p>
        </p:txBody>
      </p:sp>
      <p:sp>
        <p:nvSpPr>
          <p:cNvPr id="14338" name="Rectangle 1026"/>
          <p:cNvSpPr>
            <a:spLocks noGrp="1" noChangeArrowheads="1"/>
          </p:cNvSpPr>
          <p:nvPr>
            <p:ph type="title"/>
          </p:nvPr>
        </p:nvSpPr>
        <p:spPr/>
        <p:txBody>
          <a:bodyPr/>
          <a:lstStyle/>
          <a:p>
            <a:pPr eaLnBrk="1" hangingPunct="1">
              <a:defRPr/>
            </a:pPr>
            <a:r>
              <a:rPr lang="en-US" smtClean="0"/>
              <a:t>Common Factors in Mental Illness and Addiction</a:t>
            </a:r>
          </a:p>
        </p:txBody>
      </p:sp>
      <p:sp>
        <p:nvSpPr>
          <p:cNvPr id="10244" name="Rectangle 1027"/>
          <p:cNvSpPr>
            <a:spLocks noGrp="1" noChangeArrowheads="1"/>
          </p:cNvSpPr>
          <p:nvPr>
            <p:ph type="body" idx="1"/>
          </p:nvPr>
        </p:nvSpPr>
        <p:spPr>
          <a:xfrm>
            <a:off x="685800" y="2286000"/>
            <a:ext cx="7924800" cy="3810000"/>
          </a:xfrm>
        </p:spPr>
        <p:txBody>
          <a:bodyPr/>
          <a:lstStyle/>
          <a:p>
            <a:pPr eaLnBrk="1" hangingPunct="1"/>
            <a:r>
              <a:rPr lang="en-US" smtClean="0"/>
              <a:t>Biological basis of the disorders</a:t>
            </a:r>
          </a:p>
          <a:p>
            <a:pPr eaLnBrk="1" hangingPunct="1"/>
            <a:r>
              <a:rPr lang="en-US" smtClean="0"/>
              <a:t>Chronicity</a:t>
            </a:r>
          </a:p>
          <a:p>
            <a:pPr eaLnBrk="1" hangingPunct="1"/>
            <a:r>
              <a:rPr lang="en-US" smtClean="0"/>
              <a:t>Relapse</a:t>
            </a:r>
          </a:p>
          <a:p>
            <a:pPr eaLnBrk="1" hangingPunct="1"/>
            <a:r>
              <a:rPr lang="en-US" smtClean="0"/>
              <a:t>Denial</a:t>
            </a:r>
          </a:p>
          <a:p>
            <a:pPr eaLnBrk="1" hangingPunct="1"/>
            <a:r>
              <a:rPr lang="en-US" smtClean="0"/>
              <a:t>Destructive capacity of disorders</a:t>
            </a:r>
          </a:p>
          <a:p>
            <a:pPr eaLnBrk="1" hangingPunct="1"/>
            <a:r>
              <a:rPr lang="en-US" smtClean="0"/>
              <a:t>Treatability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42AAE065-17C9-40BA-B0B1-6E6BDA011FEB}" type="slidenum">
              <a:rPr lang="en-US" smtClean="0"/>
              <a:pPr/>
              <a:t>7</a:t>
            </a:fld>
            <a:endParaRPr lang="en-US" smtClean="0"/>
          </a:p>
        </p:txBody>
      </p:sp>
      <p:sp>
        <p:nvSpPr>
          <p:cNvPr id="10242" name="Rectangle 2"/>
          <p:cNvSpPr>
            <a:spLocks noGrp="1" noChangeArrowheads="1"/>
          </p:cNvSpPr>
          <p:nvPr>
            <p:ph type="title"/>
          </p:nvPr>
        </p:nvSpPr>
        <p:spPr/>
        <p:txBody>
          <a:bodyPr/>
          <a:lstStyle/>
          <a:p>
            <a:pPr eaLnBrk="1" hangingPunct="1">
              <a:defRPr/>
            </a:pPr>
            <a:r>
              <a:rPr lang="en-US" smtClean="0"/>
              <a:t>Dual Diagnosis</a:t>
            </a:r>
          </a:p>
        </p:txBody>
      </p:sp>
      <p:sp>
        <p:nvSpPr>
          <p:cNvPr id="11268" name="Rectangle 3"/>
          <p:cNvSpPr>
            <a:spLocks noGrp="1" noChangeArrowheads="1"/>
          </p:cNvSpPr>
          <p:nvPr>
            <p:ph type="body" idx="1"/>
          </p:nvPr>
        </p:nvSpPr>
        <p:spPr/>
        <p:txBody>
          <a:bodyPr/>
          <a:lstStyle/>
          <a:p>
            <a:pPr eaLnBrk="1" hangingPunct="1">
              <a:buFont typeface="Wingdings" pitchFamily="2" charset="2"/>
              <a:buNone/>
            </a:pPr>
            <a:r>
              <a:rPr lang="en-US" smtClean="0"/>
              <a:t>    Dual Diagnosis is defined as the presence of two separate disorders (usually addiction and mental illness) in the same individual.  These disorders each can have a life of their own, but tend to interact in ways that lead to worse outcomes than if an individual had only one of the disorders.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6"/>
          <p:cNvSpPr>
            <a:spLocks noGrp="1"/>
          </p:cNvSpPr>
          <p:nvPr>
            <p:ph type="sldNum" sz="quarter" idx="12"/>
          </p:nvPr>
        </p:nvSpPr>
        <p:spPr>
          <a:noFill/>
        </p:spPr>
        <p:txBody>
          <a:bodyPr/>
          <a:lstStyle/>
          <a:p>
            <a:fld id="{628EBF02-4BD6-409D-BF1A-E6F9E964AF18}" type="slidenum">
              <a:rPr lang="en-US" smtClean="0"/>
              <a:pPr/>
              <a:t>8</a:t>
            </a:fld>
            <a:endParaRPr lang="en-US" smtClean="0"/>
          </a:p>
        </p:txBody>
      </p:sp>
      <p:sp>
        <p:nvSpPr>
          <p:cNvPr id="9218" name="Rectangle 2"/>
          <p:cNvSpPr>
            <a:spLocks noGrp="1" noChangeArrowheads="1"/>
          </p:cNvSpPr>
          <p:nvPr>
            <p:ph type="title"/>
          </p:nvPr>
        </p:nvSpPr>
        <p:spPr/>
        <p:txBody>
          <a:bodyPr/>
          <a:lstStyle/>
          <a:p>
            <a:pPr eaLnBrk="1" hangingPunct="1">
              <a:defRPr/>
            </a:pPr>
            <a:r>
              <a:rPr lang="en-US" smtClean="0"/>
              <a:t>Dual Diagnosis:</a:t>
            </a:r>
            <a:br>
              <a:rPr lang="en-US" smtClean="0"/>
            </a:br>
            <a:r>
              <a:rPr lang="en-US" smtClean="0"/>
              <a:t>How Common?</a:t>
            </a:r>
            <a:endParaRPr lang="en-US" sz="3200" smtClean="0"/>
          </a:p>
        </p:txBody>
      </p:sp>
      <p:sp>
        <p:nvSpPr>
          <p:cNvPr id="1029" name="Rectangle 3"/>
          <p:cNvSpPr>
            <a:spLocks noGrp="1" noChangeArrowheads="1"/>
          </p:cNvSpPr>
          <p:nvPr>
            <p:ph type="body" sz="half" idx="1"/>
          </p:nvPr>
        </p:nvSpPr>
        <p:spPr>
          <a:xfrm>
            <a:off x="381000" y="2057400"/>
            <a:ext cx="5181600" cy="4572000"/>
          </a:xfrm>
        </p:spPr>
        <p:txBody>
          <a:bodyPr/>
          <a:lstStyle/>
          <a:p>
            <a:pPr eaLnBrk="1" hangingPunct="1"/>
            <a:r>
              <a:rPr lang="en-US" sz="2800" smtClean="0"/>
              <a:t>General Population:    </a:t>
            </a:r>
          </a:p>
          <a:p>
            <a:pPr eaLnBrk="1" hangingPunct="1">
              <a:buFont typeface="Wingdings" pitchFamily="2" charset="2"/>
              <a:buNone/>
            </a:pPr>
            <a:r>
              <a:rPr lang="en-US" sz="2800" smtClean="0"/>
              <a:t>    10% - 15%</a:t>
            </a:r>
          </a:p>
          <a:p>
            <a:pPr eaLnBrk="1" hangingPunct="1"/>
            <a:r>
              <a:rPr lang="en-US" sz="2800" smtClean="0"/>
              <a:t>Persons with mental illness:</a:t>
            </a:r>
          </a:p>
          <a:p>
            <a:pPr lvl="1" eaLnBrk="1" hangingPunct="1"/>
            <a:r>
              <a:rPr lang="en-US" sz="2400" smtClean="0"/>
              <a:t>Schizophrenia                48%</a:t>
            </a:r>
          </a:p>
          <a:p>
            <a:pPr lvl="1" eaLnBrk="1" hangingPunct="1"/>
            <a:r>
              <a:rPr lang="en-US" sz="2400" smtClean="0"/>
              <a:t>Bipolar Disorder            52%</a:t>
            </a:r>
          </a:p>
          <a:p>
            <a:pPr lvl="1" eaLnBrk="1" hangingPunct="1"/>
            <a:r>
              <a:rPr lang="en-US" sz="2400" smtClean="0"/>
              <a:t>Major Depression          40%</a:t>
            </a:r>
          </a:p>
          <a:p>
            <a:pPr lvl="1" eaLnBrk="1" hangingPunct="1"/>
            <a:r>
              <a:rPr lang="en-US" sz="2400" smtClean="0"/>
              <a:t>Anxiety Disorders          35%</a:t>
            </a:r>
          </a:p>
          <a:p>
            <a:pPr lvl="1" eaLnBrk="1" hangingPunct="1"/>
            <a:r>
              <a:rPr lang="en-US" sz="2400" smtClean="0"/>
              <a:t>Antisocial Personality</a:t>
            </a:r>
            <a:br>
              <a:rPr lang="en-US" sz="2400" smtClean="0"/>
            </a:br>
            <a:r>
              <a:rPr lang="en-US" sz="2400" smtClean="0"/>
              <a:t>Disorder                          80%</a:t>
            </a:r>
          </a:p>
        </p:txBody>
      </p:sp>
      <p:graphicFrame>
        <p:nvGraphicFramePr>
          <p:cNvPr id="1026" name="Object 4"/>
          <p:cNvGraphicFramePr>
            <a:graphicFrameLocks noGrp="1" noChangeAspect="1"/>
          </p:cNvGraphicFramePr>
          <p:nvPr>
            <p:ph type="chart" sz="half" idx="2"/>
          </p:nvPr>
        </p:nvGraphicFramePr>
        <p:xfrm>
          <a:off x="5257800" y="2057400"/>
          <a:ext cx="3657600" cy="4343400"/>
        </p:xfrm>
        <a:graphic>
          <a:graphicData uri="http://schemas.openxmlformats.org/presentationml/2006/ole">
            <mc:AlternateContent xmlns:mc="http://schemas.openxmlformats.org/markup-compatibility/2006">
              <mc:Choice xmlns:v="urn:schemas-microsoft-com:vml" Requires="v">
                <p:oleObj spid="_x0000_s1028" name="Chart" r:id="rId3" imgW="4500000" imgH="4860000" progId="MSGraph.Chart.8">
                  <p:embed followColorScheme="full"/>
                </p:oleObj>
              </mc:Choice>
              <mc:Fallback>
                <p:oleObj name="Chart" r:id="rId3" imgW="4500000" imgH="4860000"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2057400"/>
                        <a:ext cx="3657600" cy="434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0E3E0669-94F1-4767-9AE8-7FB7365B1E8D}" type="slidenum">
              <a:rPr lang="en-US" smtClean="0"/>
              <a:pPr/>
              <a:t>9</a:t>
            </a:fld>
            <a:endParaRPr lang="en-US" smtClean="0"/>
          </a:p>
        </p:txBody>
      </p:sp>
      <p:sp>
        <p:nvSpPr>
          <p:cNvPr id="11266" name="Rectangle 2"/>
          <p:cNvSpPr>
            <a:spLocks noGrp="1" noChangeArrowheads="1"/>
          </p:cNvSpPr>
          <p:nvPr>
            <p:ph type="title"/>
          </p:nvPr>
        </p:nvSpPr>
        <p:spPr/>
        <p:txBody>
          <a:bodyPr/>
          <a:lstStyle/>
          <a:p>
            <a:pPr eaLnBrk="1" hangingPunct="1">
              <a:defRPr/>
            </a:pPr>
            <a:r>
              <a:rPr lang="en-US" smtClean="0"/>
              <a:t>Dual Diagnosis:</a:t>
            </a:r>
            <a:br>
              <a:rPr lang="en-US" smtClean="0"/>
            </a:br>
            <a:r>
              <a:rPr lang="en-US" smtClean="0"/>
              <a:t>Why Does It Happen?</a:t>
            </a:r>
          </a:p>
        </p:txBody>
      </p:sp>
      <p:sp>
        <p:nvSpPr>
          <p:cNvPr id="12292" name="Rectangle 3"/>
          <p:cNvSpPr>
            <a:spLocks noGrp="1" noChangeArrowheads="1"/>
          </p:cNvSpPr>
          <p:nvPr>
            <p:ph type="body" idx="1"/>
          </p:nvPr>
        </p:nvSpPr>
        <p:spPr>
          <a:xfrm>
            <a:off x="685800" y="2286000"/>
            <a:ext cx="7924800" cy="4114800"/>
          </a:xfrm>
        </p:spPr>
        <p:txBody>
          <a:bodyPr/>
          <a:lstStyle/>
          <a:p>
            <a:pPr eaLnBrk="1" hangingPunct="1">
              <a:lnSpc>
                <a:spcPct val="90000"/>
              </a:lnSpc>
            </a:pPr>
            <a:r>
              <a:rPr lang="en-US" smtClean="0"/>
              <a:t>Mental illness may lead to substance use</a:t>
            </a:r>
          </a:p>
          <a:p>
            <a:pPr lvl="1" eaLnBrk="1" hangingPunct="1">
              <a:lnSpc>
                <a:spcPct val="90000"/>
              </a:lnSpc>
            </a:pPr>
            <a:r>
              <a:rPr lang="en-US" smtClean="0"/>
              <a:t>Self-medicating symptoms </a:t>
            </a:r>
          </a:p>
          <a:p>
            <a:pPr lvl="1" eaLnBrk="1" hangingPunct="1">
              <a:lnSpc>
                <a:spcPct val="90000"/>
              </a:lnSpc>
            </a:pPr>
            <a:r>
              <a:rPr lang="en-US" smtClean="0"/>
              <a:t>Self-medicating side effects</a:t>
            </a:r>
          </a:p>
          <a:p>
            <a:pPr eaLnBrk="1" hangingPunct="1">
              <a:lnSpc>
                <a:spcPct val="90000"/>
              </a:lnSpc>
            </a:pPr>
            <a:r>
              <a:rPr lang="en-US" smtClean="0"/>
              <a:t>Substance use can cause symptoms of  mental illness</a:t>
            </a:r>
          </a:p>
          <a:p>
            <a:pPr lvl="1" eaLnBrk="1" hangingPunct="1">
              <a:lnSpc>
                <a:spcPct val="90000"/>
              </a:lnSpc>
            </a:pPr>
            <a:r>
              <a:rPr lang="en-US" smtClean="0"/>
              <a:t>Intoxication can cause mental illness symptoms</a:t>
            </a:r>
          </a:p>
          <a:p>
            <a:pPr lvl="1" eaLnBrk="1" hangingPunct="1">
              <a:lnSpc>
                <a:spcPct val="90000"/>
              </a:lnSpc>
            </a:pPr>
            <a:r>
              <a:rPr lang="en-US" smtClean="0"/>
              <a:t>Use can unmask an underlying mental illness</a:t>
            </a:r>
          </a:p>
          <a:p>
            <a:pPr lvl="1" eaLnBrk="1" hangingPunct="1">
              <a:lnSpc>
                <a:spcPct val="90000"/>
              </a:lnSpc>
            </a:pPr>
            <a:r>
              <a:rPr lang="en-US" smtClean="0"/>
              <a:t>? Can substance use cause mental illness itself</a:t>
            </a:r>
          </a:p>
        </p:txBody>
      </p:sp>
    </p:spTree>
  </p:cSld>
  <p:clrMapOvr>
    <a:masterClrMapping/>
  </p:clrMapOvr>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440</TotalTime>
  <Words>2131</Words>
  <Application>Microsoft Office PowerPoint</Application>
  <PresentationFormat>On-screen Show (4:3)</PresentationFormat>
  <Paragraphs>419</Paragraphs>
  <Slides>52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4" baseType="lpstr">
      <vt:lpstr>Soaring</vt:lpstr>
      <vt:lpstr>Chart</vt:lpstr>
      <vt:lpstr>Addiction and Mental Illness: A Bad Combination!</vt:lpstr>
      <vt:lpstr>Addiction (American Medical Association)</vt:lpstr>
      <vt:lpstr>Features of Addiction</vt:lpstr>
      <vt:lpstr>Mental Illness</vt:lpstr>
      <vt:lpstr>Mental Illness and Addiction: Examples</vt:lpstr>
      <vt:lpstr>Common Factors in Mental Illness and Addiction</vt:lpstr>
      <vt:lpstr>Dual Diagnosis</vt:lpstr>
      <vt:lpstr>Dual Diagnosis: How Common?</vt:lpstr>
      <vt:lpstr>Dual Diagnosis: Why Does It Happen?</vt:lpstr>
      <vt:lpstr>Dual Diagnosis: Why Does It Happen?</vt:lpstr>
      <vt:lpstr>Interaction Between Addiction and Mental Illness</vt:lpstr>
      <vt:lpstr>Outcomes in Dual Diagnosis</vt:lpstr>
      <vt:lpstr>Mortality Rates (Felker, 1996)</vt:lpstr>
      <vt:lpstr>Risk of Violence in Individuals with Substance Abuse and Mental Illness  (Steadman, 1998)</vt:lpstr>
      <vt:lpstr>Rates of Violence (Steadman, 1998)</vt:lpstr>
      <vt:lpstr>Traditional Treatment Approaches</vt:lpstr>
      <vt:lpstr>Traditional Treatment Approaches</vt:lpstr>
      <vt:lpstr>Treatment Outcomes in Dually Diagnosed Individuals (Ries, 1994; Moos, 1996; Dixon, 1998)</vt:lpstr>
      <vt:lpstr>Integrated Treatment </vt:lpstr>
      <vt:lpstr>Basic Principles of IT</vt:lpstr>
      <vt:lpstr>Basic Principles of IT Stages of Treatment</vt:lpstr>
      <vt:lpstr>ENGAGEMENT</vt:lpstr>
      <vt:lpstr>Engage by working together</vt:lpstr>
      <vt:lpstr>Psychiatric Symptoms: Drug-induced or Not?</vt:lpstr>
      <vt:lpstr>Dual Diagnosis &amp; Specific Drugs </vt:lpstr>
      <vt:lpstr>Sedatives: Examples</vt:lpstr>
      <vt:lpstr>Sedatives</vt:lpstr>
      <vt:lpstr>Stimulants: Examples</vt:lpstr>
      <vt:lpstr>Stimulants</vt:lpstr>
      <vt:lpstr>Marijuana</vt:lpstr>
      <vt:lpstr>Opioids: Examples</vt:lpstr>
      <vt:lpstr>Opioids</vt:lpstr>
      <vt:lpstr>Hallucinogens: Examples</vt:lpstr>
      <vt:lpstr>Hallucinogens</vt:lpstr>
      <vt:lpstr>Inhalants: Examples</vt:lpstr>
      <vt:lpstr>Inhalants</vt:lpstr>
      <vt:lpstr>Phencyclidine (PCP)</vt:lpstr>
      <vt:lpstr>Club Drugs: Examples</vt:lpstr>
      <vt:lpstr>Ecstasy</vt:lpstr>
      <vt:lpstr>GHB  (Gamma-hydroxybutyrate)</vt:lpstr>
      <vt:lpstr>Other Club Drugs</vt:lpstr>
      <vt:lpstr>Anabolic Steroids</vt:lpstr>
      <vt:lpstr>Anabolic Steroids</vt:lpstr>
      <vt:lpstr>Anabolic Steroids</vt:lpstr>
      <vt:lpstr>Dealing with the Person with Dual Diagnosis</vt:lpstr>
      <vt:lpstr>Dealing with the Person with Dual Diagnosis</vt:lpstr>
      <vt:lpstr>Dealing with the Person with Dual Diagnosis</vt:lpstr>
      <vt:lpstr>Dual Diagnosis Treatment: The Role of Coercion</vt:lpstr>
      <vt:lpstr>Dual Diagnosis The Bottom Line</vt:lpstr>
      <vt:lpstr>Dual Diagnosis The Bottom Line</vt:lpstr>
      <vt:lpstr>Community Dual Diagnosis Services</vt:lpstr>
      <vt:lpstr>Dual Diagnosis</vt:lpstr>
    </vt:vector>
  </TitlesOfParts>
  <Company>TVBH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Addiction and Mental Illness: A Bad Combination!</dc:title>
  <dc:creator>HurstM</dc:creator>
  <cp:lastModifiedBy>Charles S Cochran (cscchran)</cp:lastModifiedBy>
  <cp:revision>13</cp:revision>
  <dcterms:created xsi:type="dcterms:W3CDTF">2003-07-28T12:22:23Z</dcterms:created>
  <dcterms:modified xsi:type="dcterms:W3CDTF">2014-05-12T23:23:54Z</dcterms:modified>
</cp:coreProperties>
</file>