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30"/>
  </p:notesMasterIdLst>
  <p:handoutMasterIdLst>
    <p:handoutMasterId r:id="rId31"/>
  </p:handoutMasterIdLst>
  <p:sldIdLst>
    <p:sldId id="331" r:id="rId2"/>
    <p:sldId id="337" r:id="rId3"/>
    <p:sldId id="335" r:id="rId4"/>
    <p:sldId id="355" r:id="rId5"/>
    <p:sldId id="333" r:id="rId6"/>
    <p:sldId id="336" r:id="rId7"/>
    <p:sldId id="341" r:id="rId8"/>
    <p:sldId id="351" r:id="rId9"/>
    <p:sldId id="345" r:id="rId10"/>
    <p:sldId id="344" r:id="rId11"/>
    <p:sldId id="347" r:id="rId12"/>
    <p:sldId id="360" r:id="rId13"/>
    <p:sldId id="346" r:id="rId14"/>
    <p:sldId id="338" r:id="rId15"/>
    <p:sldId id="350" r:id="rId16"/>
    <p:sldId id="349" r:id="rId17"/>
    <p:sldId id="359" r:id="rId18"/>
    <p:sldId id="357" r:id="rId19"/>
    <p:sldId id="356" r:id="rId20"/>
    <p:sldId id="342" r:id="rId21"/>
    <p:sldId id="352" r:id="rId22"/>
    <p:sldId id="353" r:id="rId23"/>
    <p:sldId id="348" r:id="rId24"/>
    <p:sldId id="343" r:id="rId25"/>
    <p:sldId id="358" r:id="rId26"/>
    <p:sldId id="365" r:id="rId27"/>
    <p:sldId id="361" r:id="rId28"/>
    <p:sldId id="364" r:id="rId29"/>
  </p:sldIdLst>
  <p:sldSz cx="9144000" cy="6858000" type="screen4x3"/>
  <p:notesSz cx="7315200" cy="9601200"/>
  <p:defaultTextStyle>
    <a:defPPr>
      <a:defRPr lang="en-AU"/>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6699FF"/>
    <a:srgbClr val="FFCC00"/>
    <a:srgbClr val="B2B2B2"/>
    <a:srgbClr val="FF7979"/>
    <a:srgbClr val="66FF33"/>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48" autoAdjust="0"/>
    <p:restoredTop sz="90359" autoAdjust="0"/>
  </p:normalViewPr>
  <p:slideViewPr>
    <p:cSldViewPr>
      <p:cViewPr>
        <p:scale>
          <a:sx n="92" d="100"/>
          <a:sy n="92" d="100"/>
        </p:scale>
        <p:origin x="-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1968" y="-12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l" defTabSz="966788">
              <a:defRPr sz="1200"/>
            </a:lvl1pPr>
          </a:lstStyle>
          <a:p>
            <a:endParaRPr lang="en-US"/>
          </a:p>
        </p:txBody>
      </p:sp>
      <p:sp>
        <p:nvSpPr>
          <p:cNvPr id="241667" name="Rectangle 3"/>
          <p:cNvSpPr>
            <a:spLocks noGrp="1" noChangeArrowheads="1"/>
          </p:cNvSpPr>
          <p:nvPr>
            <p:ph type="dt" sz="quarter"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r" defTabSz="966788">
              <a:defRPr sz="1200"/>
            </a:lvl1pPr>
          </a:lstStyle>
          <a:p>
            <a:endParaRPr lang="en-US"/>
          </a:p>
        </p:txBody>
      </p:sp>
      <p:sp>
        <p:nvSpPr>
          <p:cNvPr id="241668"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l" defTabSz="966788">
              <a:defRPr sz="1200"/>
            </a:lvl1pPr>
          </a:lstStyle>
          <a:p>
            <a:endParaRPr lang="en-US"/>
          </a:p>
        </p:txBody>
      </p:sp>
      <p:sp>
        <p:nvSpPr>
          <p:cNvPr id="241669" name="Rectangle 5"/>
          <p:cNvSpPr>
            <a:spLocks noGrp="1" noChangeArrowheads="1"/>
          </p:cNvSpPr>
          <p:nvPr>
            <p:ph type="sldNum" sz="quarter" idx="3"/>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r" defTabSz="966788">
              <a:defRPr sz="1200"/>
            </a:lvl1pPr>
          </a:lstStyle>
          <a:p>
            <a:fld id="{4DA17086-8737-4554-9FC8-A6A216B91D4A}" type="slidenum">
              <a:rPr lang="en-US"/>
              <a:pPr/>
              <a:t>‹#›</a:t>
            </a:fld>
            <a:endParaRPr lang="en-US"/>
          </a:p>
        </p:txBody>
      </p:sp>
    </p:spTree>
    <p:extLst>
      <p:ext uri="{BB962C8B-B14F-4D97-AF65-F5344CB8AC3E}">
        <p14:creationId xmlns:p14="http://schemas.microsoft.com/office/powerpoint/2010/main" val="206403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3170238"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l" defTabSz="966788">
              <a:defRPr sz="1200"/>
            </a:lvl1pPr>
          </a:lstStyle>
          <a:p>
            <a:endParaRPr lang="en-US"/>
          </a:p>
        </p:txBody>
      </p:sp>
      <p:sp>
        <p:nvSpPr>
          <p:cNvPr id="258051" name="Rectangle 3"/>
          <p:cNvSpPr>
            <a:spLocks noGrp="1" noChangeArrowheads="1"/>
          </p:cNvSpPr>
          <p:nvPr>
            <p:ph type="dt" idx="1"/>
          </p:nvPr>
        </p:nvSpPr>
        <p:spPr bwMode="auto">
          <a:xfrm>
            <a:off x="4144963" y="0"/>
            <a:ext cx="3170237"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r" defTabSz="966788">
              <a:defRPr sz="1200"/>
            </a:lvl1pPr>
          </a:lstStyle>
          <a:p>
            <a:endParaRPr lang="en-US"/>
          </a:p>
        </p:txBody>
      </p:sp>
      <p:sp>
        <p:nvSpPr>
          <p:cNvPr id="258052" name="Rectangle 4"/>
          <p:cNvSpPr>
            <a:spLocks noChangeArrowheads="1" noTextEdit="1"/>
          </p:cNvSpPr>
          <p:nvPr>
            <p:ph type="sldImg" idx="2"/>
          </p:nvPr>
        </p:nvSpPr>
        <p:spPr bwMode="auto">
          <a:xfrm>
            <a:off x="1244600" y="708025"/>
            <a:ext cx="4827588" cy="36210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8053" name="Rectangle 5"/>
          <p:cNvSpPr>
            <a:spLocks noGrp="1" noChangeArrowheads="1"/>
          </p:cNvSpPr>
          <p:nvPr>
            <p:ph type="body" sz="quarter" idx="3"/>
          </p:nvPr>
        </p:nvSpPr>
        <p:spPr bwMode="auto">
          <a:xfrm>
            <a:off x="976313" y="4564063"/>
            <a:ext cx="5362575" cy="432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8054" name="Rectangle 6"/>
          <p:cNvSpPr>
            <a:spLocks noGrp="1" noChangeArrowheads="1"/>
          </p:cNvSpPr>
          <p:nvPr>
            <p:ph type="ftr" sz="quarter" idx="4"/>
          </p:nvPr>
        </p:nvSpPr>
        <p:spPr bwMode="auto">
          <a:xfrm>
            <a:off x="0" y="9129713"/>
            <a:ext cx="3170238"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l" defTabSz="966788">
              <a:defRPr sz="1200"/>
            </a:lvl1pPr>
          </a:lstStyle>
          <a:p>
            <a:endParaRPr lang="en-US"/>
          </a:p>
        </p:txBody>
      </p:sp>
      <p:sp>
        <p:nvSpPr>
          <p:cNvPr id="258055" name="Rectangle 7"/>
          <p:cNvSpPr>
            <a:spLocks noGrp="1" noChangeArrowheads="1"/>
          </p:cNvSpPr>
          <p:nvPr>
            <p:ph type="sldNum" sz="quarter" idx="5"/>
          </p:nvPr>
        </p:nvSpPr>
        <p:spPr bwMode="auto">
          <a:xfrm>
            <a:off x="4144963" y="9129713"/>
            <a:ext cx="3170237"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r" defTabSz="966788">
              <a:defRPr sz="1200"/>
            </a:lvl1pPr>
          </a:lstStyle>
          <a:p>
            <a:fld id="{2EB08167-ABFE-4B00-ABD4-9240BC3E9F8B}" type="slidenum">
              <a:rPr lang="en-US"/>
              <a:pPr/>
              <a:t>‹#›</a:t>
            </a:fld>
            <a:endParaRPr lang="en-US"/>
          </a:p>
        </p:txBody>
      </p:sp>
    </p:spTree>
    <p:extLst>
      <p:ext uri="{BB962C8B-B14F-4D97-AF65-F5344CB8AC3E}">
        <p14:creationId xmlns:p14="http://schemas.microsoft.com/office/powerpoint/2010/main" val="44094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C99664F-D4F0-42FF-8E75-D1CDEECB5063}" type="slidenum">
              <a:rPr lang="en-US"/>
              <a:pPr/>
              <a:t>1</a:t>
            </a:fld>
            <a:endParaRPr lang="en-US"/>
          </a:p>
        </p:txBody>
      </p:sp>
      <p:sp>
        <p:nvSpPr>
          <p:cNvPr id="566274" name="Rectangle 2"/>
          <p:cNvSpPr>
            <a:spLocks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8D6C4BB-74E6-44BF-9E28-115A8C84E9B1}" type="slidenum">
              <a:rPr lang="en-US"/>
              <a:pPr/>
              <a:t>10</a:t>
            </a:fld>
            <a:endParaRPr lang="en-US"/>
          </a:p>
        </p:txBody>
      </p:sp>
      <p:sp>
        <p:nvSpPr>
          <p:cNvPr id="575490" name="Rectangle 2"/>
          <p:cNvSpPr>
            <a:spLocks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D68C61-EE13-44B8-9555-0C579EE0B19F}" type="slidenum">
              <a:rPr lang="en-US"/>
              <a:pPr/>
              <a:t>11</a:t>
            </a:fld>
            <a:endParaRPr lang="en-US"/>
          </a:p>
        </p:txBody>
      </p:sp>
      <p:sp>
        <p:nvSpPr>
          <p:cNvPr id="576514" name="Rectangle 2"/>
          <p:cNvSpPr>
            <a:spLocks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7E75DDF-03E5-4589-AB34-A41BF155D5A1}" type="slidenum">
              <a:rPr lang="en-US"/>
              <a:pPr/>
              <a:t>12</a:t>
            </a:fld>
            <a:endParaRPr lang="en-US"/>
          </a:p>
        </p:txBody>
      </p:sp>
      <p:sp>
        <p:nvSpPr>
          <p:cNvPr id="577538" name="Rectangle 2"/>
          <p:cNvSpPr>
            <a:spLocks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FC6CE89-12A4-4C30-A892-662F87A031DB}" type="slidenum">
              <a:rPr lang="en-US"/>
              <a:pPr/>
              <a:t>13</a:t>
            </a:fld>
            <a:endParaRPr lang="en-US"/>
          </a:p>
        </p:txBody>
      </p:sp>
      <p:sp>
        <p:nvSpPr>
          <p:cNvPr id="578562" name="Rectangle 2"/>
          <p:cNvSpPr>
            <a:spLocks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D1C5D33-FAB9-49B3-8E5E-01FFA2F2750C}" type="slidenum">
              <a:rPr lang="en-US"/>
              <a:pPr/>
              <a:t>14</a:t>
            </a:fld>
            <a:endParaRPr lang="en-US"/>
          </a:p>
        </p:txBody>
      </p:sp>
      <p:sp>
        <p:nvSpPr>
          <p:cNvPr id="579586" name="Rectangle 2"/>
          <p:cNvSpPr>
            <a:spLocks noChangeArrowheads="1" noTextEdit="1"/>
          </p:cNvSpPr>
          <p:nvPr>
            <p:ph type="sldImg"/>
          </p:nvPr>
        </p:nvSpPr>
        <p:spPr>
          <a:ln/>
        </p:spPr>
      </p:sp>
      <p:sp>
        <p:nvSpPr>
          <p:cNvPr id="57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BDFD7DB-3F9A-49DF-A54C-369A204CAF01}" type="slidenum">
              <a:rPr lang="en-US"/>
              <a:pPr/>
              <a:t>15</a:t>
            </a:fld>
            <a:endParaRPr lang="en-US"/>
          </a:p>
        </p:txBody>
      </p:sp>
      <p:sp>
        <p:nvSpPr>
          <p:cNvPr id="580610" name="Rectangle 2"/>
          <p:cNvSpPr>
            <a:spLocks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5C89915-4415-48B5-B9B1-82573F66FF5D}" type="slidenum">
              <a:rPr lang="en-US"/>
              <a:pPr/>
              <a:t>16</a:t>
            </a:fld>
            <a:endParaRPr lang="en-US"/>
          </a:p>
        </p:txBody>
      </p:sp>
      <p:sp>
        <p:nvSpPr>
          <p:cNvPr id="581634" name="Rectangle 2"/>
          <p:cNvSpPr>
            <a:spLocks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88A4DB5-55AD-4DAC-B839-6AB727D69609}" type="slidenum">
              <a:rPr lang="en-US"/>
              <a:pPr/>
              <a:t>17</a:t>
            </a:fld>
            <a:endParaRPr lang="en-US"/>
          </a:p>
        </p:txBody>
      </p:sp>
      <p:sp>
        <p:nvSpPr>
          <p:cNvPr id="582658" name="Rectangle 2"/>
          <p:cNvSpPr>
            <a:spLocks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D8735D4-1F67-4FED-B100-8791967D4B59}" type="slidenum">
              <a:rPr lang="en-US"/>
              <a:pPr/>
              <a:t>18</a:t>
            </a:fld>
            <a:endParaRPr lang="en-US"/>
          </a:p>
        </p:txBody>
      </p:sp>
      <p:sp>
        <p:nvSpPr>
          <p:cNvPr id="583682" name="Rectangle 2"/>
          <p:cNvSpPr>
            <a:spLocks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D48FFF4-ED7A-454A-A9C7-A478D307C261}" type="slidenum">
              <a:rPr lang="en-US"/>
              <a:pPr/>
              <a:t>19</a:t>
            </a:fld>
            <a:endParaRPr lang="en-US"/>
          </a:p>
        </p:txBody>
      </p:sp>
      <p:sp>
        <p:nvSpPr>
          <p:cNvPr id="584706" name="Rectangle 2"/>
          <p:cNvSpPr>
            <a:spLocks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7760A9A-1D8C-4BAD-A0AE-3805255EE398}" type="slidenum">
              <a:rPr lang="en-US"/>
              <a:pPr/>
              <a:t>2</a:t>
            </a:fld>
            <a:endParaRPr lang="en-US"/>
          </a:p>
        </p:txBody>
      </p:sp>
      <p:sp>
        <p:nvSpPr>
          <p:cNvPr id="567298" name="Rectangle 2"/>
          <p:cNvSpPr>
            <a:spLocks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898345F-17D3-434C-A937-862D7D673480}" type="slidenum">
              <a:rPr lang="en-US"/>
              <a:pPr/>
              <a:t>20</a:t>
            </a:fld>
            <a:endParaRPr lang="en-US"/>
          </a:p>
        </p:txBody>
      </p:sp>
      <p:sp>
        <p:nvSpPr>
          <p:cNvPr id="585730" name="Rectangle 2"/>
          <p:cNvSpPr>
            <a:spLocks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98CD0AB-6E51-443F-9248-2FF7587F4013}" type="slidenum">
              <a:rPr lang="en-US"/>
              <a:pPr/>
              <a:t>21</a:t>
            </a:fld>
            <a:endParaRPr lang="en-US"/>
          </a:p>
        </p:txBody>
      </p:sp>
      <p:sp>
        <p:nvSpPr>
          <p:cNvPr id="586754" name="Rectangle 2"/>
          <p:cNvSpPr>
            <a:spLocks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8B649B9-9142-4BF2-89D9-1DF4123FB7B4}" type="slidenum">
              <a:rPr lang="en-US"/>
              <a:pPr/>
              <a:t>22</a:t>
            </a:fld>
            <a:endParaRPr lang="en-US"/>
          </a:p>
        </p:txBody>
      </p:sp>
      <p:sp>
        <p:nvSpPr>
          <p:cNvPr id="587778" name="Rectangle 2"/>
          <p:cNvSpPr>
            <a:spLocks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69E779A-F8BD-4112-9C1E-87DA02F722BD}" type="slidenum">
              <a:rPr lang="en-US"/>
              <a:pPr/>
              <a:t>23</a:t>
            </a:fld>
            <a:endParaRPr lang="en-US"/>
          </a:p>
        </p:txBody>
      </p:sp>
      <p:sp>
        <p:nvSpPr>
          <p:cNvPr id="588802" name="Rectangle 2"/>
          <p:cNvSpPr>
            <a:spLocks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C2A2A4D-37BA-4935-88FA-0F594A1F5ECF}" type="slidenum">
              <a:rPr lang="en-US"/>
              <a:pPr/>
              <a:t>24</a:t>
            </a:fld>
            <a:endParaRPr lang="en-US"/>
          </a:p>
        </p:txBody>
      </p:sp>
      <p:sp>
        <p:nvSpPr>
          <p:cNvPr id="589826" name="Rectangle 2"/>
          <p:cNvSpPr>
            <a:spLocks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0A2C9D2-0FF3-483E-830E-83D511AFCB1A}" type="slidenum">
              <a:rPr lang="en-US"/>
              <a:pPr/>
              <a:t>25</a:t>
            </a:fld>
            <a:endParaRPr lang="en-US"/>
          </a:p>
        </p:txBody>
      </p:sp>
      <p:sp>
        <p:nvSpPr>
          <p:cNvPr id="590850" name="Rectangle 2"/>
          <p:cNvSpPr>
            <a:spLocks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38AD07-E12E-48E3-ABB5-FBCF8FC8BA91}" type="slidenum">
              <a:rPr lang="en-US"/>
              <a:pPr/>
              <a:t>26</a:t>
            </a:fld>
            <a:endParaRPr lang="en-US"/>
          </a:p>
        </p:txBody>
      </p:sp>
      <p:sp>
        <p:nvSpPr>
          <p:cNvPr id="591874" name="Rectangle 2"/>
          <p:cNvSpPr>
            <a:spLocks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210D4A8-130D-4813-A516-57FE508D7D09}" type="slidenum">
              <a:rPr lang="en-US"/>
              <a:pPr/>
              <a:t>27</a:t>
            </a:fld>
            <a:endParaRPr lang="en-US"/>
          </a:p>
        </p:txBody>
      </p:sp>
      <p:sp>
        <p:nvSpPr>
          <p:cNvPr id="592898" name="Rectangle 2"/>
          <p:cNvSpPr>
            <a:spLocks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D1F5063-AC77-4A91-A9C4-A908D56EFD66}" type="slidenum">
              <a:rPr lang="en-US"/>
              <a:pPr/>
              <a:t>28</a:t>
            </a:fld>
            <a:endParaRPr lang="en-US"/>
          </a:p>
        </p:txBody>
      </p:sp>
      <p:sp>
        <p:nvSpPr>
          <p:cNvPr id="593922" name="Rectangle 2"/>
          <p:cNvSpPr>
            <a:spLocks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AA58122-3C6F-4EBF-A652-96156BEF30E3}" type="slidenum">
              <a:rPr lang="en-US"/>
              <a:pPr/>
              <a:t>3</a:t>
            </a:fld>
            <a:endParaRPr lang="en-US"/>
          </a:p>
        </p:txBody>
      </p:sp>
      <p:sp>
        <p:nvSpPr>
          <p:cNvPr id="568322" name="Rectangle 2"/>
          <p:cNvSpPr>
            <a:spLocks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0D90CA1-42BF-4025-BC7D-FAF3C033F2DD}" type="slidenum">
              <a:rPr lang="en-US"/>
              <a:pPr/>
              <a:t>4</a:t>
            </a:fld>
            <a:endParaRPr lang="en-US"/>
          </a:p>
        </p:txBody>
      </p:sp>
      <p:sp>
        <p:nvSpPr>
          <p:cNvPr id="569346" name="Rectangle 2"/>
          <p:cNvSpPr>
            <a:spLocks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D256CC7-CE8B-48C6-8FEF-72288FDE95B0}" type="slidenum">
              <a:rPr lang="en-US"/>
              <a:pPr/>
              <a:t>5</a:t>
            </a:fld>
            <a:endParaRPr lang="en-US"/>
          </a:p>
        </p:txBody>
      </p:sp>
      <p:sp>
        <p:nvSpPr>
          <p:cNvPr id="570370" name="Rectangle 2"/>
          <p:cNvSpPr>
            <a:spLocks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EB8F22A-029D-4D4E-A036-5ADEE7A9D515}" type="slidenum">
              <a:rPr lang="en-US"/>
              <a:pPr/>
              <a:t>6</a:t>
            </a:fld>
            <a:endParaRPr lang="en-US"/>
          </a:p>
        </p:txBody>
      </p:sp>
      <p:sp>
        <p:nvSpPr>
          <p:cNvPr id="571394" name="Rectangle 2"/>
          <p:cNvSpPr>
            <a:spLocks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0FE812E-2551-4CC6-A395-0EA516BD0E29}" type="slidenum">
              <a:rPr lang="en-US"/>
              <a:pPr/>
              <a:t>7</a:t>
            </a:fld>
            <a:endParaRPr lang="en-US"/>
          </a:p>
        </p:txBody>
      </p:sp>
      <p:sp>
        <p:nvSpPr>
          <p:cNvPr id="572418" name="Rectangle 2"/>
          <p:cNvSpPr>
            <a:spLocks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3FA70AF-302F-42BB-9A09-4858EC99D040}" type="slidenum">
              <a:rPr lang="en-US"/>
              <a:pPr/>
              <a:t>8</a:t>
            </a:fld>
            <a:endParaRPr lang="en-US"/>
          </a:p>
        </p:txBody>
      </p:sp>
      <p:sp>
        <p:nvSpPr>
          <p:cNvPr id="573442" name="Rectangle 2"/>
          <p:cNvSpPr>
            <a:spLocks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DCDB339-EB97-4C97-8281-1A866972F970}" type="slidenum">
              <a:rPr lang="en-US"/>
              <a:pPr/>
              <a:t>9</a:t>
            </a:fld>
            <a:endParaRPr lang="en-US"/>
          </a:p>
        </p:txBody>
      </p:sp>
      <p:sp>
        <p:nvSpPr>
          <p:cNvPr id="574466" name="Rectangle 2"/>
          <p:cNvSpPr>
            <a:spLocks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25960"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l="1688"/>
          <a:stretch>
            <a:fillRect/>
          </a:stretch>
        </p:blipFill>
        <p:spPr bwMode="auto">
          <a:xfrm>
            <a:off x="1588" y="0"/>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82" name="Picture 30"/>
          <p:cNvPicPr preferRelativeResize="0">
            <a:picLocks noChangeArrowheads="1"/>
          </p:cNvPicPr>
          <p:nvPr userDrawn="1"/>
        </p:nvPicPr>
        <p:blipFill>
          <a:blip r:embed="rId5">
            <a:extLst>
              <a:ext uri="{28A0092B-C50C-407E-A947-70E740481C1C}">
                <a14:useLocalDpi xmlns:a14="http://schemas.microsoft.com/office/drawing/2010/main" val="0"/>
              </a:ext>
            </a:extLst>
          </a:blip>
          <a:srcRect l="47836" t="9081" r="3439"/>
          <a:stretch>
            <a:fillRect/>
          </a:stretch>
        </p:blipFill>
        <p:spPr bwMode="auto">
          <a:xfrm>
            <a:off x="3875088" y="4267200"/>
            <a:ext cx="15954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73" name="Picture 21" descr="counseling"/>
          <p:cNvPicPr preferRelativeResize="0">
            <a:picLocks noChangeArrowheads="1"/>
          </p:cNvPicPr>
          <p:nvPr userDrawn="1"/>
        </p:nvPicPr>
        <p:blipFill>
          <a:blip r:embed="rId6" cstate="print">
            <a:extLst>
              <a:ext uri="{28A0092B-C50C-407E-A947-70E740481C1C}">
                <a14:useLocalDpi xmlns:a14="http://schemas.microsoft.com/office/drawing/2010/main" val="0"/>
              </a:ext>
            </a:extLst>
          </a:blip>
          <a:srcRect l="31059" t="19818" b="25737"/>
          <a:stretch>
            <a:fillRect/>
          </a:stretch>
        </p:blipFill>
        <p:spPr bwMode="auto">
          <a:xfrm>
            <a:off x="2133600" y="4267200"/>
            <a:ext cx="1554163" cy="836613"/>
          </a:xfrm>
          <a:prstGeom prst="rect">
            <a:avLst/>
          </a:prstGeom>
          <a:noFill/>
          <a:extLst>
            <a:ext uri="{909E8E84-426E-40DD-AFC4-6F175D3DCCD1}">
              <a14:hiddenFill xmlns:a14="http://schemas.microsoft.com/office/drawing/2010/main">
                <a:solidFill>
                  <a:srgbClr val="FFFFFF"/>
                </a:solidFill>
              </a14:hiddenFill>
            </a:ext>
          </a:extLst>
        </p:spPr>
      </p:pic>
      <p:pic>
        <p:nvPicPr>
          <p:cNvPr id="125978" name="Picture 26" descr="counselor"/>
          <p:cNvPicPr>
            <a:picLocks noChangeArrowheads="1"/>
          </p:cNvPicPr>
          <p:nvPr userDrawn="1"/>
        </p:nvPicPr>
        <p:blipFill>
          <a:blip r:embed="rId7">
            <a:extLst>
              <a:ext uri="{28A0092B-C50C-407E-A947-70E740481C1C}">
                <a14:useLocalDpi xmlns:a14="http://schemas.microsoft.com/office/drawing/2010/main" val="0"/>
              </a:ext>
            </a:extLst>
          </a:blip>
          <a:srcRect l="9000" t="9938" r="4320" b="35696"/>
          <a:stretch>
            <a:fillRect/>
          </a:stretch>
        </p:blipFill>
        <p:spPr bwMode="auto">
          <a:xfrm>
            <a:off x="5638800" y="4267200"/>
            <a:ext cx="1554163" cy="838200"/>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ctrTitle"/>
          </p:nvPr>
        </p:nvSpPr>
        <p:spPr>
          <a:xfrm>
            <a:off x="228600" y="2438400"/>
            <a:ext cx="8763000" cy="838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ctr">
              <a:defRPr>
                <a:solidFill>
                  <a:schemeClr val="bg1"/>
                </a:solidFill>
              </a:defRPr>
            </a:lvl1pPr>
          </a:lstStyle>
          <a:p>
            <a:pPr lvl="0"/>
            <a:r>
              <a:rPr lang="en-US" noProof="0" smtClean="0"/>
              <a:t>Click to edit title style</a:t>
            </a:r>
          </a:p>
        </p:txBody>
      </p:sp>
      <p:sp>
        <p:nvSpPr>
          <p:cNvPr id="125955" name="Rectangle 3"/>
          <p:cNvSpPr>
            <a:spLocks noGrp="1" noChangeArrowheads="1"/>
          </p:cNvSpPr>
          <p:nvPr>
            <p:ph type="subTitle" idx="1"/>
          </p:nvPr>
        </p:nvSpPr>
        <p:spPr>
          <a:xfrm>
            <a:off x="228600" y="3352800"/>
            <a:ext cx="8763000" cy="762000"/>
          </a:xfrm>
        </p:spPr>
        <p:txBody>
          <a:bodyPr/>
          <a:lstStyle>
            <a:lvl1pPr marL="0" indent="0" algn="ctr">
              <a:buFont typeface="Wingdings" pitchFamily="2" charset="2"/>
              <a:buNone/>
              <a:defRPr>
                <a:solidFill>
                  <a:schemeClr val="tx2"/>
                </a:solidFill>
              </a:defRPr>
            </a:lvl1pPr>
          </a:lstStyle>
          <a:p>
            <a:pPr lvl="0"/>
            <a:r>
              <a:rPr lang="en-US" noProof="0" smtClean="0"/>
              <a:t>Click to edit Master subtitle style</a:t>
            </a:r>
          </a:p>
        </p:txBody>
      </p:sp>
      <p:graphicFrame>
        <p:nvGraphicFramePr>
          <p:cNvPr id="125983" name="Group 31"/>
          <p:cNvGraphicFramePr>
            <a:graphicFrameLocks noGrp="1"/>
          </p:cNvGraphicFramePr>
          <p:nvPr userDrawn="1"/>
        </p:nvGraphicFramePr>
        <p:xfrm>
          <a:off x="0" y="6340475"/>
          <a:ext cx="9144000" cy="517525"/>
        </p:xfrm>
        <a:graphic>
          <a:graphicData uri="http://schemas.openxmlformats.org/drawingml/2006/table">
            <a:tbl>
              <a:tblPr/>
              <a:tblGrid>
                <a:gridCol w="3048000"/>
                <a:gridCol w="3048000"/>
                <a:gridCol w="3048000"/>
              </a:tblGrid>
              <a:tr h="517525">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400" b="0" i="0" u="none" strike="noStrike" cap="none" normalizeH="0" baseline="0" smtClean="0">
                          <a:ln>
                            <a:noFill/>
                          </a:ln>
                          <a:solidFill>
                            <a:schemeClr val="bg2"/>
                          </a:solidFill>
                          <a:effectLst/>
                          <a:latin typeface="Tahoma" pitchFamily="34" charset="0"/>
                        </a:rPr>
                        <a:t>Law Enforcement</a:t>
                      </a:r>
                    </a:p>
                  </a:txBody>
                  <a:tcPr horzOverflow="overflow">
                    <a:lnL cap="flat">
                      <a:noFill/>
                    </a:lnL>
                    <a:lnR>
                      <a:noFill/>
                    </a:lnR>
                    <a:lnT cap="flat">
                      <a:noFill/>
                    </a:lnT>
                    <a:lnB cap="flat">
                      <a:noFill/>
                    </a:lnB>
                    <a:lnTlToBr>
                      <a:noFill/>
                    </a:lnTlToBr>
                    <a:lnBlToTr>
                      <a:noFill/>
                    </a:lnBlToTr>
                    <a:solidFill>
                      <a:srgbClr val="EAEAEA">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400" b="0" i="0" u="none" strike="noStrike" cap="none" normalizeH="0" baseline="0" smtClean="0">
                          <a:ln>
                            <a:noFill/>
                          </a:ln>
                          <a:solidFill>
                            <a:schemeClr val="bg2"/>
                          </a:solidFill>
                          <a:effectLst/>
                          <a:latin typeface="Tahoma" pitchFamily="34" charset="0"/>
                        </a:rPr>
                        <a:t>NAMI Advocates</a:t>
                      </a:r>
                    </a:p>
                  </a:txBody>
                  <a:tcPr horzOverflow="overflow">
                    <a:lnL>
                      <a:noFill/>
                    </a:lnL>
                    <a:lnR>
                      <a:noFill/>
                    </a:lnR>
                    <a:lnT cap="flat">
                      <a:noFill/>
                    </a:lnT>
                    <a:lnB cap="flat">
                      <a:noFill/>
                    </a:lnB>
                    <a:lnTlToBr>
                      <a:noFill/>
                    </a:lnTlToBr>
                    <a:lnBlToTr>
                      <a:noFill/>
                    </a:lnBlToTr>
                    <a:solidFill>
                      <a:srgbClr val="EAEAEA">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400" b="0" i="0" u="none" strike="noStrike" cap="none" normalizeH="0" baseline="0" smtClean="0">
                          <a:ln>
                            <a:noFill/>
                          </a:ln>
                          <a:solidFill>
                            <a:schemeClr val="bg2"/>
                          </a:solidFill>
                          <a:effectLst/>
                          <a:latin typeface="Tahoma" pitchFamily="34" charset="0"/>
                        </a:rPr>
                        <a:t>Community Providers</a:t>
                      </a:r>
                    </a:p>
                  </a:txBody>
                  <a:tcPr horzOverflow="overflow">
                    <a:lnL>
                      <a:noFill/>
                    </a:lnL>
                    <a:lnR cap="flat">
                      <a:noFill/>
                    </a:lnR>
                    <a:lnT cap="flat">
                      <a:noFill/>
                    </a:lnT>
                    <a:lnB cap="flat">
                      <a:noFill/>
                    </a:lnB>
                    <a:lnTlToBr>
                      <a:noFill/>
                    </a:lnTlToBr>
                    <a:lnBlToTr>
                      <a:noFill/>
                    </a:lnBlToTr>
                    <a:solidFill>
                      <a:srgbClr val="EAEAEA">
                        <a:alpha val="50000"/>
                      </a:srgbClr>
                    </a:solidFill>
                  </a:tcPr>
                </a:tc>
              </a:tr>
            </a:tbl>
          </a:graphicData>
        </a:graphic>
      </p:graphicFrame>
      <p:pic>
        <p:nvPicPr>
          <p:cNvPr id="125998" name="Picture 46" descr="cit_logo"/>
          <p:cNvPicPr preferRelativeResize="0">
            <a:picLocks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04800" y="25146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26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04800"/>
            <a:ext cx="21717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3627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79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543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981200"/>
            <a:ext cx="3543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7211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981200"/>
            <a:ext cx="7239000" cy="4267200"/>
          </a:xfrm>
        </p:spPr>
        <p:txBody>
          <a:bodyPr/>
          <a:lstStyle/>
          <a:p>
            <a:endParaRPr lang="en-US"/>
          </a:p>
        </p:txBody>
      </p:sp>
    </p:spTree>
    <p:extLst>
      <p:ext uri="{BB962C8B-B14F-4D97-AF65-F5344CB8AC3E}">
        <p14:creationId xmlns:p14="http://schemas.microsoft.com/office/powerpoint/2010/main" val="178169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352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80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9812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002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281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6840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44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522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394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24946" name="Picture 18"/>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86863"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59" name="Picture 31"/>
          <p:cNvPicPr preferRelativeResize="0">
            <a:picLocks noChangeArrowheads="1"/>
          </p:cNvPicPr>
          <p:nvPr userDrawn="1"/>
        </p:nvPicPr>
        <p:blipFill>
          <a:blip r:embed="rId18">
            <a:extLst>
              <a:ext uri="{28A0092B-C50C-407E-A947-70E740481C1C}">
                <a14:useLocalDpi xmlns:a14="http://schemas.microsoft.com/office/drawing/2010/main" val="0"/>
              </a:ext>
            </a:extLst>
          </a:blip>
          <a:srcRect l="47836" t="57072" r="9067"/>
          <a:stretch>
            <a:fillRect/>
          </a:stretch>
        </p:blipFill>
        <p:spPr bwMode="auto">
          <a:xfrm>
            <a:off x="1752600" y="1293813"/>
            <a:ext cx="15446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0" name="Rectangle 2"/>
          <p:cNvSpPr>
            <a:spLocks noGrp="1" noChangeArrowheads="1"/>
          </p:cNvSpPr>
          <p:nvPr>
            <p:ph type="title"/>
          </p:nvPr>
        </p:nvSpPr>
        <p:spPr bwMode="auto">
          <a:xfrm>
            <a:off x="228600" y="304800"/>
            <a:ext cx="8686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title style</a:t>
            </a:r>
          </a:p>
        </p:txBody>
      </p:sp>
      <p:sp>
        <p:nvSpPr>
          <p:cNvPr id="124931" name="Rectangle 3"/>
          <p:cNvSpPr>
            <a:spLocks noGrp="1" noChangeArrowheads="1"/>
          </p:cNvSpPr>
          <p:nvPr>
            <p:ph type="body" idx="1"/>
          </p:nvPr>
        </p:nvSpPr>
        <p:spPr bwMode="auto">
          <a:xfrm>
            <a:off x="1066800" y="1981200"/>
            <a:ext cx="7239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4947" name="Picture 19" descr="counseli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l="31059" t="19818" b="50446"/>
          <a:stretch>
            <a:fillRect/>
          </a:stretch>
        </p:blipFill>
        <p:spPr bwMode="auto">
          <a:xfrm>
            <a:off x="0" y="1295400"/>
            <a:ext cx="154463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4949" name="Picture 21" descr="counselor"/>
          <p:cNvPicPr preferRelativeResize="0">
            <a:picLocks noChangeArrowheads="1"/>
          </p:cNvPicPr>
          <p:nvPr userDrawn="1"/>
        </p:nvPicPr>
        <p:blipFill>
          <a:blip r:embed="rId20">
            <a:extLst>
              <a:ext uri="{28A0092B-C50C-407E-A947-70E740481C1C}">
                <a14:useLocalDpi xmlns:a14="http://schemas.microsoft.com/office/drawing/2010/main" val="0"/>
              </a:ext>
            </a:extLst>
          </a:blip>
          <a:srcRect l="9000" t="19876" r="4320" b="45634"/>
          <a:stretch>
            <a:fillRect/>
          </a:stretch>
        </p:blipFill>
        <p:spPr bwMode="auto">
          <a:xfrm>
            <a:off x="3505200" y="1295400"/>
            <a:ext cx="15541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4950" name="Picture 22"/>
          <p:cNvPicPr>
            <a:picLocks noChangeAspect="1" noChangeArrowheads="1"/>
          </p:cNvPicPr>
          <p:nvPr userDrawn="1"/>
        </p:nvPicPr>
        <p:blipFill>
          <a:blip r:embed="rId21">
            <a:lum bright="12000"/>
            <a:extLst>
              <a:ext uri="{28A0092B-C50C-407E-A947-70E740481C1C}">
                <a14:useLocalDpi xmlns:a14="http://schemas.microsoft.com/office/drawing/2010/main" val="0"/>
              </a:ext>
            </a:extLst>
          </a:blip>
          <a:srcRect t="77501" b="17697"/>
          <a:stretch>
            <a:fillRect/>
          </a:stretch>
        </p:blipFill>
        <p:spPr bwMode="auto">
          <a:xfrm>
            <a:off x="-7938" y="6400800"/>
            <a:ext cx="91963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4960" name="Group 32"/>
          <p:cNvGraphicFramePr>
            <a:graphicFrameLocks noGrp="1"/>
          </p:cNvGraphicFramePr>
          <p:nvPr userDrawn="1"/>
        </p:nvGraphicFramePr>
        <p:xfrm>
          <a:off x="0" y="6400800"/>
          <a:ext cx="9144000" cy="457200"/>
        </p:xfrm>
        <a:graphic>
          <a:graphicData uri="http://schemas.openxmlformats.org/drawingml/2006/table">
            <a:tbl>
              <a:tblPr/>
              <a:tblGrid>
                <a:gridCol w="3048000"/>
                <a:gridCol w="3048000"/>
                <a:gridCol w="3048000"/>
              </a:tblGrid>
              <a:tr h="457200">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400" b="0" i="0" u="none" strike="noStrike" cap="none" normalizeH="0" baseline="0" smtClean="0">
                          <a:ln>
                            <a:noFill/>
                          </a:ln>
                          <a:solidFill>
                            <a:schemeClr val="bg2"/>
                          </a:solidFill>
                          <a:effectLst/>
                          <a:latin typeface="Tahoma" pitchFamily="34" charset="0"/>
                        </a:rPr>
                        <a:t>Law Enforcement</a:t>
                      </a:r>
                    </a:p>
                  </a:txBody>
                  <a:tcPr horzOverflow="overflow">
                    <a:lnL cap="flat">
                      <a:noFill/>
                    </a:lnL>
                    <a:lnR>
                      <a:noFill/>
                    </a:lnR>
                    <a:lnT cap="flat">
                      <a:noFill/>
                    </a:lnT>
                    <a:lnB cap="flat">
                      <a:noFill/>
                    </a:lnB>
                    <a:lnTlToBr>
                      <a:noFill/>
                    </a:lnTlToBr>
                    <a:lnBlToTr>
                      <a:noFill/>
                    </a:lnBlToTr>
                    <a:solidFill>
                      <a:srgbClr val="EAEAEA">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400" b="0" i="0" u="none" strike="noStrike" cap="none" normalizeH="0" baseline="0" smtClean="0">
                          <a:ln>
                            <a:noFill/>
                          </a:ln>
                          <a:solidFill>
                            <a:schemeClr val="bg2"/>
                          </a:solidFill>
                          <a:effectLst/>
                          <a:latin typeface="Tahoma" pitchFamily="34" charset="0"/>
                        </a:rPr>
                        <a:t>NAMI Advocates</a:t>
                      </a:r>
                    </a:p>
                  </a:txBody>
                  <a:tcPr horzOverflow="overflow">
                    <a:lnL>
                      <a:noFill/>
                    </a:lnL>
                    <a:lnR>
                      <a:noFill/>
                    </a:lnR>
                    <a:lnT cap="flat">
                      <a:noFill/>
                    </a:lnT>
                    <a:lnB cap="flat">
                      <a:noFill/>
                    </a:lnB>
                    <a:lnTlToBr>
                      <a:noFill/>
                    </a:lnTlToBr>
                    <a:lnBlToTr>
                      <a:noFill/>
                    </a:lnBlToTr>
                    <a:solidFill>
                      <a:srgbClr val="EAEAEA">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400" b="0" i="0" u="none" strike="noStrike" cap="none" normalizeH="0" baseline="0" smtClean="0">
                          <a:ln>
                            <a:noFill/>
                          </a:ln>
                          <a:solidFill>
                            <a:schemeClr val="bg2"/>
                          </a:solidFill>
                          <a:effectLst/>
                          <a:latin typeface="Tahoma" pitchFamily="34" charset="0"/>
                        </a:rPr>
                        <a:t>Community Providers</a:t>
                      </a:r>
                    </a:p>
                  </a:txBody>
                  <a:tcPr horzOverflow="overflow">
                    <a:lnL>
                      <a:noFill/>
                    </a:lnL>
                    <a:lnR cap="flat">
                      <a:noFill/>
                    </a:lnR>
                    <a:lnT cap="flat">
                      <a:noFill/>
                    </a:lnT>
                    <a:lnB cap="flat">
                      <a:noFill/>
                    </a:lnB>
                    <a:lnTlToBr>
                      <a:noFill/>
                    </a:lnTlToBr>
                    <a:lnBlToTr>
                      <a:noFill/>
                    </a:lnBlToTr>
                    <a:solidFill>
                      <a:srgbClr val="EAEAEA">
                        <a:alpha val="50000"/>
                      </a:srgbClr>
                    </a:solidFill>
                  </a:tcPr>
                </a:tc>
              </a:tr>
            </a:tbl>
          </a:graphicData>
        </a:graphic>
      </p:graphicFrame>
      <p:grpSp>
        <p:nvGrpSpPr>
          <p:cNvPr id="124973" name="Group 45"/>
          <p:cNvGrpSpPr>
            <a:grpSpLocks noChangeAspect="1"/>
          </p:cNvGrpSpPr>
          <p:nvPr userDrawn="1"/>
        </p:nvGrpSpPr>
        <p:grpSpPr bwMode="auto">
          <a:xfrm>
            <a:off x="7391400" y="304800"/>
            <a:ext cx="1447800" cy="1363663"/>
            <a:chOff x="240" y="1584"/>
            <a:chExt cx="1019" cy="960"/>
          </a:xfrm>
        </p:grpSpPr>
        <p:sp>
          <p:nvSpPr>
            <p:cNvPr id="124974" name="Oval 46"/>
            <p:cNvSpPr>
              <a:spLocks noChangeAspect="1" noChangeArrowheads="1"/>
            </p:cNvSpPr>
            <p:nvPr/>
          </p:nvSpPr>
          <p:spPr bwMode="auto">
            <a:xfrm>
              <a:off x="240" y="1584"/>
              <a:ext cx="1019" cy="960"/>
            </a:xfrm>
            <a:prstGeom prst="ellipse">
              <a:avLst/>
            </a:prstGeom>
            <a:solidFill>
              <a:srgbClr val="FFFFFF"/>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24975" name="Object 47"/>
            <p:cNvGraphicFramePr>
              <a:graphicFrameLocks noChangeAspect="1"/>
            </p:cNvGraphicFramePr>
            <p:nvPr/>
          </p:nvGraphicFramePr>
          <p:xfrm>
            <a:off x="280" y="1625"/>
            <a:ext cx="936" cy="886"/>
          </p:xfrm>
          <a:graphic>
            <a:graphicData uri="http://schemas.openxmlformats.org/presentationml/2006/ole">
              <mc:AlternateContent xmlns:mc="http://schemas.openxmlformats.org/markup-compatibility/2006">
                <mc:Choice xmlns:v="urn:schemas-microsoft-com:vml" Requires="v">
                  <p:oleObj spid="_x0000_s124976" r:id="rId22" imgW="1247619" imgH="1247619" progId="">
                    <p:embed/>
                  </p:oleObj>
                </mc:Choice>
                <mc:Fallback>
                  <p:oleObj r:id="rId22" imgW="1247619" imgH="1247619" progId="">
                    <p:embed/>
                    <p:pic>
                      <p:nvPicPr>
                        <p:cNvPr id="0" name="Object 4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0" y="1625"/>
                          <a:ext cx="936" cy="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rtl="0" eaLnBrk="0" fontAlgn="base" hangingPunct="0">
        <a:spcBef>
          <a:spcPct val="0"/>
        </a:spcBef>
        <a:spcAft>
          <a:spcPct val="0"/>
        </a:spcAft>
        <a:defRPr kumimoji="1" sz="4400">
          <a:solidFill>
            <a:schemeClr val="accent1"/>
          </a:solidFill>
          <a:latin typeface="+mj-lt"/>
          <a:ea typeface="+mj-ea"/>
          <a:cs typeface="+mj-cs"/>
        </a:defRPr>
      </a:lvl1pPr>
      <a:lvl2pPr algn="l" rtl="0" eaLnBrk="0" fontAlgn="base" hangingPunct="0">
        <a:spcBef>
          <a:spcPct val="0"/>
        </a:spcBef>
        <a:spcAft>
          <a:spcPct val="0"/>
        </a:spcAft>
        <a:defRPr kumimoji="1" sz="4400">
          <a:solidFill>
            <a:schemeClr val="accent1"/>
          </a:solidFill>
          <a:latin typeface="Tahoma" pitchFamily="34" charset="0"/>
        </a:defRPr>
      </a:lvl2pPr>
      <a:lvl3pPr algn="l" rtl="0" eaLnBrk="0" fontAlgn="base" hangingPunct="0">
        <a:spcBef>
          <a:spcPct val="0"/>
        </a:spcBef>
        <a:spcAft>
          <a:spcPct val="0"/>
        </a:spcAft>
        <a:defRPr kumimoji="1" sz="4400">
          <a:solidFill>
            <a:schemeClr val="accent1"/>
          </a:solidFill>
          <a:latin typeface="Tahoma" pitchFamily="34" charset="0"/>
        </a:defRPr>
      </a:lvl3pPr>
      <a:lvl4pPr algn="l" rtl="0" eaLnBrk="0" fontAlgn="base" hangingPunct="0">
        <a:spcBef>
          <a:spcPct val="0"/>
        </a:spcBef>
        <a:spcAft>
          <a:spcPct val="0"/>
        </a:spcAft>
        <a:defRPr kumimoji="1" sz="4400">
          <a:solidFill>
            <a:schemeClr val="accent1"/>
          </a:solidFill>
          <a:latin typeface="Tahoma" pitchFamily="34" charset="0"/>
        </a:defRPr>
      </a:lvl4pPr>
      <a:lvl5pPr algn="l" rtl="0" eaLnBrk="0" fontAlgn="base" hangingPunct="0">
        <a:spcBef>
          <a:spcPct val="0"/>
        </a:spcBef>
        <a:spcAft>
          <a:spcPct val="0"/>
        </a:spcAft>
        <a:defRPr kumimoji="1" sz="4400">
          <a:solidFill>
            <a:schemeClr val="accent1"/>
          </a:solidFill>
          <a:latin typeface="Tahoma" pitchFamily="34" charset="0"/>
        </a:defRPr>
      </a:lvl5pPr>
      <a:lvl6pPr marL="457200" algn="l" rtl="0" eaLnBrk="0" fontAlgn="base" hangingPunct="0">
        <a:spcBef>
          <a:spcPct val="0"/>
        </a:spcBef>
        <a:spcAft>
          <a:spcPct val="0"/>
        </a:spcAft>
        <a:defRPr kumimoji="1" sz="4400">
          <a:solidFill>
            <a:schemeClr val="accent1"/>
          </a:solidFill>
          <a:latin typeface="Tahoma" pitchFamily="34" charset="0"/>
        </a:defRPr>
      </a:lvl6pPr>
      <a:lvl7pPr marL="914400" algn="l" rtl="0" eaLnBrk="0" fontAlgn="base" hangingPunct="0">
        <a:spcBef>
          <a:spcPct val="0"/>
        </a:spcBef>
        <a:spcAft>
          <a:spcPct val="0"/>
        </a:spcAft>
        <a:defRPr kumimoji="1" sz="4400">
          <a:solidFill>
            <a:schemeClr val="accent1"/>
          </a:solidFill>
          <a:latin typeface="Tahoma" pitchFamily="34" charset="0"/>
        </a:defRPr>
      </a:lvl7pPr>
      <a:lvl8pPr marL="1371600" algn="l" rtl="0" eaLnBrk="0" fontAlgn="base" hangingPunct="0">
        <a:spcBef>
          <a:spcPct val="0"/>
        </a:spcBef>
        <a:spcAft>
          <a:spcPct val="0"/>
        </a:spcAft>
        <a:defRPr kumimoji="1" sz="4400">
          <a:solidFill>
            <a:schemeClr val="accent1"/>
          </a:solidFill>
          <a:latin typeface="Tahoma" pitchFamily="34" charset="0"/>
        </a:defRPr>
      </a:lvl8pPr>
      <a:lvl9pPr marL="1828800" algn="l" rtl="0" eaLnBrk="0" fontAlgn="base" hangingPunct="0">
        <a:spcBef>
          <a:spcPct val="0"/>
        </a:spcBef>
        <a:spcAft>
          <a:spcPct val="0"/>
        </a:spcAft>
        <a:defRPr kumimoji="1" sz="4400">
          <a:solidFill>
            <a:schemeClr val="accent1"/>
          </a:solidFill>
          <a:latin typeface="Tahoma" pitchFamily="34" charset="0"/>
        </a:defRPr>
      </a:lvl9pPr>
    </p:titleStyle>
    <p:bodyStyle>
      <a:lvl1pPr marL="342900" indent="-342900" algn="l" rtl="0" eaLnBrk="0" fontAlgn="base" hangingPunct="0">
        <a:spcBef>
          <a:spcPct val="20000"/>
        </a:spcBef>
        <a:spcAft>
          <a:spcPct val="0"/>
        </a:spcAft>
        <a:buClr>
          <a:srgbClr val="FFCC00"/>
        </a:buClr>
        <a:buSzPct val="75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rgbClr val="FFCC00"/>
        </a:buClr>
        <a:buSzPct val="75000"/>
        <a:buFont typeface="Wingdings"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rgbClr val="FFCC00"/>
        </a:buClr>
        <a:buSzPct val="75000"/>
        <a:buFont typeface="Wingdings" pitchFamily="2" charset="2"/>
        <a:buChar char="l"/>
        <a:defRPr kumimoji="1" sz="2000">
          <a:solidFill>
            <a:schemeClr val="tx1"/>
          </a:solidFill>
          <a:latin typeface="+mn-lt"/>
        </a:defRPr>
      </a:lvl4pPr>
      <a:lvl5pPr marL="2057400" indent="-228600" algn="l" rtl="0" eaLnBrk="0" fontAlgn="base" hangingPunct="0">
        <a:spcBef>
          <a:spcPct val="20000"/>
        </a:spcBef>
        <a:spcAft>
          <a:spcPct val="0"/>
        </a:spcAft>
        <a:buClr>
          <a:srgbClr val="FFCC00"/>
        </a:buClr>
        <a:buSzPct val="75000"/>
        <a:buFont typeface="Wingdings" pitchFamily="2" charset="2"/>
        <a:buChar char="l"/>
        <a:defRPr kumimoji="1" sz="2000">
          <a:solidFill>
            <a:schemeClr val="tx1"/>
          </a:solidFill>
          <a:latin typeface="+mn-lt"/>
        </a:defRPr>
      </a:lvl5pPr>
      <a:lvl6pPr marL="2514600" indent="-228600" algn="l" rtl="0" eaLnBrk="0" fontAlgn="base" hangingPunct="0">
        <a:spcBef>
          <a:spcPct val="20000"/>
        </a:spcBef>
        <a:spcAft>
          <a:spcPct val="0"/>
        </a:spcAft>
        <a:buClr>
          <a:srgbClr val="FFCC00"/>
        </a:buClr>
        <a:buSzPct val="75000"/>
        <a:buFont typeface="Wingdings" pitchFamily="2" charset="2"/>
        <a:buChar char="l"/>
        <a:defRPr kumimoji="1" sz="2000">
          <a:solidFill>
            <a:schemeClr val="tx1"/>
          </a:solidFill>
          <a:latin typeface="+mn-lt"/>
        </a:defRPr>
      </a:lvl6pPr>
      <a:lvl7pPr marL="2971800" indent="-228600" algn="l" rtl="0" eaLnBrk="0" fontAlgn="base" hangingPunct="0">
        <a:spcBef>
          <a:spcPct val="20000"/>
        </a:spcBef>
        <a:spcAft>
          <a:spcPct val="0"/>
        </a:spcAft>
        <a:buClr>
          <a:srgbClr val="FFCC00"/>
        </a:buClr>
        <a:buSzPct val="75000"/>
        <a:buFont typeface="Wingdings" pitchFamily="2" charset="2"/>
        <a:buChar char="l"/>
        <a:defRPr kumimoji="1" sz="2000">
          <a:solidFill>
            <a:schemeClr val="tx1"/>
          </a:solidFill>
          <a:latin typeface="+mn-lt"/>
        </a:defRPr>
      </a:lvl7pPr>
      <a:lvl8pPr marL="3429000" indent="-228600" algn="l" rtl="0" eaLnBrk="0" fontAlgn="base" hangingPunct="0">
        <a:spcBef>
          <a:spcPct val="20000"/>
        </a:spcBef>
        <a:spcAft>
          <a:spcPct val="0"/>
        </a:spcAft>
        <a:buClr>
          <a:srgbClr val="FFCC00"/>
        </a:buClr>
        <a:buSzPct val="75000"/>
        <a:buFont typeface="Wingdings" pitchFamily="2" charset="2"/>
        <a:buChar char="l"/>
        <a:defRPr kumimoji="1" sz="2000">
          <a:solidFill>
            <a:schemeClr val="tx1"/>
          </a:solidFill>
          <a:latin typeface="+mn-lt"/>
        </a:defRPr>
      </a:lvl8pPr>
      <a:lvl9pPr marL="3886200" indent="-228600" algn="l" rtl="0" eaLnBrk="0" fontAlgn="base" hangingPunct="0">
        <a:spcBef>
          <a:spcPct val="20000"/>
        </a:spcBef>
        <a:spcAft>
          <a:spcPct val="0"/>
        </a:spcAft>
        <a:buClr>
          <a:srgbClr val="FFCC00"/>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8.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png"/><Relationship Id="rId11" Type="http://schemas.openxmlformats.org/officeDocument/2006/relationships/image" Target="../media/image15.jpeg"/><Relationship Id="rId5" Type="http://schemas.openxmlformats.org/officeDocument/2006/relationships/image" Target="../media/image4.png"/><Relationship Id="rId10" Type="http://schemas.openxmlformats.org/officeDocument/2006/relationships/image" Target="../media/image30.emf"/><Relationship Id="rId4" Type="http://schemas.openxmlformats.org/officeDocument/2006/relationships/image" Target="../media/image3.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ctrTitle"/>
          </p:nvPr>
        </p:nvSpPr>
        <p:spPr/>
        <p:txBody>
          <a:bodyPr/>
          <a:lstStyle/>
          <a:p>
            <a:r>
              <a:rPr lang="en-US">
                <a:solidFill>
                  <a:schemeClr val="tx1"/>
                </a:solidFill>
              </a:rPr>
              <a:t>Georgia CIT</a:t>
            </a:r>
          </a:p>
        </p:txBody>
      </p:sp>
      <p:sp>
        <p:nvSpPr>
          <p:cNvPr id="440323" name="Rectangle 3"/>
          <p:cNvSpPr>
            <a:spLocks noGrp="1" noChangeArrowheads="1"/>
          </p:cNvSpPr>
          <p:nvPr>
            <p:ph type="subTitle" idx="1"/>
          </p:nvPr>
        </p:nvSpPr>
        <p:spPr/>
        <p:txBody>
          <a:bodyPr/>
          <a:lstStyle/>
          <a:p>
            <a:r>
              <a:rPr lang="en-US">
                <a:solidFill>
                  <a:schemeClr val="tx1"/>
                </a:solidFill>
              </a:rPr>
              <a:t>Crisis Intervention Team</a:t>
            </a:r>
          </a:p>
        </p:txBody>
      </p:sp>
      <p:sp>
        <p:nvSpPr>
          <p:cNvPr id="440324" name="Line 4"/>
          <p:cNvSpPr>
            <a:spLocks noChangeShapeType="1"/>
          </p:cNvSpPr>
          <p:nvPr/>
        </p:nvSpPr>
        <p:spPr bwMode="auto">
          <a:xfrm>
            <a:off x="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25" name="Line 5"/>
          <p:cNvSpPr>
            <a:spLocks noChangeShapeType="1"/>
          </p:cNvSpPr>
          <p:nvPr/>
        </p:nvSpPr>
        <p:spPr bwMode="auto">
          <a:xfrm>
            <a:off x="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26" name="Line 6"/>
          <p:cNvSpPr>
            <a:spLocks noChangeShapeType="1"/>
          </p:cNvSpPr>
          <p:nvPr/>
        </p:nvSpPr>
        <p:spPr bwMode="auto">
          <a:xfrm>
            <a:off x="0" y="6400800"/>
            <a:ext cx="0" cy="4714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27" name="Line 7"/>
          <p:cNvSpPr>
            <a:spLocks noChangeShapeType="1"/>
          </p:cNvSpPr>
          <p:nvPr/>
        </p:nvSpPr>
        <p:spPr bwMode="auto">
          <a:xfrm>
            <a:off x="9144000" y="6400800"/>
            <a:ext cx="0" cy="4714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28" name="Line 8"/>
          <p:cNvSpPr>
            <a:spLocks noChangeShapeType="1"/>
          </p:cNvSpPr>
          <p:nvPr/>
        </p:nvSpPr>
        <p:spPr bwMode="auto">
          <a:xfrm>
            <a:off x="304800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29" name="Line 9"/>
          <p:cNvSpPr>
            <a:spLocks noChangeShapeType="1"/>
          </p:cNvSpPr>
          <p:nvPr/>
        </p:nvSpPr>
        <p:spPr bwMode="auto">
          <a:xfrm>
            <a:off x="304800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30" name="Line 10"/>
          <p:cNvSpPr>
            <a:spLocks noChangeShapeType="1"/>
          </p:cNvSpPr>
          <p:nvPr/>
        </p:nvSpPr>
        <p:spPr bwMode="auto">
          <a:xfrm>
            <a:off x="609600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31" name="Line 11"/>
          <p:cNvSpPr>
            <a:spLocks noChangeShapeType="1"/>
          </p:cNvSpPr>
          <p:nvPr/>
        </p:nvSpPr>
        <p:spPr bwMode="auto">
          <a:xfrm>
            <a:off x="609600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32" name="Line 12"/>
          <p:cNvSpPr>
            <a:spLocks noChangeShapeType="1"/>
          </p:cNvSpPr>
          <p:nvPr/>
        </p:nvSpPr>
        <p:spPr bwMode="auto">
          <a:xfrm>
            <a:off x="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r>
              <a:rPr lang="en-US"/>
              <a:t>Memphis Model CIT</a:t>
            </a:r>
          </a:p>
        </p:txBody>
      </p:sp>
      <p:sp>
        <p:nvSpPr>
          <p:cNvPr id="535555" name="Rectangle 3"/>
          <p:cNvSpPr>
            <a:spLocks noGrp="1" noChangeArrowheads="1"/>
          </p:cNvSpPr>
          <p:nvPr>
            <p:ph type="body" idx="1"/>
          </p:nvPr>
        </p:nvSpPr>
        <p:spPr>
          <a:xfrm>
            <a:off x="2819400" y="1981200"/>
            <a:ext cx="5867400" cy="4267200"/>
          </a:xfrm>
        </p:spPr>
        <p:txBody>
          <a:bodyPr/>
          <a:lstStyle/>
          <a:p>
            <a:r>
              <a:rPr lang="en-US" sz="2800"/>
              <a:t>In 1987, an unarmed man with mental illness was shot and killed by Memphis police; a public outcry followed</a:t>
            </a:r>
          </a:p>
          <a:p>
            <a:r>
              <a:rPr lang="en-US" sz="2800"/>
              <a:t>In response, the Memphis PD and the local NAMI affiliate developed CIT (Crisis Intervention Team)</a:t>
            </a:r>
          </a:p>
        </p:txBody>
      </p:sp>
      <p:pic>
        <p:nvPicPr>
          <p:cNvPr id="535558" name="Picture 6"/>
          <p:cNvPicPr>
            <a:picLocks noChangeAspect="1" noChangeArrowheads="1"/>
          </p:cNvPicPr>
          <p:nvPr/>
        </p:nvPicPr>
        <p:blipFill>
          <a:blip r:embed="rId3">
            <a:extLst>
              <a:ext uri="{28A0092B-C50C-407E-A947-70E740481C1C}">
                <a14:useLocalDpi xmlns:a14="http://schemas.microsoft.com/office/drawing/2010/main" val="0"/>
              </a:ext>
            </a:extLst>
          </a:blip>
          <a:srcRect b="8957"/>
          <a:stretch>
            <a:fillRect/>
          </a:stretch>
        </p:blipFill>
        <p:spPr bwMode="auto">
          <a:xfrm>
            <a:off x="609600" y="2133600"/>
            <a:ext cx="1905000" cy="3886200"/>
          </a:xfrm>
          <a:prstGeom prst="rect">
            <a:avLst/>
          </a:prstGeom>
          <a:noFill/>
          <a:ln w="2540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a:t>NAMI CIT Objectives</a:t>
            </a:r>
          </a:p>
        </p:txBody>
      </p:sp>
      <p:sp>
        <p:nvSpPr>
          <p:cNvPr id="538627" name="Rectangle 3"/>
          <p:cNvSpPr>
            <a:spLocks noGrp="1" noChangeArrowheads="1"/>
          </p:cNvSpPr>
          <p:nvPr>
            <p:ph type="body" idx="1"/>
          </p:nvPr>
        </p:nvSpPr>
        <p:spPr>
          <a:xfrm>
            <a:off x="3200400" y="1981200"/>
            <a:ext cx="5410200" cy="4267200"/>
          </a:xfrm>
        </p:spPr>
        <p:txBody>
          <a:bodyPr/>
          <a:lstStyle/>
          <a:p>
            <a:r>
              <a:rPr lang="en-US" sz="2800"/>
              <a:t>Whenever possible, ensure consumer receives treatment rather than jail </a:t>
            </a:r>
          </a:p>
          <a:p>
            <a:r>
              <a:rPr lang="en-US" sz="2800"/>
              <a:t>Avoid unnecessary force by ensuring the CIT officer recognizes a mental illness or other brain disorder</a:t>
            </a:r>
          </a:p>
          <a:p>
            <a:r>
              <a:rPr lang="en-US" sz="2800"/>
              <a:t>Ensure CIT officer has skills to de-escalate a person in crisis</a:t>
            </a:r>
          </a:p>
        </p:txBody>
      </p:sp>
      <p:pic>
        <p:nvPicPr>
          <p:cNvPr id="538628" name="Picture 4"/>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533400" y="2133600"/>
            <a:ext cx="2438400" cy="1674813"/>
          </a:xfrm>
          <a:prstGeom prst="rect">
            <a:avLst/>
          </a:prstGeom>
          <a:noFill/>
          <a:ln w="3810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a:t>Combating Stigma</a:t>
            </a:r>
          </a:p>
        </p:txBody>
      </p:sp>
      <p:pic>
        <p:nvPicPr>
          <p:cNvPr id="557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2316163" cy="3276600"/>
          </a:xfrm>
          <a:prstGeom prst="rect">
            <a:avLst/>
          </a:prstGeom>
          <a:noFill/>
          <a:ln w="38100" cap="sq" algn="ctr">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7062" name="Picture 6"/>
          <p:cNvPicPr>
            <a:picLocks noChangeAspect="1" noChangeArrowheads="1"/>
          </p:cNvPicPr>
          <p:nvPr/>
        </p:nvPicPr>
        <p:blipFill>
          <a:blip r:embed="rId4">
            <a:extLst>
              <a:ext uri="{28A0092B-C50C-407E-A947-70E740481C1C}">
                <a14:useLocalDpi xmlns:a14="http://schemas.microsoft.com/office/drawing/2010/main" val="0"/>
              </a:ext>
            </a:extLst>
          </a:blip>
          <a:srcRect b="7692"/>
          <a:stretch>
            <a:fillRect/>
          </a:stretch>
        </p:blipFill>
        <p:spPr bwMode="auto">
          <a:xfrm>
            <a:off x="5105400" y="1981200"/>
            <a:ext cx="2298700" cy="3276600"/>
          </a:xfrm>
          <a:prstGeom prst="rect">
            <a:avLst/>
          </a:prstGeom>
          <a:noFill/>
          <a:ln w="38100" cap="sq" algn="ctr">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7064" name="Rectangle 8"/>
          <p:cNvSpPr>
            <a:spLocks noGrp="1" noChangeArrowheads="1"/>
          </p:cNvSpPr>
          <p:nvPr>
            <p:ph type="body" idx="1"/>
          </p:nvPr>
        </p:nvSpPr>
        <p:spPr>
          <a:xfrm>
            <a:off x="1066800" y="5334000"/>
            <a:ext cx="6934200" cy="990600"/>
          </a:xfrm>
        </p:spPr>
        <p:txBody>
          <a:bodyPr/>
          <a:lstStyle/>
          <a:p>
            <a:pPr algn="ctr">
              <a:lnSpc>
                <a:spcPct val="80000"/>
              </a:lnSpc>
              <a:buFont typeface="Wingdings" pitchFamily="2" charset="2"/>
              <a:buNone/>
            </a:pPr>
            <a:r>
              <a:rPr lang="en-US" sz="2400"/>
              <a:t>Notice the differences in the way the media addresses a person with diabetes versus a person with mental illness.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n-US"/>
              <a:t>Reducing Stigma</a:t>
            </a:r>
          </a:p>
        </p:txBody>
      </p:sp>
      <p:sp>
        <p:nvSpPr>
          <p:cNvPr id="537611" name="Rectangle 11"/>
          <p:cNvSpPr>
            <a:spLocks noGrp="1" noChangeArrowheads="1"/>
          </p:cNvSpPr>
          <p:nvPr>
            <p:ph type="body" idx="1"/>
          </p:nvPr>
        </p:nvSpPr>
        <p:spPr>
          <a:xfrm>
            <a:off x="457200" y="2057400"/>
            <a:ext cx="8458200" cy="3505200"/>
          </a:xfrm>
        </p:spPr>
        <p:txBody>
          <a:bodyPr/>
          <a:lstStyle/>
          <a:p>
            <a:pPr>
              <a:lnSpc>
                <a:spcPct val="80000"/>
              </a:lnSpc>
              <a:buClr>
                <a:srgbClr val="EA0000"/>
              </a:buClr>
              <a:buFont typeface="Wingdings" pitchFamily="2" charset="2"/>
              <a:buNone/>
            </a:pPr>
            <a:r>
              <a:rPr lang="en-US" sz="2400" b="1">
                <a:solidFill>
                  <a:srgbClr val="FFCC00"/>
                </a:solidFill>
              </a:rPr>
              <a:t>President’s New Freedom Commission </a:t>
            </a:r>
          </a:p>
          <a:p>
            <a:pPr>
              <a:lnSpc>
                <a:spcPct val="80000"/>
              </a:lnSpc>
              <a:buClr>
                <a:srgbClr val="EA0000"/>
              </a:buClr>
              <a:buFont typeface="Wingdings" pitchFamily="2" charset="2"/>
              <a:buNone/>
            </a:pPr>
            <a:r>
              <a:rPr lang="en-US" sz="2400" b="1">
                <a:solidFill>
                  <a:srgbClr val="FFCC00"/>
                </a:solidFill>
              </a:rPr>
              <a:t>Report on Mental Health</a:t>
            </a:r>
          </a:p>
          <a:p>
            <a:pPr>
              <a:lnSpc>
                <a:spcPct val="80000"/>
              </a:lnSpc>
              <a:buClr>
                <a:srgbClr val="EA0000"/>
              </a:buClr>
            </a:pPr>
            <a:r>
              <a:rPr lang="en-US" sz="2400"/>
              <a:t>Stigma motivates us to fear, reject, avoid, and discriminate against people with mental illnesses (common in US and Western nations)</a:t>
            </a:r>
          </a:p>
          <a:p>
            <a:pPr>
              <a:lnSpc>
                <a:spcPct val="80000"/>
              </a:lnSpc>
              <a:buClr>
                <a:srgbClr val="EA0000"/>
              </a:buClr>
            </a:pPr>
            <a:r>
              <a:rPr lang="en-US" sz="2400"/>
              <a:t>Stigma leads others to avoid living, socializing, or working with, renting to, or employing people with mental illness, especially disorders like schizophrenia. </a:t>
            </a:r>
          </a:p>
          <a:p>
            <a:pPr>
              <a:lnSpc>
                <a:spcPct val="80000"/>
              </a:lnSpc>
              <a:buClr>
                <a:srgbClr val="EA0000"/>
              </a:buClr>
            </a:pPr>
            <a:r>
              <a:rPr lang="en-US" sz="2400"/>
              <a:t>Stigma leads to low self-esteem, isolation, hopelessness. </a:t>
            </a:r>
          </a:p>
          <a:p>
            <a:pPr>
              <a:lnSpc>
                <a:spcPct val="80000"/>
              </a:lnSpc>
              <a:buClr>
                <a:srgbClr val="EA0000"/>
              </a:buClr>
            </a:pPr>
            <a:r>
              <a:rPr lang="en-US" sz="2400"/>
              <a:t>Due to stigma, people with mental health problems may be ashamed, conceal symptoms or fail to seek treatment.</a:t>
            </a:r>
          </a:p>
          <a:p>
            <a:pPr>
              <a:lnSpc>
                <a:spcPct val="80000"/>
              </a:lnSpc>
            </a:pP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ctrTitle"/>
          </p:nvPr>
        </p:nvSpPr>
        <p:spPr>
          <a:xfrm>
            <a:off x="2209800" y="2438400"/>
            <a:ext cx="6781800" cy="838200"/>
          </a:xfrm>
        </p:spPr>
        <p:txBody>
          <a:bodyPr/>
          <a:lstStyle/>
          <a:p>
            <a:pPr algn="l"/>
            <a:r>
              <a:rPr lang="en-US">
                <a:solidFill>
                  <a:srgbClr val="FFCC00"/>
                </a:solidFill>
              </a:rPr>
              <a:t>Law Enforcement</a:t>
            </a:r>
          </a:p>
        </p:txBody>
      </p:sp>
      <p:sp>
        <p:nvSpPr>
          <p:cNvPr id="529411" name="Rectangle 3"/>
          <p:cNvSpPr>
            <a:spLocks noGrp="1" noChangeArrowheads="1"/>
          </p:cNvSpPr>
          <p:nvPr>
            <p:ph type="subTitle" idx="1"/>
          </p:nvPr>
        </p:nvSpPr>
        <p:spPr>
          <a:xfrm>
            <a:off x="2209800" y="3352800"/>
            <a:ext cx="6781800" cy="762000"/>
          </a:xfrm>
        </p:spPr>
        <p:txBody>
          <a:bodyPr/>
          <a:lstStyle/>
          <a:p>
            <a:pPr algn="l"/>
            <a:r>
              <a:rPr lang="en-US">
                <a:solidFill>
                  <a:schemeClr val="tx1"/>
                </a:solidFill>
              </a:rPr>
              <a:t>Crisis Intervention Team</a:t>
            </a:r>
          </a:p>
        </p:txBody>
      </p:sp>
      <p:sp>
        <p:nvSpPr>
          <p:cNvPr id="529412" name="Line 4"/>
          <p:cNvSpPr>
            <a:spLocks noChangeShapeType="1"/>
          </p:cNvSpPr>
          <p:nvPr/>
        </p:nvSpPr>
        <p:spPr bwMode="auto">
          <a:xfrm>
            <a:off x="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413" name="Line 5"/>
          <p:cNvSpPr>
            <a:spLocks noChangeShapeType="1"/>
          </p:cNvSpPr>
          <p:nvPr/>
        </p:nvSpPr>
        <p:spPr bwMode="auto">
          <a:xfrm>
            <a:off x="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414" name="Line 6"/>
          <p:cNvSpPr>
            <a:spLocks noChangeShapeType="1"/>
          </p:cNvSpPr>
          <p:nvPr/>
        </p:nvSpPr>
        <p:spPr bwMode="auto">
          <a:xfrm>
            <a:off x="0" y="6400800"/>
            <a:ext cx="0" cy="4714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415" name="Line 7"/>
          <p:cNvSpPr>
            <a:spLocks noChangeShapeType="1"/>
          </p:cNvSpPr>
          <p:nvPr/>
        </p:nvSpPr>
        <p:spPr bwMode="auto">
          <a:xfrm>
            <a:off x="9144000" y="6400800"/>
            <a:ext cx="0" cy="4714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416" name="Line 8"/>
          <p:cNvSpPr>
            <a:spLocks noChangeShapeType="1"/>
          </p:cNvSpPr>
          <p:nvPr/>
        </p:nvSpPr>
        <p:spPr bwMode="auto">
          <a:xfrm>
            <a:off x="304800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417" name="Line 9"/>
          <p:cNvSpPr>
            <a:spLocks noChangeShapeType="1"/>
          </p:cNvSpPr>
          <p:nvPr/>
        </p:nvSpPr>
        <p:spPr bwMode="auto">
          <a:xfrm>
            <a:off x="304800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418" name="Line 10"/>
          <p:cNvSpPr>
            <a:spLocks noChangeShapeType="1"/>
          </p:cNvSpPr>
          <p:nvPr/>
        </p:nvSpPr>
        <p:spPr bwMode="auto">
          <a:xfrm>
            <a:off x="609600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419" name="Line 11"/>
          <p:cNvSpPr>
            <a:spLocks noChangeShapeType="1"/>
          </p:cNvSpPr>
          <p:nvPr/>
        </p:nvSpPr>
        <p:spPr bwMode="auto">
          <a:xfrm>
            <a:off x="609600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420" name="Line 12"/>
          <p:cNvSpPr>
            <a:spLocks noChangeShapeType="1"/>
          </p:cNvSpPr>
          <p:nvPr/>
        </p:nvSpPr>
        <p:spPr bwMode="auto">
          <a:xfrm>
            <a:off x="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a:t>All Volunteer Program</a:t>
            </a:r>
          </a:p>
        </p:txBody>
      </p:sp>
      <p:sp>
        <p:nvSpPr>
          <p:cNvPr id="541701" name="Rectangle 5"/>
          <p:cNvSpPr>
            <a:spLocks noGrp="1" noChangeArrowheads="1"/>
          </p:cNvSpPr>
          <p:nvPr>
            <p:ph type="body" idx="1"/>
          </p:nvPr>
        </p:nvSpPr>
        <p:spPr>
          <a:xfrm>
            <a:off x="3276600" y="2133600"/>
            <a:ext cx="5334000" cy="3810000"/>
          </a:xfrm>
        </p:spPr>
        <p:txBody>
          <a:bodyPr/>
          <a:lstStyle/>
          <a:p>
            <a:pPr>
              <a:lnSpc>
                <a:spcPct val="90000"/>
              </a:lnSpc>
            </a:pPr>
            <a:r>
              <a:rPr lang="en-US"/>
              <a:t>CIT are regular patrol officers who volunteered</a:t>
            </a:r>
          </a:p>
          <a:p>
            <a:pPr>
              <a:lnSpc>
                <a:spcPct val="90000"/>
              </a:lnSpc>
            </a:pPr>
            <a:r>
              <a:rPr lang="en-US"/>
              <a:t>Many CIT officers have family or friends with mental illness or other brain disorders</a:t>
            </a:r>
          </a:p>
          <a:p>
            <a:pPr>
              <a:lnSpc>
                <a:spcPct val="90000"/>
              </a:lnSpc>
            </a:pPr>
            <a:r>
              <a:rPr lang="en-US"/>
              <a:t>This program has to come from the heart</a:t>
            </a:r>
          </a:p>
        </p:txBody>
      </p:sp>
      <p:pic>
        <p:nvPicPr>
          <p:cNvPr id="5417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25908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a:t>Immediate Response</a:t>
            </a:r>
          </a:p>
        </p:txBody>
      </p:sp>
      <p:pic>
        <p:nvPicPr>
          <p:cNvPr id="540678" name="Picture 6"/>
          <p:cNvPicPr>
            <a:picLocks noChangeAspect="1" noChangeArrowheads="1"/>
          </p:cNvPicPr>
          <p:nvPr/>
        </p:nvPicPr>
        <p:blipFill>
          <a:blip r:embed="rId3">
            <a:extLst>
              <a:ext uri="{28A0092B-C50C-407E-A947-70E740481C1C}">
                <a14:useLocalDpi xmlns:a14="http://schemas.microsoft.com/office/drawing/2010/main" val="0"/>
              </a:ext>
            </a:extLst>
          </a:blip>
          <a:srcRect t="15631" b="9808"/>
          <a:stretch>
            <a:fillRect/>
          </a:stretch>
        </p:blipFill>
        <p:spPr bwMode="auto">
          <a:xfrm>
            <a:off x="4953000" y="2438400"/>
            <a:ext cx="335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0681" name="Picture 9"/>
          <p:cNvPicPr preferRelativeResize="0">
            <a:picLocks noChangeArrowheads="1"/>
          </p:cNvPicPr>
          <p:nvPr/>
        </p:nvPicPr>
        <p:blipFill>
          <a:blip r:embed="rId4">
            <a:extLst>
              <a:ext uri="{28A0092B-C50C-407E-A947-70E740481C1C}">
                <a14:useLocalDpi xmlns:a14="http://schemas.microsoft.com/office/drawing/2010/main" val="0"/>
              </a:ext>
            </a:extLst>
          </a:blip>
          <a:srcRect l="9219" t="429" r="-987" b="443"/>
          <a:stretch>
            <a:fillRect/>
          </a:stretch>
        </p:blipFill>
        <p:spPr bwMode="auto">
          <a:xfrm>
            <a:off x="4953000" y="4343400"/>
            <a:ext cx="3429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0683" name="Rectangle 11"/>
          <p:cNvSpPr>
            <a:spLocks noGrp="1" noChangeArrowheads="1"/>
          </p:cNvSpPr>
          <p:nvPr>
            <p:ph type="body" idx="1"/>
          </p:nvPr>
        </p:nvSpPr>
        <p:spPr>
          <a:xfrm>
            <a:off x="533400" y="2362200"/>
            <a:ext cx="4114800" cy="3581400"/>
          </a:xfrm>
        </p:spPr>
        <p:txBody>
          <a:bodyPr/>
          <a:lstStyle/>
          <a:p>
            <a:pPr>
              <a:lnSpc>
                <a:spcPct val="80000"/>
              </a:lnSpc>
            </a:pPr>
            <a:r>
              <a:rPr lang="en-US" sz="2800"/>
              <a:t>911 dispatch identifies a call where a consumer with mental illness or other brain disorder is in crisis</a:t>
            </a:r>
          </a:p>
          <a:p>
            <a:pPr>
              <a:lnSpc>
                <a:spcPct val="80000"/>
              </a:lnSpc>
            </a:pPr>
            <a:r>
              <a:rPr lang="en-US" sz="2800"/>
              <a:t>The closest CIT officer is dispatched to the scene along with other law enforcement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t>Crisis Intervention</a:t>
            </a:r>
          </a:p>
        </p:txBody>
      </p:sp>
      <p:pic>
        <p:nvPicPr>
          <p:cNvPr id="556036" name="Picture 4" descr="j0287628"/>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3400" y="2286000"/>
            <a:ext cx="2032000" cy="154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6037" name="Rectangle 5"/>
          <p:cNvSpPr>
            <a:spLocks noChangeArrowheads="1"/>
          </p:cNvSpPr>
          <p:nvPr/>
        </p:nvSpPr>
        <p:spPr bwMode="auto">
          <a:xfrm>
            <a:off x="2743200" y="2209800"/>
            <a:ext cx="59436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a:lnSpc>
                <a:spcPct val="80000"/>
              </a:lnSpc>
              <a:spcBef>
                <a:spcPct val="20000"/>
              </a:spcBef>
              <a:buClr>
                <a:srgbClr val="FFCC00"/>
              </a:buClr>
              <a:buSzPct val="75000"/>
              <a:buFont typeface="Wingdings" pitchFamily="2" charset="2"/>
              <a:buNone/>
            </a:pPr>
            <a:r>
              <a:rPr kumimoji="1" lang="en-US" sz="2800" b="1">
                <a:solidFill>
                  <a:srgbClr val="FFCC00"/>
                </a:solidFill>
                <a:latin typeface="Tahoma" pitchFamily="34" charset="0"/>
              </a:rPr>
              <a:t>De-escalation Training</a:t>
            </a:r>
          </a:p>
          <a:p>
            <a:pPr marL="342900" indent="-342900" algn="l">
              <a:lnSpc>
                <a:spcPct val="80000"/>
              </a:lnSpc>
              <a:spcBef>
                <a:spcPct val="20000"/>
              </a:spcBef>
              <a:buClr>
                <a:srgbClr val="FFCC00"/>
              </a:buClr>
              <a:buSzPct val="75000"/>
              <a:buFont typeface="Wingdings" pitchFamily="2" charset="2"/>
              <a:buChar char="l"/>
            </a:pPr>
            <a:r>
              <a:rPr kumimoji="1" lang="en-US" sz="2800">
                <a:latin typeface="Tahoma" pitchFamily="34" charset="0"/>
              </a:rPr>
              <a:t>The CIT officer attempts from the beginning to use the consumer’s name</a:t>
            </a:r>
          </a:p>
          <a:p>
            <a:pPr marL="342900" indent="-342900" algn="l">
              <a:lnSpc>
                <a:spcPct val="80000"/>
              </a:lnSpc>
              <a:spcBef>
                <a:spcPct val="20000"/>
              </a:spcBef>
              <a:buClr>
                <a:srgbClr val="FFCC00"/>
              </a:buClr>
              <a:buSzPct val="75000"/>
              <a:buFont typeface="Wingdings" pitchFamily="2" charset="2"/>
              <a:buChar char="l"/>
            </a:pPr>
            <a:r>
              <a:rPr kumimoji="1" lang="en-US" sz="2800">
                <a:latin typeface="Tahoma" pitchFamily="34" charset="0"/>
              </a:rPr>
              <a:t>The CIT officer uses compassion, respect, listening skills and knowledge of crisis intervention stages</a:t>
            </a:r>
          </a:p>
          <a:p>
            <a:pPr marL="342900" indent="-342900" algn="l">
              <a:lnSpc>
                <a:spcPct val="80000"/>
              </a:lnSpc>
              <a:spcBef>
                <a:spcPct val="20000"/>
              </a:spcBef>
              <a:buClr>
                <a:srgbClr val="FFCC00"/>
              </a:buClr>
              <a:buSzPct val="75000"/>
              <a:buFont typeface="Wingdings" pitchFamily="2" charset="2"/>
              <a:buChar char="l"/>
            </a:pPr>
            <a:r>
              <a:rPr kumimoji="1" lang="en-US" sz="2800">
                <a:latin typeface="Tahoma" pitchFamily="34" charset="0"/>
              </a:rPr>
              <a:t>They explain the process to consumers and families</a:t>
            </a:r>
          </a:p>
          <a:p>
            <a:pPr marL="342900" indent="-342900" algn="l">
              <a:lnSpc>
                <a:spcPct val="80000"/>
              </a:lnSpc>
              <a:spcBef>
                <a:spcPct val="20000"/>
              </a:spcBef>
              <a:buClr>
                <a:srgbClr val="FFCC00"/>
              </a:buClr>
              <a:buSzPct val="75000"/>
              <a:buFont typeface="Wingdings" pitchFamily="2" charset="2"/>
              <a:buChar char="l"/>
            </a:pPr>
            <a:endParaRPr kumimoji="1" lang="en-US" sz="2800">
              <a:latin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Positive CIT Outcomes</a:t>
            </a:r>
          </a:p>
        </p:txBody>
      </p:sp>
      <p:sp>
        <p:nvSpPr>
          <p:cNvPr id="552963" name="Rectangle 3"/>
          <p:cNvSpPr>
            <a:spLocks noGrp="1" noChangeArrowheads="1"/>
          </p:cNvSpPr>
          <p:nvPr>
            <p:ph type="body" idx="1"/>
          </p:nvPr>
        </p:nvSpPr>
        <p:spPr>
          <a:xfrm>
            <a:off x="3962400" y="1981200"/>
            <a:ext cx="4648200" cy="4267200"/>
          </a:xfrm>
        </p:spPr>
        <p:txBody>
          <a:bodyPr/>
          <a:lstStyle/>
          <a:p>
            <a:r>
              <a:rPr lang="en-US" sz="2800"/>
              <a:t>Decreased number of people with mental illness incarcerated</a:t>
            </a:r>
          </a:p>
          <a:p>
            <a:r>
              <a:rPr lang="en-US" sz="2800"/>
              <a:t>Decreased officer and consumer injuries</a:t>
            </a:r>
          </a:p>
          <a:p>
            <a:r>
              <a:rPr lang="en-US" sz="2800"/>
              <a:t>CIT officers become consumer advocates</a:t>
            </a:r>
          </a:p>
          <a:p>
            <a:r>
              <a:rPr lang="en-US" sz="2800"/>
              <a:t>Consumers more willing to call police for help</a:t>
            </a:r>
          </a:p>
          <a:p>
            <a:endParaRPr lang="en-US" sz="2800"/>
          </a:p>
        </p:txBody>
      </p:sp>
      <p:pic>
        <p:nvPicPr>
          <p:cNvPr id="55297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31242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US"/>
              <a:t>CIT Identification</a:t>
            </a:r>
          </a:p>
        </p:txBody>
      </p:sp>
      <p:sp>
        <p:nvSpPr>
          <p:cNvPr id="549891" name="Rectangle 3"/>
          <p:cNvSpPr>
            <a:spLocks noGrp="1" noChangeArrowheads="1"/>
          </p:cNvSpPr>
          <p:nvPr>
            <p:ph type="body" idx="1"/>
          </p:nvPr>
        </p:nvSpPr>
        <p:spPr>
          <a:xfrm>
            <a:off x="685800" y="2133600"/>
            <a:ext cx="4953000" cy="4114800"/>
          </a:xfrm>
        </p:spPr>
        <p:txBody>
          <a:bodyPr/>
          <a:lstStyle/>
          <a:p>
            <a:pPr>
              <a:lnSpc>
                <a:spcPct val="90000"/>
              </a:lnSpc>
            </a:pPr>
            <a:r>
              <a:rPr lang="en-US"/>
              <a:t>Consumers can identify CIT officers by their Georgia Crisis Intervention Team pin</a:t>
            </a:r>
          </a:p>
          <a:p>
            <a:pPr>
              <a:lnSpc>
                <a:spcPct val="90000"/>
              </a:lnSpc>
            </a:pPr>
            <a:r>
              <a:rPr lang="en-US"/>
              <a:t>24/7 program</a:t>
            </a:r>
          </a:p>
          <a:p>
            <a:pPr>
              <a:lnSpc>
                <a:spcPct val="90000"/>
              </a:lnSpc>
            </a:pPr>
            <a:r>
              <a:rPr lang="en-US"/>
              <a:t>CIT officers are in charge upon arrival of the scene</a:t>
            </a:r>
          </a:p>
        </p:txBody>
      </p:sp>
      <p:grpSp>
        <p:nvGrpSpPr>
          <p:cNvPr id="549909" name="Group 21"/>
          <p:cNvGrpSpPr>
            <a:grpSpLocks/>
          </p:cNvGrpSpPr>
          <p:nvPr/>
        </p:nvGrpSpPr>
        <p:grpSpPr bwMode="auto">
          <a:xfrm>
            <a:off x="6019800" y="2133600"/>
            <a:ext cx="2438400" cy="3657600"/>
            <a:chOff x="3792" y="1344"/>
            <a:chExt cx="1536" cy="2304"/>
          </a:xfrm>
        </p:grpSpPr>
        <p:pic>
          <p:nvPicPr>
            <p:cNvPr id="549892" name="Picture 4" descr="j01849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1344"/>
              <a:ext cx="1536" cy="2304"/>
            </a:xfrm>
            <a:prstGeom prst="rect">
              <a:avLst/>
            </a:prstGeom>
            <a:noFill/>
            <a:extLst>
              <a:ext uri="{909E8E84-426E-40DD-AFC4-6F175D3DCCD1}">
                <a14:hiddenFill xmlns:a14="http://schemas.microsoft.com/office/drawing/2010/main">
                  <a:solidFill>
                    <a:srgbClr val="FFFFFF"/>
                  </a:solidFill>
                </a14:hiddenFill>
              </a:ext>
            </a:extLst>
          </p:spPr>
        </p:pic>
        <p:grpSp>
          <p:nvGrpSpPr>
            <p:cNvPr id="549900" name="Group 12"/>
            <p:cNvGrpSpPr>
              <a:grpSpLocks noChangeAspect="1"/>
            </p:cNvGrpSpPr>
            <p:nvPr/>
          </p:nvGrpSpPr>
          <p:grpSpPr bwMode="auto">
            <a:xfrm>
              <a:off x="4224" y="2205"/>
              <a:ext cx="96" cy="91"/>
              <a:chOff x="240" y="1584"/>
              <a:chExt cx="1019" cy="960"/>
            </a:xfrm>
          </p:grpSpPr>
          <p:sp>
            <p:nvSpPr>
              <p:cNvPr id="549901" name="Oval 13"/>
              <p:cNvSpPr>
                <a:spLocks noChangeAspect="1" noChangeArrowheads="1"/>
              </p:cNvSpPr>
              <p:nvPr/>
            </p:nvSpPr>
            <p:spPr bwMode="auto">
              <a:xfrm>
                <a:off x="240" y="1584"/>
                <a:ext cx="1019" cy="960"/>
              </a:xfrm>
              <a:prstGeom prst="ellipse">
                <a:avLst/>
              </a:prstGeom>
              <a:solidFill>
                <a:srgbClr val="FFFFFF"/>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49902" name="Object 14"/>
              <p:cNvGraphicFramePr>
                <a:graphicFrameLocks noChangeAspect="1"/>
              </p:cNvGraphicFramePr>
              <p:nvPr/>
            </p:nvGraphicFramePr>
            <p:xfrm>
              <a:off x="280" y="1625"/>
              <a:ext cx="936" cy="886"/>
            </p:xfrm>
            <a:graphic>
              <a:graphicData uri="http://schemas.openxmlformats.org/presentationml/2006/ole">
                <mc:AlternateContent xmlns:mc="http://schemas.openxmlformats.org/markup-compatibility/2006">
                  <mc:Choice xmlns:v="urn:schemas-microsoft-com:vml" Requires="v">
                    <p:oleObj spid="_x0000_s549911" r:id="rId5" imgW="1247619" imgH="1247619" progId="">
                      <p:embed/>
                    </p:oleObj>
                  </mc:Choice>
                  <mc:Fallback>
                    <p:oleObj r:id="rId5" imgW="1247619" imgH="1247619"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 y="1625"/>
                            <a:ext cx="936" cy="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549910" name="Group 22"/>
          <p:cNvGrpSpPr>
            <a:grpSpLocks/>
          </p:cNvGrpSpPr>
          <p:nvPr/>
        </p:nvGrpSpPr>
        <p:grpSpPr bwMode="auto">
          <a:xfrm>
            <a:off x="5853113" y="1257300"/>
            <a:ext cx="2079625" cy="2476500"/>
            <a:chOff x="3687" y="792"/>
            <a:chExt cx="1310" cy="1560"/>
          </a:xfrm>
        </p:grpSpPr>
        <p:sp>
          <p:nvSpPr>
            <p:cNvPr id="549907" name="AutoShape 19"/>
            <p:cNvSpPr>
              <a:spLocks noChangeArrowheads="1"/>
            </p:cNvSpPr>
            <p:nvPr/>
          </p:nvSpPr>
          <p:spPr bwMode="auto">
            <a:xfrm rot="9395014">
              <a:off x="3687" y="792"/>
              <a:ext cx="1310" cy="1225"/>
            </a:xfrm>
            <a:custGeom>
              <a:avLst/>
              <a:gdLst>
                <a:gd name="G0" fmla="+- 14232 0 0"/>
                <a:gd name="G1" fmla="+- 19286 0 0"/>
                <a:gd name="G2" fmla="+- 4297 0 0"/>
                <a:gd name="G3" fmla="*/ 14232 1 2"/>
                <a:gd name="G4" fmla="+- G3 10800 0"/>
                <a:gd name="G5" fmla="+- 21600 14232 19286"/>
                <a:gd name="G6" fmla="+- 19286 4297 0"/>
                <a:gd name="G7" fmla="*/ G6 1 2"/>
                <a:gd name="G8" fmla="*/ 19286 2 1"/>
                <a:gd name="G9" fmla="+- G8 0 21600"/>
                <a:gd name="G10" fmla="+- G5 0 G4"/>
                <a:gd name="G11" fmla="+- 14232 0 G4"/>
                <a:gd name="G12" fmla="*/ G2 G10 G11"/>
                <a:gd name="T0" fmla="*/ 17916 w 21600"/>
                <a:gd name="T1" fmla="*/ 0 h 21600"/>
                <a:gd name="T2" fmla="*/ 14232 w 21600"/>
                <a:gd name="T3" fmla="*/ 4297 h 21600"/>
                <a:gd name="T4" fmla="*/ 4297 w 21600"/>
                <a:gd name="T5" fmla="*/ 14232 h 21600"/>
                <a:gd name="T6" fmla="*/ 0 w 21600"/>
                <a:gd name="T7" fmla="*/ 17916 h 21600"/>
                <a:gd name="T8" fmla="*/ 4297 w 21600"/>
                <a:gd name="T9" fmla="*/ 21600 h 21600"/>
                <a:gd name="T10" fmla="*/ 11792 w 21600"/>
                <a:gd name="T11" fmla="*/ 19286 h 21600"/>
                <a:gd name="T12" fmla="*/ 19286 w 21600"/>
                <a:gd name="T13" fmla="*/ 11792 h 21600"/>
                <a:gd name="T14" fmla="*/ 21600 w 21600"/>
                <a:gd name="T15" fmla="*/ 429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916" y="0"/>
                  </a:moveTo>
                  <a:lnTo>
                    <a:pt x="14232" y="4297"/>
                  </a:lnTo>
                  <a:lnTo>
                    <a:pt x="16546" y="4297"/>
                  </a:lnTo>
                  <a:lnTo>
                    <a:pt x="16546" y="16546"/>
                  </a:lnTo>
                  <a:lnTo>
                    <a:pt x="4297" y="16546"/>
                  </a:lnTo>
                  <a:lnTo>
                    <a:pt x="4297" y="14232"/>
                  </a:lnTo>
                  <a:lnTo>
                    <a:pt x="0" y="17916"/>
                  </a:lnTo>
                  <a:lnTo>
                    <a:pt x="4297" y="21600"/>
                  </a:lnTo>
                  <a:lnTo>
                    <a:pt x="4297" y="19286"/>
                  </a:lnTo>
                  <a:lnTo>
                    <a:pt x="19286" y="19286"/>
                  </a:lnTo>
                  <a:lnTo>
                    <a:pt x="19286" y="4297"/>
                  </a:lnTo>
                  <a:lnTo>
                    <a:pt x="21600" y="4297"/>
                  </a:lnTo>
                  <a:close/>
                </a:path>
              </a:pathLst>
            </a:custGeom>
            <a:solidFill>
              <a:srgbClr val="FFCC00"/>
            </a:solidFill>
            <a:ln w="12700" cap="sq"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9908" name="Oval 20"/>
            <p:cNvSpPr>
              <a:spLocks noChangeArrowheads="1"/>
            </p:cNvSpPr>
            <p:nvPr/>
          </p:nvSpPr>
          <p:spPr bwMode="auto">
            <a:xfrm>
              <a:off x="4176" y="2160"/>
              <a:ext cx="192" cy="192"/>
            </a:xfrm>
            <a:prstGeom prst="ellipse">
              <a:avLst/>
            </a:prstGeom>
            <a:noFill/>
            <a:ln w="25400" algn="ctr">
              <a:solidFill>
                <a:srgbClr val="FFCC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a:t>Georgia CIT Vision</a:t>
            </a:r>
          </a:p>
        </p:txBody>
      </p:sp>
      <p:graphicFrame>
        <p:nvGraphicFramePr>
          <p:cNvPr id="527387" name="Group 27"/>
          <p:cNvGraphicFramePr>
            <a:graphicFrameLocks noGrp="1"/>
          </p:cNvGraphicFramePr>
          <p:nvPr>
            <p:ph sz="half" idx="2"/>
          </p:nvPr>
        </p:nvGraphicFramePr>
        <p:xfrm>
          <a:off x="762000" y="4724400"/>
          <a:ext cx="7696200" cy="1371600"/>
        </p:xfrm>
        <a:graphic>
          <a:graphicData uri="http://schemas.openxmlformats.org/drawingml/2006/table">
            <a:tbl>
              <a:tblPr/>
              <a:tblGrid>
                <a:gridCol w="1643063"/>
                <a:gridCol w="6053137"/>
              </a:tblGrid>
              <a:tr h="990600">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800" b="1" i="0" u="none" strike="noStrike" cap="none" normalizeH="0" baseline="0" smtClean="0">
                          <a:ln>
                            <a:noFill/>
                          </a:ln>
                          <a:solidFill>
                            <a:srgbClr val="FFCC00"/>
                          </a:solidFill>
                          <a:effectLst/>
                          <a:latin typeface="Tahoma" pitchFamily="34" charset="0"/>
                        </a:rPr>
                        <a:t>Vision:</a:t>
                      </a:r>
                      <a:endParaRPr kumimoji="1" lang="en-US" sz="2800" b="0" i="0" u="none" strike="noStrike" cap="none" normalizeH="0" baseline="0" smtClean="0">
                        <a:ln>
                          <a:noFill/>
                        </a:ln>
                        <a:solidFill>
                          <a:srgbClr val="FFCC00"/>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endParaRPr kumimoji="1" lang="en-US" sz="2800" b="0" i="0" u="none" strike="noStrike" cap="none" normalizeH="0" baseline="0" smtClean="0">
                        <a:ln>
                          <a:noFill/>
                        </a:ln>
                        <a:solidFill>
                          <a:srgbClr val="FFCC00"/>
                        </a:solidFill>
                        <a:effectLst/>
                        <a:latin typeface="Tahoma"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800" b="0" i="0" u="none" strike="noStrike" cap="none" normalizeH="0" baseline="0" smtClean="0">
                          <a:ln>
                            <a:noFill/>
                          </a:ln>
                          <a:solidFill>
                            <a:schemeClr val="tx1"/>
                          </a:solidFill>
                          <a:effectLst/>
                          <a:latin typeface="Tahoma" pitchFamily="34" charset="0"/>
                        </a:rPr>
                        <a:t>A Georgia where people with mental illness and other brain disorders are treated, not incarcerated</a:t>
                      </a:r>
                    </a:p>
                  </a:txBody>
                  <a:tcPr horzOverflow="overflow">
                    <a:lnL>
                      <a:noFill/>
                    </a:lnL>
                    <a:lnR cap="flat">
                      <a:noFill/>
                    </a:lnR>
                    <a:lnT cap="flat">
                      <a:noFill/>
                    </a:lnT>
                    <a:lnB cap="flat">
                      <a:noFill/>
                    </a:lnB>
                    <a:lnTlToBr>
                      <a:noFill/>
                    </a:lnTlToBr>
                    <a:lnBlToTr>
                      <a:noFill/>
                    </a:lnBlToTr>
                    <a:noFill/>
                  </a:tcPr>
                </a:tc>
              </a:tr>
            </a:tbl>
          </a:graphicData>
        </a:graphic>
      </p:graphicFrame>
      <p:pic>
        <p:nvPicPr>
          <p:cNvPr id="527380" name="Picture 20"/>
          <p:cNvPicPr>
            <a:picLocks noChangeAspect="1" noChangeArrowheads="1"/>
          </p:cNvPicPr>
          <p:nvPr/>
        </p:nvPicPr>
        <p:blipFill>
          <a:blip r:embed="rId3">
            <a:extLst>
              <a:ext uri="{28A0092B-C50C-407E-A947-70E740481C1C}">
                <a14:useLocalDpi xmlns:a14="http://schemas.microsoft.com/office/drawing/2010/main" val="0"/>
              </a:ext>
            </a:extLst>
          </a:blip>
          <a:srcRect t="22772" b="30222"/>
          <a:stretch>
            <a:fillRect/>
          </a:stretch>
        </p:blipFill>
        <p:spPr bwMode="auto">
          <a:xfrm>
            <a:off x="914400" y="2057400"/>
            <a:ext cx="7239000" cy="256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ctrTitle"/>
          </p:nvPr>
        </p:nvSpPr>
        <p:spPr>
          <a:xfrm>
            <a:off x="2209800" y="2438400"/>
            <a:ext cx="6781800" cy="838200"/>
          </a:xfrm>
        </p:spPr>
        <p:txBody>
          <a:bodyPr/>
          <a:lstStyle/>
          <a:p>
            <a:pPr algn="l"/>
            <a:r>
              <a:rPr lang="en-US">
                <a:solidFill>
                  <a:srgbClr val="FFCC00"/>
                </a:solidFill>
              </a:rPr>
              <a:t>Community Providers</a:t>
            </a:r>
          </a:p>
        </p:txBody>
      </p:sp>
      <p:sp>
        <p:nvSpPr>
          <p:cNvPr id="533507" name="Rectangle 3"/>
          <p:cNvSpPr>
            <a:spLocks noGrp="1" noChangeArrowheads="1"/>
          </p:cNvSpPr>
          <p:nvPr>
            <p:ph type="subTitle" idx="1"/>
          </p:nvPr>
        </p:nvSpPr>
        <p:spPr>
          <a:xfrm>
            <a:off x="2209800" y="3352800"/>
            <a:ext cx="6781800" cy="762000"/>
          </a:xfrm>
        </p:spPr>
        <p:txBody>
          <a:bodyPr/>
          <a:lstStyle/>
          <a:p>
            <a:pPr algn="l"/>
            <a:r>
              <a:rPr lang="en-US">
                <a:solidFill>
                  <a:schemeClr val="tx1"/>
                </a:solidFill>
              </a:rPr>
              <a:t>Crisis Intervention Team</a:t>
            </a:r>
          </a:p>
        </p:txBody>
      </p:sp>
      <p:sp>
        <p:nvSpPr>
          <p:cNvPr id="533508" name="Line 4"/>
          <p:cNvSpPr>
            <a:spLocks noChangeShapeType="1"/>
          </p:cNvSpPr>
          <p:nvPr/>
        </p:nvSpPr>
        <p:spPr bwMode="auto">
          <a:xfrm>
            <a:off x="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509" name="Line 5"/>
          <p:cNvSpPr>
            <a:spLocks noChangeShapeType="1"/>
          </p:cNvSpPr>
          <p:nvPr/>
        </p:nvSpPr>
        <p:spPr bwMode="auto">
          <a:xfrm>
            <a:off x="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510" name="Line 6"/>
          <p:cNvSpPr>
            <a:spLocks noChangeShapeType="1"/>
          </p:cNvSpPr>
          <p:nvPr/>
        </p:nvSpPr>
        <p:spPr bwMode="auto">
          <a:xfrm>
            <a:off x="0" y="6400800"/>
            <a:ext cx="0" cy="4714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511" name="Line 7"/>
          <p:cNvSpPr>
            <a:spLocks noChangeShapeType="1"/>
          </p:cNvSpPr>
          <p:nvPr/>
        </p:nvSpPr>
        <p:spPr bwMode="auto">
          <a:xfrm>
            <a:off x="9144000" y="6400800"/>
            <a:ext cx="0" cy="4714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512" name="Line 8"/>
          <p:cNvSpPr>
            <a:spLocks noChangeShapeType="1"/>
          </p:cNvSpPr>
          <p:nvPr/>
        </p:nvSpPr>
        <p:spPr bwMode="auto">
          <a:xfrm>
            <a:off x="304800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513" name="Line 9"/>
          <p:cNvSpPr>
            <a:spLocks noChangeShapeType="1"/>
          </p:cNvSpPr>
          <p:nvPr/>
        </p:nvSpPr>
        <p:spPr bwMode="auto">
          <a:xfrm>
            <a:off x="304800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514" name="Line 10"/>
          <p:cNvSpPr>
            <a:spLocks noChangeShapeType="1"/>
          </p:cNvSpPr>
          <p:nvPr/>
        </p:nvSpPr>
        <p:spPr bwMode="auto">
          <a:xfrm>
            <a:off x="609600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515" name="Line 11"/>
          <p:cNvSpPr>
            <a:spLocks noChangeShapeType="1"/>
          </p:cNvSpPr>
          <p:nvPr/>
        </p:nvSpPr>
        <p:spPr bwMode="auto">
          <a:xfrm>
            <a:off x="609600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516" name="Line 12"/>
          <p:cNvSpPr>
            <a:spLocks noChangeShapeType="1"/>
          </p:cNvSpPr>
          <p:nvPr/>
        </p:nvSpPr>
        <p:spPr bwMode="auto">
          <a:xfrm>
            <a:off x="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en-US"/>
              <a:t>40-Hour CIT Curriculum</a:t>
            </a:r>
          </a:p>
        </p:txBody>
      </p:sp>
      <p:graphicFrame>
        <p:nvGraphicFramePr>
          <p:cNvPr id="543887" name="Group 143"/>
          <p:cNvGraphicFramePr>
            <a:graphicFrameLocks noGrp="1"/>
          </p:cNvGraphicFramePr>
          <p:nvPr>
            <p:ph idx="1"/>
          </p:nvPr>
        </p:nvGraphicFramePr>
        <p:xfrm>
          <a:off x="609600" y="1981200"/>
          <a:ext cx="8077200" cy="4140200"/>
        </p:xfrm>
        <a:graphic>
          <a:graphicData uri="http://schemas.openxmlformats.org/drawingml/2006/table">
            <a:tbl>
              <a:tblPr/>
              <a:tblGrid>
                <a:gridCol w="1616075"/>
                <a:gridCol w="1616075"/>
                <a:gridCol w="1612900"/>
                <a:gridCol w="1631950"/>
                <a:gridCol w="1600200"/>
              </a:tblGrid>
              <a:tr h="304800">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1" i="0" u="none" strike="noStrike" cap="none" normalizeH="0" baseline="0" smtClean="0">
                          <a:ln>
                            <a:noFill/>
                          </a:ln>
                          <a:solidFill>
                            <a:srgbClr val="000000"/>
                          </a:solidFill>
                          <a:effectLst/>
                          <a:latin typeface="Tahoma" pitchFamily="34" charset="0"/>
                        </a:rPr>
                        <a:t>Monday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1" i="0" u="none" strike="noStrike" cap="none" normalizeH="0" baseline="0" smtClean="0">
                          <a:ln>
                            <a:noFill/>
                          </a:ln>
                          <a:solidFill>
                            <a:srgbClr val="000000"/>
                          </a:solidFill>
                          <a:effectLst/>
                          <a:latin typeface="Tahoma" pitchFamily="34" charset="0"/>
                        </a:rPr>
                        <a:t>Tuesday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900" b="1" i="0" u="none" strike="noStrike" cap="none" normalizeH="0" baseline="0" smtClean="0">
                          <a:ln>
                            <a:noFill/>
                          </a:ln>
                          <a:solidFill>
                            <a:srgbClr val="000000"/>
                          </a:solidFill>
                          <a:effectLst/>
                          <a:latin typeface="Tahoma" pitchFamily="34" charset="0"/>
                        </a:rPr>
                        <a:t>Wednesday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1" i="0" u="none" strike="noStrike" cap="none" normalizeH="0" baseline="0" smtClean="0">
                          <a:ln>
                            <a:noFill/>
                          </a:ln>
                          <a:solidFill>
                            <a:srgbClr val="000000"/>
                          </a:solidFill>
                          <a:effectLst/>
                          <a:latin typeface="Tahoma" pitchFamily="34" charset="0"/>
                        </a:rPr>
                        <a:t>Thursday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1" i="0" u="none" strike="noStrike" cap="none" normalizeH="0" baseline="0" smtClean="0">
                          <a:ln>
                            <a:noFill/>
                          </a:ln>
                          <a:solidFill>
                            <a:srgbClr val="000000"/>
                          </a:solidFill>
                          <a:effectLst/>
                          <a:latin typeface="Tahoma" pitchFamily="34" charset="0"/>
                        </a:rPr>
                        <a:t>Friday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r>
              <a:tr h="1066800">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0" u="none" strike="noStrike" cap="none" normalizeH="0" baseline="0" smtClean="0">
                          <a:ln>
                            <a:noFill/>
                          </a:ln>
                          <a:solidFill>
                            <a:srgbClr val="000000"/>
                          </a:solidFill>
                          <a:effectLst/>
                          <a:latin typeface="Tahoma" pitchFamily="34" charset="0"/>
                        </a:rPr>
                        <a:t>Mental Illness and Other Brain Disorders</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endParaRPr kumimoji="1" lang="en-US" sz="2000" b="0" i="0" u="none" strike="noStrike" cap="none" normalizeH="0" baseline="0" smtClean="0">
                        <a:ln>
                          <a:noFill/>
                        </a:ln>
                        <a:solidFill>
                          <a:srgbClr val="00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0" u="none" strike="noStrike" cap="none" normalizeH="0" baseline="0" smtClean="0">
                          <a:ln>
                            <a:noFill/>
                          </a:ln>
                          <a:solidFill>
                            <a:srgbClr val="000000"/>
                          </a:solidFill>
                          <a:effectLst/>
                          <a:latin typeface="Tahoma" pitchFamily="34" charset="0"/>
                        </a:rPr>
                        <a:t>Site Visits/ Consumer Interaction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0" u="none" strike="noStrike" cap="none" normalizeH="0" baseline="0" smtClean="0">
                          <a:ln>
                            <a:noFill/>
                          </a:ln>
                          <a:solidFill>
                            <a:srgbClr val="000000"/>
                          </a:solidFill>
                          <a:effectLst/>
                          <a:latin typeface="Tahoma" pitchFamily="34" charset="0"/>
                        </a:rPr>
                        <a:t>Mental Illness and Other Brain Disorders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0" u="none" strike="noStrike" cap="none" normalizeH="0" baseline="0" smtClean="0">
                          <a:ln>
                            <a:noFill/>
                          </a:ln>
                          <a:solidFill>
                            <a:srgbClr val="000000"/>
                          </a:solidFill>
                          <a:effectLst/>
                          <a:latin typeface="Tahoma" pitchFamily="34" charset="0"/>
                        </a:rPr>
                        <a:t>De-escalation Skills</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endParaRPr kumimoji="1" lang="en-US" sz="2000" b="0" i="0" u="none" strike="noStrike" cap="none" normalizeH="0" baseline="0" smtClean="0">
                        <a:ln>
                          <a:noFill/>
                        </a:ln>
                        <a:solidFill>
                          <a:srgbClr val="00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979"/>
                    </a:solid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0" u="none" strike="noStrike" cap="none" normalizeH="0" baseline="0" smtClean="0">
                          <a:ln>
                            <a:noFill/>
                          </a:ln>
                          <a:solidFill>
                            <a:srgbClr val="000000"/>
                          </a:solidFill>
                          <a:effectLst/>
                          <a:latin typeface="Tahoma" pitchFamily="34" charset="0"/>
                        </a:rPr>
                        <a:t>De-escalation Skills</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endParaRPr kumimoji="1" lang="en-US" sz="2000" b="0" i="0" u="none" strike="noStrike" cap="none" normalizeH="0" baseline="0" smtClean="0">
                        <a:ln>
                          <a:noFill/>
                        </a:ln>
                        <a:solidFill>
                          <a:srgbClr val="00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979"/>
                    </a:solidFill>
                  </a:tcPr>
                </a:tc>
              </a:tr>
              <a:tr h="290513">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1" u="none" strike="noStrike" cap="none" normalizeH="0" baseline="0" smtClean="0">
                          <a:ln>
                            <a:noFill/>
                          </a:ln>
                          <a:solidFill>
                            <a:srgbClr val="000000"/>
                          </a:solidFill>
                          <a:effectLst/>
                          <a:latin typeface="Tahoma" pitchFamily="34" charset="0"/>
                        </a:rPr>
                        <a:t>Lunch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1" u="none" strike="noStrike" cap="none" normalizeH="0" baseline="0" smtClean="0">
                          <a:ln>
                            <a:noFill/>
                          </a:ln>
                          <a:solidFill>
                            <a:srgbClr val="000000"/>
                          </a:solidFill>
                          <a:effectLst/>
                          <a:latin typeface="Tahoma" pitchFamily="34" charset="0"/>
                        </a:rPr>
                        <a:t>Lunch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1" u="none" strike="noStrike" cap="none" normalizeH="0" baseline="0" smtClean="0">
                          <a:ln>
                            <a:noFill/>
                          </a:ln>
                          <a:solidFill>
                            <a:srgbClr val="000000"/>
                          </a:solidFill>
                          <a:effectLst/>
                          <a:latin typeface="Tahoma" pitchFamily="34" charset="0"/>
                        </a:rPr>
                        <a:t>Lunch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1" u="none" strike="noStrike" cap="none" normalizeH="0" baseline="0" smtClean="0">
                          <a:ln>
                            <a:noFill/>
                          </a:ln>
                          <a:solidFill>
                            <a:srgbClr val="000000"/>
                          </a:solidFill>
                          <a:effectLst/>
                          <a:latin typeface="Tahoma" pitchFamily="34" charset="0"/>
                        </a:rPr>
                        <a:t>Lunch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1" u="none" strike="noStrike" cap="none" normalizeH="0" baseline="0" smtClean="0">
                          <a:ln>
                            <a:noFill/>
                          </a:ln>
                          <a:solidFill>
                            <a:srgbClr val="000000"/>
                          </a:solidFill>
                          <a:effectLst/>
                          <a:latin typeface="Tahoma" pitchFamily="34" charset="0"/>
                        </a:rPr>
                        <a:t>Lunch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r>
              <a:tr h="1066800">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0" u="none" strike="noStrike" cap="none" normalizeH="0" baseline="0" smtClean="0">
                          <a:ln>
                            <a:noFill/>
                          </a:ln>
                          <a:solidFill>
                            <a:srgbClr val="000000"/>
                          </a:solidFill>
                          <a:effectLst/>
                          <a:latin typeface="Tahoma" pitchFamily="34" charset="0"/>
                        </a:rPr>
                        <a:t>Mental Illness and Other Brain Disorders</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endParaRPr kumimoji="1" lang="en-US" sz="2000" b="0" i="0" u="none" strike="noStrike" cap="none" normalizeH="0" baseline="0" smtClean="0">
                        <a:ln>
                          <a:noFill/>
                        </a:ln>
                        <a:solidFill>
                          <a:srgbClr val="00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0" u="none" strike="noStrike" cap="none" normalizeH="0" baseline="0" smtClean="0">
                          <a:ln>
                            <a:noFill/>
                          </a:ln>
                          <a:solidFill>
                            <a:srgbClr val="000000"/>
                          </a:solidFill>
                          <a:effectLst/>
                          <a:latin typeface="Tahoma" pitchFamily="34" charset="0"/>
                        </a:rPr>
                        <a:t>Site Visits/ Consumer Interaction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0" u="none" strike="noStrike" cap="none" normalizeH="0" baseline="0" smtClean="0">
                          <a:ln>
                            <a:noFill/>
                          </a:ln>
                          <a:solidFill>
                            <a:srgbClr val="000000"/>
                          </a:solidFill>
                          <a:effectLst/>
                          <a:latin typeface="Tahoma" pitchFamily="34" charset="0"/>
                        </a:rPr>
                        <a:t>De-escalation Skills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979"/>
                    </a:solid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0" u="none" strike="noStrike" cap="none" normalizeH="0" baseline="0" smtClean="0">
                          <a:ln>
                            <a:noFill/>
                          </a:ln>
                          <a:solidFill>
                            <a:srgbClr val="000000"/>
                          </a:solidFill>
                          <a:effectLst/>
                          <a:latin typeface="Tahoma" pitchFamily="34" charset="0"/>
                        </a:rPr>
                        <a:t>Mental Illness and Other Brain Disorders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0" i="0" u="none" strike="noStrike" cap="none" normalizeH="0" baseline="0" smtClean="0">
                          <a:ln>
                            <a:noFill/>
                          </a:ln>
                          <a:solidFill>
                            <a:srgbClr val="000000"/>
                          </a:solidFill>
                          <a:effectLst/>
                          <a:latin typeface="Tahoma" pitchFamily="34" charset="0"/>
                        </a:rPr>
                        <a:t>Post-test &amp; Graduation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40-Hour CIT Curriculum</a:t>
            </a:r>
          </a:p>
        </p:txBody>
      </p:sp>
      <p:sp>
        <p:nvSpPr>
          <p:cNvPr id="545795" name="Rectangle 3"/>
          <p:cNvSpPr>
            <a:spLocks noGrp="1" noChangeArrowheads="1"/>
          </p:cNvSpPr>
          <p:nvPr>
            <p:ph type="body" idx="1"/>
          </p:nvPr>
        </p:nvSpPr>
        <p:spPr>
          <a:xfrm>
            <a:off x="3886200" y="2209800"/>
            <a:ext cx="4724400" cy="4038600"/>
          </a:xfrm>
        </p:spPr>
        <p:txBody>
          <a:bodyPr/>
          <a:lstStyle/>
          <a:p>
            <a:pPr>
              <a:lnSpc>
                <a:spcPct val="90000"/>
              </a:lnSpc>
            </a:pPr>
            <a:r>
              <a:rPr lang="en-US" sz="2800"/>
              <a:t>Volunteer experts from the community provide training</a:t>
            </a:r>
          </a:p>
          <a:p>
            <a:pPr>
              <a:lnSpc>
                <a:spcPct val="90000"/>
              </a:lnSpc>
            </a:pPr>
            <a:r>
              <a:rPr lang="en-US" sz="2800"/>
              <a:t>P.O.S.T. approved by the Georgia Peace Officer Standards and Training Council</a:t>
            </a:r>
          </a:p>
          <a:p>
            <a:pPr>
              <a:lnSpc>
                <a:spcPct val="90000"/>
              </a:lnSpc>
            </a:pPr>
            <a:r>
              <a:rPr lang="en-US" sz="2800"/>
              <a:t>Includes pre-test and post-test assessments</a:t>
            </a:r>
          </a:p>
        </p:txBody>
      </p:sp>
      <p:pic>
        <p:nvPicPr>
          <p:cNvPr id="545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3048000" cy="27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n-US"/>
              <a:t>Community Services</a:t>
            </a:r>
          </a:p>
        </p:txBody>
      </p:sp>
      <p:sp>
        <p:nvSpPr>
          <p:cNvPr id="539651" name="Rectangle 3"/>
          <p:cNvSpPr>
            <a:spLocks noGrp="1" noChangeArrowheads="1"/>
          </p:cNvSpPr>
          <p:nvPr>
            <p:ph type="body" idx="1"/>
          </p:nvPr>
        </p:nvSpPr>
        <p:spPr>
          <a:xfrm>
            <a:off x="762000" y="1981200"/>
            <a:ext cx="7772400" cy="4267200"/>
          </a:xfrm>
        </p:spPr>
        <p:txBody>
          <a:bodyPr/>
          <a:lstStyle/>
          <a:p>
            <a:pPr>
              <a:lnSpc>
                <a:spcPct val="90000"/>
              </a:lnSpc>
            </a:pPr>
            <a:r>
              <a:rPr lang="en-US" sz="2800"/>
              <a:t>“…the expectation that training by itself will resolve the issues of stigma is not realistic. Mere training is not enough to compensate when there is no infrastructure of services and care. To combat the devastating effects and trauma brought about by the stigma of mental illness requires a profound community outcry, joined with linkages to appropriate community service infrastructures” (Major Sam Cochran)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r>
              <a:rPr lang="en-US"/>
              <a:t>Emergency Receiving Site</a:t>
            </a:r>
          </a:p>
        </p:txBody>
      </p:sp>
      <p:sp>
        <p:nvSpPr>
          <p:cNvPr id="534531" name="Rectangle 3"/>
          <p:cNvSpPr>
            <a:spLocks noGrp="1" noChangeArrowheads="1"/>
          </p:cNvSpPr>
          <p:nvPr>
            <p:ph type="body" idx="1"/>
          </p:nvPr>
        </p:nvSpPr>
        <p:spPr>
          <a:xfrm>
            <a:off x="533400" y="5029200"/>
            <a:ext cx="8153400" cy="1219200"/>
          </a:xfrm>
        </p:spPr>
        <p:txBody>
          <a:bodyPr/>
          <a:lstStyle/>
          <a:p>
            <a:pPr>
              <a:buFont typeface="Wingdings" pitchFamily="2" charset="2"/>
              <a:buNone/>
            </a:pPr>
            <a:r>
              <a:rPr lang="en-US"/>
              <a:t>   15 Minutes to Drop Off Consumer for Evaluation</a:t>
            </a:r>
          </a:p>
        </p:txBody>
      </p:sp>
      <p:pic>
        <p:nvPicPr>
          <p:cNvPr id="534532" name="Picture 4"/>
          <p:cNvPicPr>
            <a:picLocks noChangeAspect="1" noChangeArrowheads="1"/>
          </p:cNvPicPr>
          <p:nvPr/>
        </p:nvPicPr>
        <p:blipFill>
          <a:blip r:embed="rId3">
            <a:extLst>
              <a:ext uri="{28A0092B-C50C-407E-A947-70E740481C1C}">
                <a14:useLocalDpi xmlns:a14="http://schemas.microsoft.com/office/drawing/2010/main" val="0"/>
              </a:ext>
            </a:extLst>
          </a:blip>
          <a:srcRect b="17699"/>
          <a:stretch>
            <a:fillRect/>
          </a:stretch>
        </p:blipFill>
        <p:spPr bwMode="auto">
          <a:xfrm>
            <a:off x="533400" y="1981200"/>
            <a:ext cx="8153400" cy="2873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81200"/>
            <a:ext cx="3733800" cy="985838"/>
          </a:xfrm>
          <a:prstGeom prst="rect">
            <a:avLst/>
          </a:prstGeom>
          <a:noFill/>
          <a:ln w="38100" cap="sq" algn="ctr">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987" name="Rectangle 3"/>
          <p:cNvSpPr>
            <a:spLocks noGrp="1" noChangeArrowheads="1"/>
          </p:cNvSpPr>
          <p:nvPr>
            <p:ph type="title"/>
          </p:nvPr>
        </p:nvSpPr>
        <p:spPr/>
        <p:txBody>
          <a:bodyPr/>
          <a:lstStyle/>
          <a:p>
            <a:r>
              <a:rPr lang="en-US"/>
              <a:t>Single Point of Entry</a:t>
            </a:r>
          </a:p>
        </p:txBody>
      </p:sp>
      <p:sp>
        <p:nvSpPr>
          <p:cNvPr id="553988" name="Rectangle 4"/>
          <p:cNvSpPr>
            <a:spLocks noGrp="1" noChangeArrowheads="1"/>
          </p:cNvSpPr>
          <p:nvPr>
            <p:ph type="body" idx="1"/>
          </p:nvPr>
        </p:nvSpPr>
        <p:spPr>
          <a:xfrm>
            <a:off x="533400" y="3048000"/>
            <a:ext cx="8305800" cy="3352800"/>
          </a:xfrm>
        </p:spPr>
        <p:txBody>
          <a:bodyPr/>
          <a:lstStyle/>
          <a:p>
            <a:r>
              <a:rPr lang="en-US" sz="3000"/>
              <a:t>In Fulton/Clayton, professional counselors are available at </a:t>
            </a:r>
            <a:r>
              <a:rPr lang="en-US" sz="3000" b="1">
                <a:solidFill>
                  <a:srgbClr val="FFCC00"/>
                </a:solidFill>
              </a:rPr>
              <a:t>1-866-821-0465</a:t>
            </a:r>
          </a:p>
          <a:p>
            <a:r>
              <a:rPr lang="en-US" sz="3000"/>
              <a:t>24/7 psychiatric crisis line</a:t>
            </a:r>
          </a:p>
          <a:p>
            <a:r>
              <a:rPr lang="en-US" sz="3000"/>
              <a:t>Access and linkage to community services</a:t>
            </a:r>
          </a:p>
          <a:p>
            <a:r>
              <a:rPr lang="en-US" sz="3000"/>
              <a:t>Screening for intensive services, GRH/Atlanta, DeKalb Crisis, St. Jude’s &amp; Newport Detox</a:t>
            </a:r>
          </a:p>
        </p:txBody>
      </p:sp>
      <p:pic>
        <p:nvPicPr>
          <p:cNvPr id="553989" name="Picture 5" descr="crisisBox"/>
          <p:cNvPicPr>
            <a:picLocks noChangeAspect="1" noChangeArrowheads="1"/>
          </p:cNvPicPr>
          <p:nvPr/>
        </p:nvPicPr>
        <p:blipFill>
          <a:blip r:embed="rId4">
            <a:extLst>
              <a:ext uri="{28A0092B-C50C-407E-A947-70E740481C1C}">
                <a14:useLocalDpi xmlns:a14="http://schemas.microsoft.com/office/drawing/2010/main" val="0"/>
              </a:ext>
            </a:extLst>
          </a:blip>
          <a:srcRect l="7935" t="3941" r="4793" b="52710"/>
          <a:stretch>
            <a:fillRect/>
          </a:stretch>
        </p:blipFill>
        <p:spPr bwMode="auto">
          <a:xfrm>
            <a:off x="2743200" y="1981200"/>
            <a:ext cx="19812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553990" name="Picture 6" descr="crisisBox"/>
          <p:cNvPicPr>
            <a:picLocks noChangeAspect="1" noChangeArrowheads="1"/>
          </p:cNvPicPr>
          <p:nvPr/>
        </p:nvPicPr>
        <p:blipFill>
          <a:blip r:embed="rId4">
            <a:extLst>
              <a:ext uri="{28A0092B-C50C-407E-A947-70E740481C1C}">
                <a14:useLocalDpi xmlns:a14="http://schemas.microsoft.com/office/drawing/2010/main" val="0"/>
              </a:ext>
            </a:extLst>
          </a:blip>
          <a:srcRect l="81781" t="3941" r="4793" b="52710"/>
          <a:stretch>
            <a:fillRect/>
          </a:stretch>
        </p:blipFill>
        <p:spPr bwMode="auto">
          <a:xfrm>
            <a:off x="4724400" y="1981200"/>
            <a:ext cx="1752600" cy="990600"/>
          </a:xfrm>
          <a:prstGeom prst="rect">
            <a:avLst/>
          </a:prstGeom>
          <a:noFill/>
          <a:extLst>
            <a:ext uri="{909E8E84-426E-40DD-AFC4-6F175D3DCCD1}">
              <a14:hiddenFill xmlns:a14="http://schemas.microsoft.com/office/drawing/2010/main">
                <a:solidFill>
                  <a:srgbClr val="FFFFFF"/>
                </a:solidFill>
              </a14:hiddenFill>
            </a:ext>
          </a:extLst>
        </p:spPr>
      </p:pic>
      <p:sp>
        <p:nvSpPr>
          <p:cNvPr id="553991" name="Rectangle 7"/>
          <p:cNvSpPr>
            <a:spLocks noChangeArrowheads="1"/>
          </p:cNvSpPr>
          <p:nvPr/>
        </p:nvSpPr>
        <p:spPr bwMode="auto">
          <a:xfrm>
            <a:off x="4495800" y="2057400"/>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4800">
                <a:latin typeface="Tahoma" pitchFamily="34" charset="0"/>
              </a:rPr>
              <a:t>SPOE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ctrTitle"/>
          </p:nvPr>
        </p:nvSpPr>
        <p:spPr>
          <a:xfrm>
            <a:off x="2209800" y="2438400"/>
            <a:ext cx="6781800" cy="838200"/>
          </a:xfrm>
        </p:spPr>
        <p:txBody>
          <a:bodyPr/>
          <a:lstStyle/>
          <a:p>
            <a:pPr algn="l"/>
            <a:r>
              <a:rPr lang="en-US">
                <a:solidFill>
                  <a:srgbClr val="FFCC00"/>
                </a:solidFill>
              </a:rPr>
              <a:t>Georgia CIT Summary</a:t>
            </a:r>
          </a:p>
        </p:txBody>
      </p:sp>
      <p:sp>
        <p:nvSpPr>
          <p:cNvPr id="563203" name="Rectangle 3"/>
          <p:cNvSpPr>
            <a:spLocks noGrp="1" noChangeArrowheads="1"/>
          </p:cNvSpPr>
          <p:nvPr>
            <p:ph type="subTitle" idx="1"/>
          </p:nvPr>
        </p:nvSpPr>
        <p:spPr>
          <a:xfrm>
            <a:off x="2209800" y="3352800"/>
            <a:ext cx="6781800" cy="762000"/>
          </a:xfrm>
        </p:spPr>
        <p:txBody>
          <a:bodyPr/>
          <a:lstStyle/>
          <a:p>
            <a:pPr algn="l"/>
            <a:r>
              <a:rPr lang="en-US">
                <a:solidFill>
                  <a:schemeClr val="tx1"/>
                </a:solidFill>
              </a:rPr>
              <a:t>Crisis Intervention Team</a:t>
            </a:r>
          </a:p>
        </p:txBody>
      </p:sp>
      <p:sp>
        <p:nvSpPr>
          <p:cNvPr id="563204" name="Line 4"/>
          <p:cNvSpPr>
            <a:spLocks noChangeShapeType="1"/>
          </p:cNvSpPr>
          <p:nvPr/>
        </p:nvSpPr>
        <p:spPr bwMode="auto">
          <a:xfrm>
            <a:off x="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05" name="Line 5"/>
          <p:cNvSpPr>
            <a:spLocks noChangeShapeType="1"/>
          </p:cNvSpPr>
          <p:nvPr/>
        </p:nvSpPr>
        <p:spPr bwMode="auto">
          <a:xfrm>
            <a:off x="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06" name="Line 6"/>
          <p:cNvSpPr>
            <a:spLocks noChangeShapeType="1"/>
          </p:cNvSpPr>
          <p:nvPr/>
        </p:nvSpPr>
        <p:spPr bwMode="auto">
          <a:xfrm>
            <a:off x="0" y="6400800"/>
            <a:ext cx="0" cy="4714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07" name="Line 7"/>
          <p:cNvSpPr>
            <a:spLocks noChangeShapeType="1"/>
          </p:cNvSpPr>
          <p:nvPr/>
        </p:nvSpPr>
        <p:spPr bwMode="auto">
          <a:xfrm>
            <a:off x="9144000" y="6400800"/>
            <a:ext cx="0" cy="4714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08" name="Line 8"/>
          <p:cNvSpPr>
            <a:spLocks noChangeShapeType="1"/>
          </p:cNvSpPr>
          <p:nvPr/>
        </p:nvSpPr>
        <p:spPr bwMode="auto">
          <a:xfrm>
            <a:off x="304800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09" name="Line 9"/>
          <p:cNvSpPr>
            <a:spLocks noChangeShapeType="1"/>
          </p:cNvSpPr>
          <p:nvPr/>
        </p:nvSpPr>
        <p:spPr bwMode="auto">
          <a:xfrm>
            <a:off x="304800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10" name="Line 10"/>
          <p:cNvSpPr>
            <a:spLocks noChangeShapeType="1"/>
          </p:cNvSpPr>
          <p:nvPr/>
        </p:nvSpPr>
        <p:spPr bwMode="auto">
          <a:xfrm>
            <a:off x="609600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11" name="Line 11"/>
          <p:cNvSpPr>
            <a:spLocks noChangeShapeType="1"/>
          </p:cNvSpPr>
          <p:nvPr/>
        </p:nvSpPr>
        <p:spPr bwMode="auto">
          <a:xfrm>
            <a:off x="609600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12" name="Line 12"/>
          <p:cNvSpPr>
            <a:spLocks noChangeShapeType="1"/>
          </p:cNvSpPr>
          <p:nvPr/>
        </p:nvSpPr>
        <p:spPr bwMode="auto">
          <a:xfrm>
            <a:off x="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4" name="Rectangle 4"/>
          <p:cNvSpPr>
            <a:spLocks noChangeArrowheads="1"/>
          </p:cNvSpPr>
          <p:nvPr/>
        </p:nvSpPr>
        <p:spPr bwMode="auto">
          <a:xfrm>
            <a:off x="914400" y="3810000"/>
            <a:ext cx="7848600" cy="511175"/>
          </a:xfrm>
          <a:prstGeom prst="rect">
            <a:avLst/>
          </a:prstGeom>
          <a:solidFill>
            <a:schemeClr val="tx1">
              <a:alpha val="60001"/>
            </a:schemeClr>
          </a:solidFill>
          <a:ln w="12700"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85" name="Rectangle 5"/>
          <p:cNvSpPr>
            <a:spLocks noChangeArrowheads="1"/>
          </p:cNvSpPr>
          <p:nvPr/>
        </p:nvSpPr>
        <p:spPr bwMode="auto">
          <a:xfrm>
            <a:off x="914400" y="5029200"/>
            <a:ext cx="7848600" cy="822325"/>
          </a:xfrm>
          <a:prstGeom prst="rect">
            <a:avLst/>
          </a:prstGeom>
          <a:solidFill>
            <a:schemeClr val="tx1">
              <a:alpha val="60001"/>
            </a:schemeClr>
          </a:solidFill>
          <a:ln w="12700"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83" name="Rectangle 3"/>
          <p:cNvSpPr>
            <a:spLocks noGrp="1" noChangeArrowheads="1"/>
          </p:cNvSpPr>
          <p:nvPr>
            <p:ph type="body" idx="1"/>
          </p:nvPr>
        </p:nvSpPr>
        <p:spPr>
          <a:xfrm>
            <a:off x="457200" y="2057400"/>
            <a:ext cx="8458200" cy="3505200"/>
          </a:xfrm>
        </p:spPr>
        <p:txBody>
          <a:bodyPr/>
          <a:lstStyle/>
          <a:p>
            <a:pPr>
              <a:lnSpc>
                <a:spcPct val="80000"/>
              </a:lnSpc>
              <a:buClr>
                <a:srgbClr val="EA0000"/>
              </a:buClr>
              <a:buFont typeface="Wingdings" pitchFamily="2" charset="2"/>
              <a:buNone/>
            </a:pPr>
            <a:r>
              <a:rPr lang="en-US" sz="2400" b="1">
                <a:solidFill>
                  <a:srgbClr val="FFCC00"/>
                </a:solidFill>
              </a:rPr>
              <a:t>President’s Report on Mental Health</a:t>
            </a:r>
          </a:p>
          <a:p>
            <a:pPr>
              <a:lnSpc>
                <a:spcPct val="80000"/>
              </a:lnSpc>
              <a:buFont typeface="Wingdings" pitchFamily="2" charset="2"/>
              <a:buNone/>
            </a:pPr>
            <a:r>
              <a:rPr lang="en-US" sz="2000"/>
              <a:t>	</a:t>
            </a:r>
            <a:r>
              <a:rPr lang="en-US" sz="2800"/>
              <a:t>On April 29, 2002, the President identified three obstacles preventing Americans with mental illnesses from getting the excellent care they deserve:</a:t>
            </a:r>
          </a:p>
          <a:p>
            <a:pPr lvl="1">
              <a:lnSpc>
                <a:spcPct val="80000"/>
              </a:lnSpc>
            </a:pPr>
            <a:r>
              <a:rPr lang="en-US">
                <a:solidFill>
                  <a:srgbClr val="EA0000"/>
                </a:solidFill>
              </a:rPr>
              <a:t>Stigma that surrounds mental illnesses,</a:t>
            </a:r>
          </a:p>
          <a:p>
            <a:pPr lvl="1">
              <a:lnSpc>
                <a:spcPct val="80000"/>
              </a:lnSpc>
            </a:pPr>
            <a:r>
              <a:rPr lang="en-US"/>
              <a:t>Unfair treatment limitations placed on mental health benefits in private health insurance, and</a:t>
            </a:r>
          </a:p>
          <a:p>
            <a:pPr lvl="1">
              <a:lnSpc>
                <a:spcPct val="80000"/>
              </a:lnSpc>
            </a:pPr>
            <a:r>
              <a:rPr lang="en-US">
                <a:solidFill>
                  <a:srgbClr val="EA0000"/>
                </a:solidFill>
              </a:rPr>
              <a:t>The fragmented mental health service delivery system.</a:t>
            </a:r>
          </a:p>
        </p:txBody>
      </p:sp>
      <p:sp>
        <p:nvSpPr>
          <p:cNvPr id="558082" name="Rectangle 2"/>
          <p:cNvSpPr>
            <a:spLocks noGrp="1" noChangeArrowheads="1"/>
          </p:cNvSpPr>
          <p:nvPr>
            <p:ph type="title"/>
          </p:nvPr>
        </p:nvSpPr>
        <p:spPr/>
        <p:txBody>
          <a:bodyPr/>
          <a:lstStyle/>
          <a:p>
            <a:r>
              <a:rPr lang="en-US"/>
              <a:t>New Freedom Commission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6863"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1154" name="Rectangle 2"/>
          <p:cNvSpPr>
            <a:spLocks noGrp="1" noChangeArrowheads="1"/>
          </p:cNvSpPr>
          <p:nvPr>
            <p:ph type="title"/>
          </p:nvPr>
        </p:nvSpPr>
        <p:spPr/>
        <p:txBody>
          <a:bodyPr/>
          <a:lstStyle/>
          <a:p>
            <a:r>
              <a:rPr lang="en-US"/>
              <a:t>Georgia CIT Summary</a:t>
            </a:r>
          </a:p>
        </p:txBody>
      </p:sp>
      <p:sp>
        <p:nvSpPr>
          <p:cNvPr id="561155" name="Rectangle 3"/>
          <p:cNvSpPr>
            <a:spLocks noGrp="1" noChangeArrowheads="1"/>
          </p:cNvSpPr>
          <p:nvPr>
            <p:ph type="body" idx="1"/>
          </p:nvPr>
        </p:nvSpPr>
        <p:spPr>
          <a:xfrm>
            <a:off x="0" y="1676400"/>
            <a:ext cx="9144000" cy="838200"/>
          </a:xfrm>
        </p:spPr>
        <p:txBody>
          <a:bodyPr/>
          <a:lstStyle/>
          <a:p>
            <a:pPr algn="ctr">
              <a:buFont typeface="Wingdings" pitchFamily="2" charset="2"/>
              <a:buNone/>
            </a:pPr>
            <a:r>
              <a:rPr lang="en-US" sz="4000"/>
              <a:t>Crisis Intervention Team</a:t>
            </a:r>
          </a:p>
        </p:txBody>
      </p:sp>
      <p:pic>
        <p:nvPicPr>
          <p:cNvPr id="561157" name="Picture 5"/>
          <p:cNvPicPr preferRelativeResize="0">
            <a:picLocks noChangeArrowheads="1"/>
          </p:cNvPicPr>
          <p:nvPr/>
        </p:nvPicPr>
        <p:blipFill>
          <a:blip r:embed="rId5">
            <a:extLst>
              <a:ext uri="{28A0092B-C50C-407E-A947-70E740481C1C}">
                <a14:useLocalDpi xmlns:a14="http://schemas.microsoft.com/office/drawing/2010/main" val="0"/>
              </a:ext>
            </a:extLst>
          </a:blip>
          <a:srcRect l="47836" t="9081" r="3439"/>
          <a:stretch>
            <a:fillRect/>
          </a:stretch>
        </p:blipFill>
        <p:spPr bwMode="auto">
          <a:xfrm>
            <a:off x="3722688" y="2667000"/>
            <a:ext cx="15954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1158" name="Picture 6" descr="counseling"/>
          <p:cNvPicPr preferRelativeResize="0">
            <a:picLocks noChangeArrowheads="1"/>
          </p:cNvPicPr>
          <p:nvPr/>
        </p:nvPicPr>
        <p:blipFill>
          <a:blip r:embed="rId6">
            <a:extLst>
              <a:ext uri="{28A0092B-C50C-407E-A947-70E740481C1C}">
                <a14:useLocalDpi xmlns:a14="http://schemas.microsoft.com/office/drawing/2010/main" val="0"/>
              </a:ext>
            </a:extLst>
          </a:blip>
          <a:srcRect l="31059" t="19818" b="25737"/>
          <a:stretch>
            <a:fillRect/>
          </a:stretch>
        </p:blipFill>
        <p:spPr bwMode="auto">
          <a:xfrm>
            <a:off x="1981200" y="2667000"/>
            <a:ext cx="1554163" cy="836613"/>
          </a:xfrm>
          <a:prstGeom prst="rect">
            <a:avLst/>
          </a:prstGeom>
          <a:noFill/>
          <a:extLst>
            <a:ext uri="{909E8E84-426E-40DD-AFC4-6F175D3DCCD1}">
              <a14:hiddenFill xmlns:a14="http://schemas.microsoft.com/office/drawing/2010/main">
                <a:solidFill>
                  <a:srgbClr val="FFFFFF"/>
                </a:solidFill>
              </a14:hiddenFill>
            </a:ext>
          </a:extLst>
        </p:spPr>
      </p:pic>
      <p:pic>
        <p:nvPicPr>
          <p:cNvPr id="561159" name="Picture 7" descr="counselor"/>
          <p:cNvPicPr>
            <a:picLocks noChangeArrowheads="1"/>
          </p:cNvPicPr>
          <p:nvPr/>
        </p:nvPicPr>
        <p:blipFill>
          <a:blip r:embed="rId7">
            <a:extLst>
              <a:ext uri="{28A0092B-C50C-407E-A947-70E740481C1C}">
                <a14:useLocalDpi xmlns:a14="http://schemas.microsoft.com/office/drawing/2010/main" val="0"/>
              </a:ext>
            </a:extLst>
          </a:blip>
          <a:srcRect l="9000" t="9938" r="4320" b="35696"/>
          <a:stretch>
            <a:fillRect/>
          </a:stretch>
        </p:blipFill>
        <p:spPr bwMode="auto">
          <a:xfrm>
            <a:off x="5486400" y="2667000"/>
            <a:ext cx="1554163" cy="838200"/>
          </a:xfrm>
          <a:prstGeom prst="rect">
            <a:avLst/>
          </a:prstGeom>
          <a:noFill/>
          <a:extLst>
            <a:ext uri="{909E8E84-426E-40DD-AFC4-6F175D3DCCD1}">
              <a14:hiddenFill xmlns:a14="http://schemas.microsoft.com/office/drawing/2010/main">
                <a:solidFill>
                  <a:srgbClr val="FFFFFF"/>
                </a:solidFill>
              </a14:hiddenFill>
            </a:ext>
          </a:extLst>
        </p:spPr>
      </p:pic>
      <p:grpSp>
        <p:nvGrpSpPr>
          <p:cNvPr id="561160" name="Group 8"/>
          <p:cNvGrpSpPr>
            <a:grpSpLocks/>
          </p:cNvGrpSpPr>
          <p:nvPr/>
        </p:nvGrpSpPr>
        <p:grpSpPr bwMode="auto">
          <a:xfrm>
            <a:off x="7391400" y="304800"/>
            <a:ext cx="1465263" cy="1371600"/>
            <a:chOff x="240" y="1584"/>
            <a:chExt cx="1019" cy="960"/>
          </a:xfrm>
        </p:grpSpPr>
        <p:sp>
          <p:nvSpPr>
            <p:cNvPr id="561161" name="Oval 9"/>
            <p:cNvSpPr>
              <a:spLocks noChangeArrowheads="1"/>
            </p:cNvSpPr>
            <p:nvPr/>
          </p:nvSpPr>
          <p:spPr bwMode="auto">
            <a:xfrm>
              <a:off x="240" y="1584"/>
              <a:ext cx="1019" cy="960"/>
            </a:xfrm>
            <a:prstGeom prst="ellipse">
              <a:avLst/>
            </a:prstGeom>
            <a:solidFill>
              <a:srgbClr val="FFFFFF"/>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61162" name="Object 10"/>
            <p:cNvGraphicFramePr>
              <a:graphicFrameLocks noChangeAspect="1"/>
            </p:cNvGraphicFramePr>
            <p:nvPr/>
          </p:nvGraphicFramePr>
          <p:xfrm>
            <a:off x="280" y="1625"/>
            <a:ext cx="936" cy="886"/>
          </p:xfrm>
          <a:graphic>
            <a:graphicData uri="http://schemas.openxmlformats.org/presentationml/2006/ole">
              <mc:AlternateContent xmlns:mc="http://schemas.openxmlformats.org/markup-compatibility/2006">
                <mc:Choice xmlns:v="urn:schemas-microsoft-com:vml" Requires="v">
                  <p:oleObj spid="_x0000_s561168" r:id="rId8" imgW="1247619" imgH="1247619" progId="">
                    <p:embed/>
                  </p:oleObj>
                </mc:Choice>
                <mc:Fallback>
                  <p:oleObj r:id="rId8" imgW="1247619" imgH="1247619" progId="">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 y="1625"/>
                          <a:ext cx="936" cy="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561163" name="Picture 11" descr="BL00435_"/>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657600"/>
            <a:ext cx="50292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561164" name="Picture 12" descr="nami-glogo-cmyk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4572000"/>
            <a:ext cx="1876425" cy="93345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561167" name="Rectangle 15"/>
          <p:cNvSpPr>
            <a:spLocks noChangeArrowheads="1"/>
          </p:cNvSpPr>
          <p:nvPr/>
        </p:nvSpPr>
        <p:spPr bwMode="auto">
          <a:xfrm>
            <a:off x="0" y="5715000"/>
            <a:ext cx="9144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20000"/>
              </a:spcBef>
              <a:buClr>
                <a:srgbClr val="FFCC00"/>
              </a:buClr>
              <a:buSzPct val="75000"/>
              <a:buFont typeface="Wingdings" pitchFamily="2" charset="2"/>
              <a:buNone/>
            </a:pPr>
            <a:r>
              <a:rPr kumimoji="1" lang="en-US" sz="2400" i="1">
                <a:latin typeface="Tahoma" pitchFamily="34" charset="0"/>
              </a:rPr>
              <a:t>Connecting persons with mental illnesses and other brain disorders with treatment professionals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9" name="Rectangle 19"/>
          <p:cNvSpPr>
            <a:spLocks noGrp="1" noChangeArrowheads="1"/>
          </p:cNvSpPr>
          <p:nvPr>
            <p:ph type="title"/>
          </p:nvPr>
        </p:nvSpPr>
        <p:spPr/>
        <p:txBody>
          <a:bodyPr/>
          <a:lstStyle/>
          <a:p>
            <a:r>
              <a:rPr lang="en-US"/>
              <a:t>Georgia CIT Mission</a:t>
            </a:r>
          </a:p>
        </p:txBody>
      </p:sp>
      <p:graphicFrame>
        <p:nvGraphicFramePr>
          <p:cNvPr id="522324" name="Group 84"/>
          <p:cNvGraphicFramePr>
            <a:graphicFrameLocks noGrp="1"/>
          </p:cNvGraphicFramePr>
          <p:nvPr>
            <p:ph sz="half" idx="2"/>
          </p:nvPr>
        </p:nvGraphicFramePr>
        <p:xfrm>
          <a:off x="381000" y="2057400"/>
          <a:ext cx="5257800" cy="3163824"/>
        </p:xfrm>
        <a:graphic>
          <a:graphicData uri="http://schemas.openxmlformats.org/drawingml/2006/table">
            <a:tbl>
              <a:tblPr/>
              <a:tblGrid>
                <a:gridCol w="5257800"/>
              </a:tblGrid>
              <a:tr h="1011238">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800" b="1" i="0" u="none" strike="noStrike" cap="none" normalizeH="0" baseline="0" smtClean="0">
                          <a:ln>
                            <a:noFill/>
                          </a:ln>
                          <a:solidFill>
                            <a:srgbClr val="FFCC00"/>
                          </a:solidFill>
                          <a:effectLst/>
                          <a:latin typeface="Tahoma" pitchFamily="34" charset="0"/>
                        </a:rPr>
                        <a:t>Mission:</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800" b="0" i="0" u="none" strike="noStrike" cap="none" normalizeH="0" baseline="0" smtClean="0">
                          <a:ln>
                            <a:noFill/>
                          </a:ln>
                          <a:solidFill>
                            <a:schemeClr val="tx1"/>
                          </a:solidFill>
                          <a:effectLst/>
                          <a:latin typeface="Tahoma" pitchFamily="34" charset="0"/>
                        </a:rPr>
                        <a:t>Equip Georgia CIT Officers with the skills to assist people with mental illness and other brain disorders in crisis thereby advancing public safety and reducing stigma</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522313"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09800"/>
            <a:ext cx="2914650"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9" name="Rectangle 59"/>
          <p:cNvSpPr>
            <a:spLocks noChangeArrowheads="1"/>
          </p:cNvSpPr>
          <p:nvPr/>
        </p:nvSpPr>
        <p:spPr bwMode="auto">
          <a:xfrm>
            <a:off x="1676400" y="4724400"/>
            <a:ext cx="7086600" cy="1143000"/>
          </a:xfrm>
          <a:prstGeom prst="rect">
            <a:avLst/>
          </a:prstGeom>
          <a:solidFill>
            <a:schemeClr val="accent1"/>
          </a:solidFill>
          <a:ln w="12700"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7855" name="Rectangle 15"/>
          <p:cNvSpPr>
            <a:spLocks noGrp="1" noChangeArrowheads="1"/>
          </p:cNvSpPr>
          <p:nvPr>
            <p:ph type="title"/>
          </p:nvPr>
        </p:nvSpPr>
        <p:spPr/>
        <p:txBody>
          <a:bodyPr/>
          <a:lstStyle/>
          <a:p>
            <a:r>
              <a:rPr lang="en-US"/>
              <a:t>Statewide CIT Goal</a:t>
            </a:r>
          </a:p>
        </p:txBody>
      </p:sp>
      <p:graphicFrame>
        <p:nvGraphicFramePr>
          <p:cNvPr id="547860" name="Group 20"/>
          <p:cNvGraphicFramePr>
            <a:graphicFrameLocks noGrp="1"/>
          </p:cNvGraphicFramePr>
          <p:nvPr>
            <p:ph idx="1"/>
          </p:nvPr>
        </p:nvGraphicFramePr>
        <p:xfrm>
          <a:off x="1828800" y="4724400"/>
          <a:ext cx="5867400" cy="1143000"/>
        </p:xfrm>
        <a:graphic>
          <a:graphicData uri="http://schemas.openxmlformats.org/drawingml/2006/table">
            <a:tbl>
              <a:tblPr/>
              <a:tblGrid>
                <a:gridCol w="5867400"/>
              </a:tblGrid>
              <a:tr h="1143000">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800" b="1" i="0" u="none" strike="noStrike" cap="none" normalizeH="0" baseline="0" smtClean="0">
                          <a:ln>
                            <a:noFill/>
                          </a:ln>
                          <a:solidFill>
                            <a:srgbClr val="FFCC00"/>
                          </a:solidFill>
                          <a:effectLst/>
                          <a:latin typeface="Tahoma" pitchFamily="34" charset="0"/>
                        </a:rPr>
                        <a:t>Goal:</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800" b="0" i="0" u="none" strike="noStrike" cap="none" normalizeH="0" baseline="0" smtClean="0">
                          <a:ln>
                            <a:noFill/>
                          </a:ln>
                          <a:solidFill>
                            <a:schemeClr val="tx1"/>
                          </a:solidFill>
                          <a:effectLst/>
                          <a:latin typeface="Tahoma" pitchFamily="34" charset="0"/>
                        </a:rPr>
                        <a:t>Certify 20% Georgia CIT Officers</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47863" name="Rectangle 23"/>
          <p:cNvSpPr>
            <a:spLocks noChangeArrowheads="1"/>
          </p:cNvSpPr>
          <p:nvPr/>
        </p:nvSpPr>
        <p:spPr bwMode="auto">
          <a:xfrm>
            <a:off x="1676400" y="1905000"/>
            <a:ext cx="2438400" cy="2895600"/>
          </a:xfrm>
          <a:prstGeom prst="rect">
            <a:avLst/>
          </a:prstGeom>
          <a:solidFill>
            <a:schemeClr val="tx1"/>
          </a:solidFill>
          <a:ln w="12700"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4786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0158">
            <a:off x="1828800" y="2133600"/>
            <a:ext cx="220503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47916" name="Group 76"/>
          <p:cNvGraphicFramePr>
            <a:graphicFrameLocks noGrp="1"/>
          </p:cNvGraphicFramePr>
          <p:nvPr/>
        </p:nvGraphicFramePr>
        <p:xfrm>
          <a:off x="4114800" y="1905000"/>
          <a:ext cx="4648200" cy="2895600"/>
        </p:xfrm>
        <a:graphic>
          <a:graphicData uri="http://schemas.openxmlformats.org/drawingml/2006/table">
            <a:tbl>
              <a:tblPr/>
              <a:tblGrid>
                <a:gridCol w="4648200"/>
              </a:tblGrid>
              <a:tr h="2895600">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800" b="1" i="0" u="none" strike="noStrike" cap="none" normalizeH="0" baseline="0" smtClean="0">
                          <a:ln>
                            <a:noFill/>
                          </a:ln>
                          <a:solidFill>
                            <a:srgbClr val="000000"/>
                          </a:solidFill>
                          <a:effectLst/>
                          <a:latin typeface="Tahoma" pitchFamily="34" charset="0"/>
                        </a:rPr>
                        <a:t>Georgia Representatives</a:t>
                      </a:r>
                      <a:r>
                        <a:rPr kumimoji="1" lang="en-US" sz="1800" b="0" i="1" u="none" strike="noStrike" cap="none" normalizeH="0" baseline="0" smtClean="0">
                          <a:ln>
                            <a:noFill/>
                          </a:ln>
                          <a:solidFill>
                            <a:srgbClr val="000000"/>
                          </a:solidFill>
                          <a:effectLst/>
                          <a:latin typeface="Tahoma" pitchFamily="34" charset="0"/>
                        </a:rPr>
                        <a:t>(July 2004)</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800" b="1" i="0" u="none" strike="noStrike" cap="none" normalizeH="0" baseline="0" smtClean="0">
                          <a:ln>
                            <a:noFill/>
                          </a:ln>
                          <a:solidFill>
                            <a:srgbClr val="000000"/>
                          </a:solidFill>
                          <a:effectLst/>
                          <a:latin typeface="Tahoma" pitchFamily="34" charset="0"/>
                        </a:rPr>
                        <a:t>Fulton County </a:t>
                      </a:r>
                      <a:r>
                        <a:rPr kumimoji="1" lang="en-US" sz="1800" b="0" i="1" u="none" strike="noStrike" cap="none" normalizeH="0" baseline="0" smtClean="0">
                          <a:ln>
                            <a:noFill/>
                          </a:ln>
                          <a:solidFill>
                            <a:srgbClr val="000000"/>
                          </a:solidFill>
                          <a:effectLst/>
                          <a:latin typeface="Tahoma" pitchFamily="34" charset="0"/>
                        </a:rPr>
                        <a:t>(December 2004)</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800" b="1" i="0" u="none" strike="noStrike" cap="none" normalizeH="0" baseline="0" smtClean="0">
                          <a:ln>
                            <a:noFill/>
                          </a:ln>
                          <a:solidFill>
                            <a:srgbClr val="000000"/>
                          </a:solidFill>
                          <a:effectLst/>
                          <a:latin typeface="Tahoma" pitchFamily="34" charset="0"/>
                        </a:rPr>
                        <a:t>Cherokee County </a:t>
                      </a:r>
                      <a:r>
                        <a:rPr kumimoji="1" lang="en-US" sz="1800" b="0" i="1" u="none" strike="noStrike" cap="none" normalizeH="0" baseline="0" smtClean="0">
                          <a:ln>
                            <a:noFill/>
                          </a:ln>
                          <a:solidFill>
                            <a:srgbClr val="000000"/>
                          </a:solidFill>
                          <a:effectLst/>
                          <a:latin typeface="Tahoma" pitchFamily="34" charset="0"/>
                        </a:rPr>
                        <a:t>(February 2005)</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800" b="1" i="0" u="none" strike="noStrike" cap="none" normalizeH="0" baseline="0" smtClean="0">
                          <a:ln>
                            <a:noFill/>
                          </a:ln>
                          <a:solidFill>
                            <a:srgbClr val="000000"/>
                          </a:solidFill>
                          <a:effectLst/>
                          <a:latin typeface="Tahoma" pitchFamily="34" charset="0"/>
                        </a:rPr>
                        <a:t>Fulton County </a:t>
                      </a:r>
                      <a:r>
                        <a:rPr kumimoji="1" lang="en-US" sz="1800" b="0" i="1" u="none" strike="noStrike" cap="none" normalizeH="0" baseline="0" smtClean="0">
                          <a:ln>
                            <a:noFill/>
                          </a:ln>
                          <a:solidFill>
                            <a:srgbClr val="000000"/>
                          </a:solidFill>
                          <a:effectLst/>
                          <a:latin typeface="Tahoma" pitchFamily="34" charset="0"/>
                        </a:rPr>
                        <a:t>(February/March 2005)</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800" b="1" i="0" u="none" strike="noStrike" cap="none" normalizeH="0" baseline="0" smtClean="0">
                          <a:ln>
                            <a:noFill/>
                          </a:ln>
                          <a:solidFill>
                            <a:srgbClr val="000000"/>
                          </a:solidFill>
                          <a:effectLst/>
                          <a:latin typeface="Tahoma" pitchFamily="34" charset="0"/>
                        </a:rPr>
                        <a:t>Cobb County</a:t>
                      </a:r>
                      <a:r>
                        <a:rPr kumimoji="1" lang="en-US" sz="1800" b="0" i="1" u="none" strike="noStrike" cap="none" normalizeH="0" baseline="0" smtClean="0">
                          <a:ln>
                            <a:noFill/>
                          </a:ln>
                          <a:solidFill>
                            <a:srgbClr val="000000"/>
                          </a:solidFill>
                          <a:effectLst/>
                          <a:latin typeface="Tahoma" pitchFamily="34" charset="0"/>
                        </a:rPr>
                        <a:t>(March 2005)</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800" b="1" i="0" u="none" strike="noStrike" cap="none" normalizeH="0" baseline="0" smtClean="0">
                          <a:ln>
                            <a:noFill/>
                          </a:ln>
                          <a:solidFill>
                            <a:srgbClr val="000000"/>
                          </a:solidFill>
                          <a:effectLst/>
                          <a:latin typeface="Tahoma" pitchFamily="34" charset="0"/>
                        </a:rPr>
                        <a:t>Barrow County</a:t>
                      </a:r>
                      <a:r>
                        <a:rPr kumimoji="1" lang="en-US" sz="1800" b="0" i="1" u="none" strike="noStrike" cap="none" normalizeH="0" baseline="0" smtClean="0">
                          <a:ln>
                            <a:noFill/>
                          </a:ln>
                          <a:solidFill>
                            <a:srgbClr val="000000"/>
                          </a:solidFill>
                          <a:effectLst/>
                          <a:latin typeface="Tahoma" pitchFamily="34" charset="0"/>
                        </a:rPr>
                        <a:t> (April 2005)</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800" b="1" i="0" u="none" strike="noStrike" cap="none" normalizeH="0" baseline="0" smtClean="0">
                          <a:ln>
                            <a:noFill/>
                          </a:ln>
                          <a:solidFill>
                            <a:srgbClr val="000000"/>
                          </a:solidFill>
                          <a:effectLst/>
                          <a:latin typeface="Tahoma" pitchFamily="34" charset="0"/>
                        </a:rPr>
                        <a:t>Chatham County </a:t>
                      </a:r>
                      <a:r>
                        <a:rPr kumimoji="1" lang="en-US" sz="1800" b="0" i="1" u="none" strike="noStrike" cap="none" normalizeH="0" baseline="0" smtClean="0">
                          <a:ln>
                            <a:noFill/>
                          </a:ln>
                          <a:solidFill>
                            <a:srgbClr val="000000"/>
                          </a:solidFill>
                          <a:effectLst/>
                          <a:latin typeface="Tahoma" pitchFamily="34" charset="0"/>
                        </a:rPr>
                        <a:t>(May 2005)</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800" b="1" i="0" u="none" strike="noStrike" cap="none" normalizeH="0" baseline="0" smtClean="0">
                          <a:ln>
                            <a:noFill/>
                          </a:ln>
                          <a:solidFill>
                            <a:srgbClr val="000000"/>
                          </a:solidFill>
                          <a:effectLst/>
                          <a:latin typeface="Tahoma" pitchFamily="34" charset="0"/>
                        </a:rPr>
                        <a:t>Dept of Corrections </a:t>
                      </a:r>
                      <a:r>
                        <a:rPr kumimoji="1" lang="en-US" sz="1800" b="0" i="1" u="none" strike="noStrike" cap="none" normalizeH="0" baseline="0" smtClean="0">
                          <a:ln>
                            <a:noFill/>
                          </a:ln>
                          <a:solidFill>
                            <a:srgbClr val="000000"/>
                          </a:solidFill>
                          <a:effectLst/>
                          <a:latin typeface="Tahoma" pitchFamily="34" charset="0"/>
                        </a:rPr>
                        <a:t>(June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sp>
        <p:nvSpPr>
          <p:cNvPr id="547898" name="Rectangle 58"/>
          <p:cNvSpPr>
            <a:spLocks noChangeArrowheads="1"/>
          </p:cNvSpPr>
          <p:nvPr/>
        </p:nvSpPr>
        <p:spPr bwMode="auto">
          <a:xfrm rot="16200000">
            <a:off x="-952500" y="3238500"/>
            <a:ext cx="3962400" cy="1295400"/>
          </a:xfrm>
          <a:prstGeom prst="rect">
            <a:avLst/>
          </a:prstGeom>
          <a:solidFill>
            <a:srgbClr val="FFCC00"/>
          </a:solidFill>
          <a:ln w="12700"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5400" b="1">
                <a:solidFill>
                  <a:srgbClr val="000000"/>
                </a:solidFill>
                <a:latin typeface="Tahoma" pitchFamily="34" charset="0"/>
              </a:rPr>
              <a:t>GEORGIA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r>
              <a:rPr lang="en-US"/>
              <a:t>Three-way Partnership</a:t>
            </a:r>
          </a:p>
        </p:txBody>
      </p:sp>
      <p:pic>
        <p:nvPicPr>
          <p:cNvPr id="520200" name="Picture 8" descr="BL0043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6200"/>
            <a:ext cx="6172200" cy="1720850"/>
          </a:xfrm>
          <a:prstGeom prst="rect">
            <a:avLst/>
          </a:prstGeom>
          <a:noFill/>
          <a:extLst>
            <a:ext uri="{909E8E84-426E-40DD-AFC4-6F175D3DCCD1}">
              <a14:hiddenFill xmlns:a14="http://schemas.microsoft.com/office/drawing/2010/main">
                <a:solidFill>
                  <a:srgbClr val="FFFFFF"/>
                </a:solidFill>
              </a14:hiddenFill>
            </a:ext>
          </a:extLst>
        </p:spPr>
      </p:pic>
      <p:sp>
        <p:nvSpPr>
          <p:cNvPr id="520201" name="Rectangle 9"/>
          <p:cNvSpPr>
            <a:spLocks noChangeArrowheads="1"/>
          </p:cNvSpPr>
          <p:nvPr/>
        </p:nvSpPr>
        <p:spPr bwMode="auto">
          <a:xfrm>
            <a:off x="533400" y="2514600"/>
            <a:ext cx="2514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solidFill>
                  <a:srgbClr val="FFCC00"/>
                </a:solidFill>
                <a:latin typeface="Verdana" pitchFamily="34" charset="0"/>
              </a:rPr>
              <a:t>Law </a:t>
            </a:r>
          </a:p>
          <a:p>
            <a:r>
              <a:rPr lang="en-US" sz="2800">
                <a:solidFill>
                  <a:srgbClr val="FFCC00"/>
                </a:solidFill>
                <a:latin typeface="Verdana" pitchFamily="34" charset="0"/>
              </a:rPr>
              <a:t>Enforcement</a:t>
            </a:r>
          </a:p>
          <a:p>
            <a:r>
              <a:rPr lang="en-US" sz="2800">
                <a:solidFill>
                  <a:srgbClr val="FFCC00"/>
                </a:solidFill>
                <a:latin typeface="Verdana" pitchFamily="34" charset="0"/>
              </a:rPr>
              <a:t>&amp; Public Safety</a:t>
            </a:r>
          </a:p>
        </p:txBody>
      </p:sp>
      <p:sp>
        <p:nvSpPr>
          <p:cNvPr id="520202" name="Rectangle 10"/>
          <p:cNvSpPr>
            <a:spLocks noChangeArrowheads="1"/>
          </p:cNvSpPr>
          <p:nvPr/>
        </p:nvSpPr>
        <p:spPr bwMode="auto">
          <a:xfrm>
            <a:off x="6172200" y="2514600"/>
            <a:ext cx="2514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solidFill>
                  <a:srgbClr val="FFCC00"/>
                </a:solidFill>
                <a:latin typeface="Verdana" pitchFamily="34" charset="0"/>
              </a:rPr>
              <a:t>Community</a:t>
            </a:r>
          </a:p>
          <a:p>
            <a:r>
              <a:rPr lang="en-US" sz="2800">
                <a:solidFill>
                  <a:srgbClr val="FFCC00"/>
                </a:solidFill>
                <a:latin typeface="Verdana" pitchFamily="34" charset="0"/>
              </a:rPr>
              <a:t>MH/DD/AD</a:t>
            </a:r>
          </a:p>
          <a:p>
            <a:r>
              <a:rPr lang="en-US" sz="2800">
                <a:solidFill>
                  <a:srgbClr val="FFCC00"/>
                </a:solidFill>
                <a:latin typeface="Verdana" pitchFamily="34" charset="0"/>
              </a:rPr>
              <a:t>Providers</a:t>
            </a:r>
          </a:p>
        </p:txBody>
      </p:sp>
      <p:pic>
        <p:nvPicPr>
          <p:cNvPr id="520203" name="Picture 11" descr="nami-glogo-cmyk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953000"/>
            <a:ext cx="1876425" cy="93345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520204" name="Rectangle 12"/>
          <p:cNvSpPr>
            <a:spLocks noChangeArrowheads="1"/>
          </p:cNvSpPr>
          <p:nvPr/>
        </p:nvSpPr>
        <p:spPr bwMode="auto">
          <a:xfrm>
            <a:off x="3657600" y="3200400"/>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4000" b="1">
                <a:latin typeface="Verdana" pitchFamily="34" charset="0"/>
              </a:rPr>
              <a:t>CIT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r>
              <a:rPr lang="en-US"/>
              <a:t>CIT Advisory Board</a:t>
            </a:r>
          </a:p>
        </p:txBody>
      </p:sp>
      <p:graphicFrame>
        <p:nvGraphicFramePr>
          <p:cNvPr id="524440" name="Group 152"/>
          <p:cNvGraphicFramePr>
            <a:graphicFrameLocks noGrp="1"/>
          </p:cNvGraphicFramePr>
          <p:nvPr>
            <p:ph idx="1"/>
          </p:nvPr>
        </p:nvGraphicFramePr>
        <p:xfrm>
          <a:off x="381000" y="1905000"/>
          <a:ext cx="8534400" cy="3856673"/>
        </p:xfrm>
        <a:graphic>
          <a:graphicData uri="http://schemas.openxmlformats.org/drawingml/2006/table">
            <a:tbl>
              <a:tblPr/>
              <a:tblGrid>
                <a:gridCol w="2971800"/>
                <a:gridCol w="2717800"/>
                <a:gridCol w="2844800"/>
              </a:tblGrid>
              <a:tr h="228600">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1" i="0" u="none" strike="noStrike" cap="none" normalizeH="0" baseline="0" smtClean="0">
                          <a:ln>
                            <a:noFill/>
                          </a:ln>
                          <a:solidFill>
                            <a:srgbClr val="FFCC00"/>
                          </a:solidFill>
                          <a:effectLst/>
                          <a:latin typeface="Tahoma" pitchFamily="34" charset="0"/>
                        </a:rPr>
                        <a:t>Law Enforcement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1" i="0" u="none" strike="noStrike" cap="none" normalizeH="0" baseline="0" smtClean="0">
                          <a:ln>
                            <a:noFill/>
                          </a:ln>
                          <a:solidFill>
                            <a:srgbClr val="FFCC00"/>
                          </a:solidFill>
                          <a:effectLst/>
                          <a:latin typeface="Tahoma" pitchFamily="34" charset="0"/>
                        </a:rPr>
                        <a:t>NAMI &amp; Advocates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2000" b="1" i="0" u="none" strike="noStrike" cap="none" normalizeH="0" baseline="0" smtClean="0">
                          <a:ln>
                            <a:noFill/>
                          </a:ln>
                          <a:solidFill>
                            <a:srgbClr val="FFCC00"/>
                          </a:solidFill>
                          <a:effectLst/>
                          <a:latin typeface="Tahoma" pitchFamily="34" charset="0"/>
                        </a:rPr>
                        <a:t>Community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1313">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Lt. Trudy Boyce</a:t>
                      </a:r>
                      <a:r>
                        <a:rPr kumimoji="1" lang="en-US" sz="1600" b="0" i="0" u="none" strike="noStrike" cap="none" normalizeH="0" baseline="0" smtClean="0">
                          <a:ln>
                            <a:noFill/>
                          </a:ln>
                          <a:solidFill>
                            <a:schemeClr val="tx1"/>
                          </a:solidFill>
                          <a:effectLst/>
                          <a:latin typeface="Tahoma" pitchFamily="34" charset="0"/>
                        </a:rPr>
                        <a:t>, </a:t>
                      </a:r>
                      <a:r>
                        <a:rPr kumimoji="1" lang="en-US" sz="1600" b="0" i="1" u="none" strike="noStrike" cap="none" normalizeH="0" baseline="0" smtClean="0">
                          <a:ln>
                            <a:noFill/>
                          </a:ln>
                          <a:solidFill>
                            <a:schemeClr val="tx1"/>
                          </a:solidFill>
                          <a:effectLst/>
                          <a:latin typeface="Tahoma" pitchFamily="34" charset="0"/>
                        </a:rPr>
                        <a:t>APD*</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Dir. Vernon Keenan</a:t>
                      </a:r>
                      <a:r>
                        <a:rPr kumimoji="1" lang="en-US" sz="1600" b="0" i="0" u="none" strike="noStrike" cap="none" normalizeH="0" baseline="0" smtClean="0">
                          <a:ln>
                            <a:noFill/>
                          </a:ln>
                          <a:solidFill>
                            <a:schemeClr val="tx1"/>
                          </a:solidFill>
                          <a:effectLst/>
                          <a:latin typeface="Tahoma" pitchFamily="34" charset="0"/>
                        </a:rPr>
                        <a:t>, </a:t>
                      </a:r>
                      <a:r>
                        <a:rPr kumimoji="1" lang="en-US" sz="1600" b="0" i="1" u="none" strike="noStrike" cap="none" normalizeH="0" baseline="0" smtClean="0">
                          <a:ln>
                            <a:noFill/>
                          </a:ln>
                          <a:solidFill>
                            <a:schemeClr val="tx1"/>
                          </a:solidFill>
                          <a:effectLst/>
                          <a:latin typeface="Tahoma" pitchFamily="34" charset="0"/>
                        </a:rPr>
                        <a:t>GBI</a:t>
                      </a:r>
                      <a:endParaRPr kumimoji="1" lang="en-US" sz="1600" b="0" i="0" u="none" strike="noStrike" cap="none" normalizeH="0" baseline="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Bill Kissel</a:t>
                      </a:r>
                      <a:r>
                        <a:rPr kumimoji="1" lang="en-US" sz="1600" b="0" i="0" u="none" strike="noStrike" cap="none" normalizeH="0" baseline="0" smtClean="0">
                          <a:ln>
                            <a:noFill/>
                          </a:ln>
                          <a:solidFill>
                            <a:schemeClr val="tx1"/>
                          </a:solidFill>
                          <a:effectLst/>
                          <a:latin typeface="Tahoma" pitchFamily="34" charset="0"/>
                        </a:rPr>
                        <a:t>, Dept </a:t>
                      </a:r>
                      <a:r>
                        <a:rPr kumimoji="1" lang="en-US" sz="1600" b="0" i="1" u="none" strike="noStrike" cap="none" normalizeH="0" baseline="0" smtClean="0">
                          <a:ln>
                            <a:noFill/>
                          </a:ln>
                          <a:solidFill>
                            <a:schemeClr val="tx1"/>
                          </a:solidFill>
                          <a:effectLst/>
                          <a:latin typeface="Tahoma" pitchFamily="34" charset="0"/>
                        </a:rPr>
                        <a:t>Corrections</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Harriett Lawrence</a:t>
                      </a:r>
                      <a:r>
                        <a:rPr kumimoji="1" lang="en-US" sz="1600" b="0" i="1" u="none" strike="noStrike" cap="none" normalizeH="0" baseline="0" smtClean="0">
                          <a:ln>
                            <a:noFill/>
                          </a:ln>
                          <a:solidFill>
                            <a:schemeClr val="tx1"/>
                          </a:solidFill>
                          <a:effectLst/>
                          <a:latin typeface="Tahoma" pitchFamily="34" charset="0"/>
                        </a:rPr>
                        <a:t>, GPSTC</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Dr. Janet Oliva</a:t>
                      </a:r>
                      <a:r>
                        <a:rPr kumimoji="1" lang="en-US" sz="1600" b="0" i="0" u="none" strike="noStrike" cap="none" normalizeH="0" baseline="0" smtClean="0">
                          <a:ln>
                            <a:noFill/>
                          </a:ln>
                          <a:solidFill>
                            <a:schemeClr val="tx1"/>
                          </a:solidFill>
                          <a:effectLst/>
                          <a:latin typeface="Tahoma" pitchFamily="34" charset="0"/>
                        </a:rPr>
                        <a:t>, </a:t>
                      </a:r>
                      <a:r>
                        <a:rPr kumimoji="1" lang="en-US" sz="1600" b="0" i="1" u="none" strike="noStrike" cap="none" normalizeH="0" baseline="0" smtClean="0">
                          <a:ln>
                            <a:noFill/>
                          </a:ln>
                          <a:solidFill>
                            <a:schemeClr val="tx1"/>
                          </a:solidFill>
                          <a:effectLst/>
                          <a:latin typeface="Tahoma" pitchFamily="34" charset="0"/>
                        </a:rPr>
                        <a:t>GBI*</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Paul Maharry</a:t>
                      </a:r>
                      <a:r>
                        <a:rPr kumimoji="1" lang="en-US" sz="1600" b="0" i="1" u="none" strike="noStrike" cap="none" normalizeH="0" baseline="0" smtClean="0">
                          <a:ln>
                            <a:noFill/>
                          </a:ln>
                          <a:solidFill>
                            <a:schemeClr val="tx1"/>
                          </a:solidFill>
                          <a:effectLst/>
                          <a:latin typeface="Tahoma" pitchFamily="34" charset="0"/>
                        </a:rPr>
                        <a:t>, Chiefs’ Assoc</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Tonya Welch, </a:t>
                      </a:r>
                      <a:r>
                        <a:rPr kumimoji="1" lang="en-US" sz="1600" b="0" i="1" u="none" strike="noStrike" cap="none" normalizeH="0" baseline="0" smtClean="0">
                          <a:ln>
                            <a:noFill/>
                          </a:ln>
                          <a:solidFill>
                            <a:schemeClr val="tx1"/>
                          </a:solidFill>
                          <a:effectLst/>
                          <a:latin typeface="Tahoma" pitchFamily="34" charset="0"/>
                        </a:rPr>
                        <a:t>Sheriffs’ Assoc  </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Ronnie Lane</a:t>
                      </a:r>
                      <a:r>
                        <a:rPr kumimoji="1" lang="en-US" sz="1600" b="0" i="1" u="none" strike="noStrike" cap="none" normalizeH="0" baseline="0" smtClean="0">
                          <a:ln>
                            <a:noFill/>
                          </a:ln>
                          <a:solidFill>
                            <a:schemeClr val="tx1"/>
                          </a:solidFill>
                          <a:effectLst/>
                          <a:latin typeface="Tahoma" pitchFamily="34" charset="0"/>
                        </a:rPr>
                        <a:t>, GA DJJ</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endParaRPr kumimoji="1" lang="en-US" sz="1600" b="0" i="1"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Lei Ellingson</a:t>
                      </a:r>
                      <a:r>
                        <a:rPr kumimoji="1" lang="en-US" sz="1600" b="0" i="0" u="none" strike="noStrike" cap="none" normalizeH="0" baseline="0" smtClean="0">
                          <a:ln>
                            <a:noFill/>
                          </a:ln>
                          <a:solidFill>
                            <a:schemeClr val="tx1"/>
                          </a:solidFill>
                          <a:effectLst/>
                          <a:latin typeface="Tahoma" pitchFamily="34" charset="0"/>
                        </a:rPr>
                        <a:t>, </a:t>
                      </a:r>
                      <a:r>
                        <a:rPr kumimoji="1" lang="en-US" sz="1600" b="0" i="1" u="none" strike="noStrike" cap="none" normalizeH="0" baseline="0" smtClean="0">
                          <a:ln>
                            <a:noFill/>
                          </a:ln>
                          <a:solidFill>
                            <a:schemeClr val="tx1"/>
                          </a:solidFill>
                          <a:effectLst/>
                          <a:latin typeface="Tahoma" pitchFamily="34" charset="0"/>
                        </a:rPr>
                        <a:t>Carter Center</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Nora Haynes</a:t>
                      </a:r>
                      <a:r>
                        <a:rPr kumimoji="1" lang="en-US" sz="1600" b="0" i="0" u="none" strike="noStrike" cap="none" normalizeH="0" baseline="0" smtClean="0">
                          <a:ln>
                            <a:noFill/>
                          </a:ln>
                          <a:solidFill>
                            <a:schemeClr val="tx1"/>
                          </a:solidFill>
                          <a:effectLst/>
                          <a:latin typeface="Tahoma" pitchFamily="34" charset="0"/>
                        </a:rPr>
                        <a:t>, </a:t>
                      </a:r>
                      <a:r>
                        <a:rPr kumimoji="1" lang="en-US" sz="1600" b="0" i="1" u="none" strike="noStrike" cap="none" normalizeH="0" baseline="0" smtClean="0">
                          <a:ln>
                            <a:noFill/>
                          </a:ln>
                          <a:solidFill>
                            <a:schemeClr val="tx1"/>
                          </a:solidFill>
                          <a:effectLst/>
                          <a:latin typeface="Tahoma" pitchFamily="34" charset="0"/>
                        </a:rPr>
                        <a:t>Dept of Ed*</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Dave Lushbaugh</a:t>
                      </a:r>
                      <a:r>
                        <a:rPr kumimoji="1" lang="en-US" sz="1600" b="0" i="0" u="none" strike="noStrike" cap="none" normalizeH="0" baseline="0" smtClean="0">
                          <a:ln>
                            <a:noFill/>
                          </a:ln>
                          <a:solidFill>
                            <a:schemeClr val="tx1"/>
                          </a:solidFill>
                          <a:effectLst/>
                          <a:latin typeface="Tahoma" pitchFamily="34" charset="0"/>
                        </a:rPr>
                        <a:t>, </a:t>
                      </a:r>
                      <a:r>
                        <a:rPr kumimoji="1" lang="en-US" sz="1600" b="0" i="1" u="none" strike="noStrike" cap="none" normalizeH="0" baseline="0" smtClean="0">
                          <a:ln>
                            <a:noFill/>
                          </a:ln>
                          <a:solidFill>
                            <a:schemeClr val="tx1"/>
                          </a:solidFill>
                          <a:effectLst/>
                          <a:latin typeface="Tahoma" pitchFamily="34" charset="0"/>
                        </a:rPr>
                        <a:t>NAMI*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Dr. Michael Compton</a:t>
                      </a:r>
                      <a:r>
                        <a:rPr kumimoji="1" lang="en-US" sz="1600" b="0" i="0" u="none" strike="noStrike" cap="none" normalizeH="0" baseline="0" smtClean="0">
                          <a:ln>
                            <a:noFill/>
                          </a:ln>
                          <a:solidFill>
                            <a:schemeClr val="tx1"/>
                          </a:solidFill>
                          <a:effectLst/>
                          <a:latin typeface="Tahoma" pitchFamily="34" charset="0"/>
                        </a:rPr>
                        <a:t>, </a:t>
                      </a:r>
                      <a:r>
                        <a:rPr kumimoji="1" lang="en-US" sz="1600" b="0" i="1" u="none" strike="noStrike" cap="none" normalizeH="0" baseline="0" smtClean="0">
                          <a:ln>
                            <a:noFill/>
                          </a:ln>
                          <a:solidFill>
                            <a:schemeClr val="tx1"/>
                          </a:solidFill>
                          <a:effectLst/>
                          <a:latin typeface="Tahoma" pitchFamily="34" charset="0"/>
                        </a:rPr>
                        <a:t>Emory*</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David Covington</a:t>
                      </a:r>
                      <a:r>
                        <a:rPr kumimoji="1" lang="en-US" sz="1600" b="0" i="0" u="none" strike="noStrike" cap="none" normalizeH="0" baseline="0" smtClean="0">
                          <a:ln>
                            <a:noFill/>
                          </a:ln>
                          <a:solidFill>
                            <a:schemeClr val="tx1"/>
                          </a:solidFill>
                          <a:effectLst/>
                          <a:latin typeface="Tahoma" pitchFamily="34" charset="0"/>
                        </a:rPr>
                        <a:t>, </a:t>
                      </a:r>
                      <a:r>
                        <a:rPr kumimoji="1" lang="en-US" sz="1600" b="0" i="1" u="none" strike="noStrike" cap="none" normalizeH="0" baseline="0" smtClean="0">
                          <a:ln>
                            <a:noFill/>
                          </a:ln>
                          <a:solidFill>
                            <a:schemeClr val="tx1"/>
                          </a:solidFill>
                          <a:effectLst/>
                          <a:latin typeface="Tahoma" pitchFamily="34" charset="0"/>
                        </a:rPr>
                        <a:t>Behavioral Health Link*</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Larry Fricks</a:t>
                      </a:r>
                      <a:r>
                        <a:rPr kumimoji="1" lang="en-US" sz="1600" b="0" i="0" u="none" strike="noStrike" cap="none" normalizeH="0" baseline="0" smtClean="0">
                          <a:ln>
                            <a:noFill/>
                          </a:ln>
                          <a:solidFill>
                            <a:schemeClr val="tx1"/>
                          </a:solidFill>
                          <a:effectLst/>
                          <a:latin typeface="Tahoma" pitchFamily="34" charset="0"/>
                        </a:rPr>
                        <a:t>, </a:t>
                      </a:r>
                      <a:r>
                        <a:rPr kumimoji="1" lang="en-US" sz="1600" b="0" i="1" u="none" strike="noStrike" cap="none" normalizeH="0" baseline="0" smtClean="0">
                          <a:ln>
                            <a:noFill/>
                          </a:ln>
                          <a:solidFill>
                            <a:schemeClr val="tx1"/>
                          </a:solidFill>
                          <a:effectLst/>
                          <a:latin typeface="Tahoma" pitchFamily="34" charset="0"/>
                        </a:rPr>
                        <a:t>DHR/Consumer</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Dir. Gwen Skinner</a:t>
                      </a:r>
                      <a:r>
                        <a:rPr kumimoji="1" lang="en-US" sz="1600" b="0" i="0" u="none" strike="noStrike" cap="none" normalizeH="0" baseline="0" smtClean="0">
                          <a:ln>
                            <a:noFill/>
                          </a:ln>
                          <a:solidFill>
                            <a:schemeClr val="tx1"/>
                          </a:solidFill>
                          <a:effectLst/>
                          <a:latin typeface="Tahoma" pitchFamily="34" charset="0"/>
                        </a:rPr>
                        <a:t>, </a:t>
                      </a:r>
                      <a:r>
                        <a:rPr kumimoji="1" lang="en-US" sz="1600" b="0" i="1" u="none" strike="noStrike" cap="none" normalizeH="0" baseline="0" smtClean="0">
                          <a:ln>
                            <a:noFill/>
                          </a:ln>
                          <a:solidFill>
                            <a:schemeClr val="tx1"/>
                          </a:solidFill>
                          <a:effectLst/>
                          <a:latin typeface="Tahoma" pitchFamily="34" charset="0"/>
                        </a:rPr>
                        <a:t>DHR DMHDDAD</a:t>
                      </a:r>
                    </a:p>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0" u="none" strike="noStrike" cap="none" normalizeH="0" baseline="0" smtClean="0">
                          <a:ln>
                            <a:noFill/>
                          </a:ln>
                          <a:solidFill>
                            <a:schemeClr val="tx1"/>
                          </a:solidFill>
                          <a:effectLst/>
                          <a:latin typeface="Tahoma" pitchFamily="34" charset="0"/>
                        </a:rPr>
                        <a:t>Dr. Keith Wood</a:t>
                      </a:r>
                      <a:r>
                        <a:rPr kumimoji="1" lang="en-US" sz="1600" b="0" i="0" u="none" strike="noStrike" cap="none" normalizeH="0" baseline="0" smtClean="0">
                          <a:ln>
                            <a:noFill/>
                          </a:ln>
                          <a:solidFill>
                            <a:schemeClr val="tx1"/>
                          </a:solidFill>
                          <a:effectLst/>
                          <a:latin typeface="Tahoma" pitchFamily="34" charset="0"/>
                        </a:rPr>
                        <a:t>, </a:t>
                      </a:r>
                      <a:r>
                        <a:rPr kumimoji="1" lang="en-US" sz="1600" b="0" i="1" u="none" strike="noStrike" cap="none" normalizeH="0" baseline="0" smtClean="0">
                          <a:ln>
                            <a:noFill/>
                          </a:ln>
                          <a:solidFill>
                            <a:schemeClr val="tx1"/>
                          </a:solidFill>
                          <a:effectLst/>
                          <a:latin typeface="Tahoma" pitchFamily="34" charset="0"/>
                        </a:rPr>
                        <a:t>Grady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gridSpan="3">
                  <a:txBody>
                    <a:bodyPr/>
                    <a:lstStyle/>
                    <a:p>
                      <a:pPr marL="0" marR="0" lvl="0" indent="0" algn="l" defTabSz="914400" rtl="0" eaLnBrk="0" fontAlgn="base" latinLnBrk="0" hangingPunct="0">
                        <a:lnSpc>
                          <a:spcPct val="100000"/>
                        </a:lnSpc>
                        <a:spcBef>
                          <a:spcPct val="20000"/>
                        </a:spcBef>
                        <a:spcAft>
                          <a:spcPct val="0"/>
                        </a:spcAft>
                        <a:buClr>
                          <a:srgbClr val="FFCC00"/>
                        </a:buClr>
                        <a:buSzPct val="75000"/>
                        <a:buFont typeface="Wingdings" pitchFamily="2" charset="2"/>
                        <a:buNone/>
                        <a:tabLst/>
                      </a:pPr>
                      <a:r>
                        <a:rPr kumimoji="1" lang="en-US" sz="1600" b="1" i="1" u="none" strike="noStrike" cap="none" normalizeH="0" baseline="0" smtClean="0">
                          <a:ln>
                            <a:noFill/>
                          </a:ln>
                          <a:solidFill>
                            <a:srgbClr val="FFCC00"/>
                          </a:solidFill>
                          <a:effectLst/>
                          <a:latin typeface="Tahoma" pitchFamily="34" charset="0"/>
                        </a:rPr>
                        <a:t>CIT Steering Committee:</a:t>
                      </a:r>
                      <a:r>
                        <a:rPr kumimoji="1" lang="en-US" sz="1600" b="0" i="1" u="none" strike="noStrike" cap="none" normalizeH="0" baseline="0" smtClean="0">
                          <a:ln>
                            <a:noFill/>
                          </a:ln>
                          <a:solidFill>
                            <a:schemeClr val="tx1"/>
                          </a:solidFill>
                          <a:effectLst/>
                          <a:latin typeface="Tahoma" pitchFamily="34" charset="0"/>
                        </a:rPr>
                        <a:t> Members denoted by * above plus the following: </a:t>
                      </a:r>
                      <a:r>
                        <a:rPr kumimoji="1" lang="en-US" sz="1600" b="1" i="0" u="none" strike="noStrike" cap="none" normalizeH="0" baseline="0" smtClean="0">
                          <a:ln>
                            <a:noFill/>
                          </a:ln>
                          <a:solidFill>
                            <a:schemeClr val="tx1"/>
                          </a:solidFill>
                          <a:effectLst/>
                          <a:latin typeface="Tahoma" pitchFamily="34" charset="0"/>
                        </a:rPr>
                        <a:t>Don Daves</a:t>
                      </a:r>
                      <a:r>
                        <a:rPr kumimoji="1" lang="en-US" sz="1600" b="0" i="1" u="none" strike="noStrike" cap="none" normalizeH="0" baseline="0" smtClean="0">
                          <a:ln>
                            <a:noFill/>
                          </a:ln>
                          <a:solidFill>
                            <a:schemeClr val="tx1"/>
                          </a:solidFill>
                          <a:effectLst/>
                          <a:latin typeface="Tahoma" pitchFamily="34" charset="0"/>
                        </a:rPr>
                        <a:t>, NAMI; </a:t>
                      </a:r>
                      <a:r>
                        <a:rPr kumimoji="1" lang="en-US" sz="1600" b="1" i="0" u="none" strike="noStrike" cap="none" normalizeH="0" baseline="0" smtClean="0">
                          <a:ln>
                            <a:noFill/>
                          </a:ln>
                          <a:solidFill>
                            <a:schemeClr val="tx1"/>
                          </a:solidFill>
                          <a:effectLst/>
                          <a:latin typeface="Tahoma" pitchFamily="34" charset="0"/>
                        </a:rPr>
                        <a:t>Diane Reeder</a:t>
                      </a:r>
                      <a:r>
                        <a:rPr kumimoji="1" lang="en-US" sz="1600" b="0" i="1" u="none" strike="noStrike" cap="none" normalizeH="0" baseline="0" smtClean="0">
                          <a:ln>
                            <a:noFill/>
                          </a:ln>
                          <a:solidFill>
                            <a:schemeClr val="tx1"/>
                          </a:solidFill>
                          <a:effectLst/>
                          <a:latin typeface="Tahoma" pitchFamily="34" charset="0"/>
                        </a:rPr>
                        <a:t>, NAMI; </a:t>
                      </a:r>
                      <a:r>
                        <a:rPr kumimoji="1" lang="en-US" sz="1600" b="1" i="0" u="none" strike="noStrike" cap="none" normalizeH="0" baseline="0" smtClean="0">
                          <a:ln>
                            <a:noFill/>
                          </a:ln>
                          <a:solidFill>
                            <a:schemeClr val="tx1"/>
                          </a:solidFill>
                          <a:effectLst/>
                          <a:latin typeface="Tahoma" pitchFamily="34" charset="0"/>
                        </a:rPr>
                        <a:t>Mary Yoder</a:t>
                      </a:r>
                      <a:r>
                        <a:rPr kumimoji="1" lang="en-US" sz="1600" b="0" i="1" u="none" strike="noStrike" cap="none" normalizeH="0" baseline="0" smtClean="0">
                          <a:ln>
                            <a:noFill/>
                          </a:ln>
                          <a:solidFill>
                            <a:schemeClr val="tx1"/>
                          </a:solidFill>
                          <a:effectLst/>
                          <a:latin typeface="Tahoma" pitchFamily="34" charset="0"/>
                        </a:rPr>
                        <a:t>, AADD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ctrTitle"/>
          </p:nvPr>
        </p:nvSpPr>
        <p:spPr>
          <a:xfrm>
            <a:off x="2209800" y="2438400"/>
            <a:ext cx="6781800" cy="838200"/>
          </a:xfrm>
        </p:spPr>
        <p:txBody>
          <a:bodyPr/>
          <a:lstStyle/>
          <a:p>
            <a:pPr algn="l"/>
            <a:r>
              <a:rPr lang="en-US">
                <a:solidFill>
                  <a:srgbClr val="FFCC00"/>
                </a:solidFill>
              </a:rPr>
              <a:t>NAMI Family/Advocates</a:t>
            </a:r>
          </a:p>
        </p:txBody>
      </p:sp>
      <p:sp>
        <p:nvSpPr>
          <p:cNvPr id="532483" name="Rectangle 3"/>
          <p:cNvSpPr>
            <a:spLocks noGrp="1" noChangeArrowheads="1"/>
          </p:cNvSpPr>
          <p:nvPr>
            <p:ph type="subTitle" idx="1"/>
          </p:nvPr>
        </p:nvSpPr>
        <p:spPr>
          <a:xfrm>
            <a:off x="2209800" y="3352800"/>
            <a:ext cx="6781800" cy="762000"/>
          </a:xfrm>
        </p:spPr>
        <p:txBody>
          <a:bodyPr/>
          <a:lstStyle/>
          <a:p>
            <a:pPr algn="l"/>
            <a:r>
              <a:rPr lang="en-US">
                <a:solidFill>
                  <a:schemeClr val="tx1"/>
                </a:solidFill>
              </a:rPr>
              <a:t>Crisis Intervention Team</a:t>
            </a:r>
          </a:p>
        </p:txBody>
      </p:sp>
      <p:sp>
        <p:nvSpPr>
          <p:cNvPr id="532484" name="Line 4"/>
          <p:cNvSpPr>
            <a:spLocks noChangeShapeType="1"/>
          </p:cNvSpPr>
          <p:nvPr/>
        </p:nvSpPr>
        <p:spPr bwMode="auto">
          <a:xfrm>
            <a:off x="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85" name="Line 5"/>
          <p:cNvSpPr>
            <a:spLocks noChangeShapeType="1"/>
          </p:cNvSpPr>
          <p:nvPr/>
        </p:nvSpPr>
        <p:spPr bwMode="auto">
          <a:xfrm>
            <a:off x="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86" name="Line 6"/>
          <p:cNvSpPr>
            <a:spLocks noChangeShapeType="1"/>
          </p:cNvSpPr>
          <p:nvPr/>
        </p:nvSpPr>
        <p:spPr bwMode="auto">
          <a:xfrm>
            <a:off x="0" y="6400800"/>
            <a:ext cx="0" cy="4714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87" name="Line 7"/>
          <p:cNvSpPr>
            <a:spLocks noChangeShapeType="1"/>
          </p:cNvSpPr>
          <p:nvPr/>
        </p:nvSpPr>
        <p:spPr bwMode="auto">
          <a:xfrm>
            <a:off x="9144000" y="6400800"/>
            <a:ext cx="0" cy="4714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88" name="Line 8"/>
          <p:cNvSpPr>
            <a:spLocks noChangeShapeType="1"/>
          </p:cNvSpPr>
          <p:nvPr/>
        </p:nvSpPr>
        <p:spPr bwMode="auto">
          <a:xfrm>
            <a:off x="304800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89" name="Line 9"/>
          <p:cNvSpPr>
            <a:spLocks noChangeShapeType="1"/>
          </p:cNvSpPr>
          <p:nvPr/>
        </p:nvSpPr>
        <p:spPr bwMode="auto">
          <a:xfrm>
            <a:off x="304800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90" name="Line 10"/>
          <p:cNvSpPr>
            <a:spLocks noChangeShapeType="1"/>
          </p:cNvSpPr>
          <p:nvPr/>
        </p:nvSpPr>
        <p:spPr bwMode="auto">
          <a:xfrm>
            <a:off x="609600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91" name="Line 11"/>
          <p:cNvSpPr>
            <a:spLocks noChangeShapeType="1"/>
          </p:cNvSpPr>
          <p:nvPr/>
        </p:nvSpPr>
        <p:spPr bwMode="auto">
          <a:xfrm>
            <a:off x="6096000" y="6872288"/>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92" name="Line 12"/>
          <p:cNvSpPr>
            <a:spLocks noChangeShapeType="1"/>
          </p:cNvSpPr>
          <p:nvPr/>
        </p:nvSpPr>
        <p:spPr bwMode="auto">
          <a:xfrm>
            <a:off x="0" y="6400800"/>
            <a:ext cx="3048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81200"/>
            <a:ext cx="3733800" cy="985838"/>
          </a:xfrm>
          <a:prstGeom prst="rect">
            <a:avLst/>
          </a:prstGeom>
          <a:noFill/>
          <a:ln w="38100" cap="sq" algn="ctr">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22" name="Rectangle 2"/>
          <p:cNvSpPr>
            <a:spLocks noGrp="1" noChangeArrowheads="1"/>
          </p:cNvSpPr>
          <p:nvPr>
            <p:ph type="title"/>
          </p:nvPr>
        </p:nvSpPr>
        <p:spPr/>
        <p:txBody>
          <a:bodyPr/>
          <a:lstStyle/>
          <a:p>
            <a:r>
              <a:rPr lang="en-US"/>
              <a:t>Who/What is NAMI?</a:t>
            </a:r>
          </a:p>
        </p:txBody>
      </p:sp>
      <p:sp>
        <p:nvSpPr>
          <p:cNvPr id="542723" name="Rectangle 3"/>
          <p:cNvSpPr>
            <a:spLocks noGrp="1" noChangeArrowheads="1"/>
          </p:cNvSpPr>
          <p:nvPr>
            <p:ph type="body" idx="1"/>
          </p:nvPr>
        </p:nvSpPr>
        <p:spPr>
          <a:xfrm>
            <a:off x="533400" y="3048000"/>
            <a:ext cx="8305800" cy="3352800"/>
          </a:xfrm>
        </p:spPr>
        <p:txBody>
          <a:bodyPr/>
          <a:lstStyle/>
          <a:p>
            <a:pPr>
              <a:lnSpc>
                <a:spcPct val="90000"/>
              </a:lnSpc>
            </a:pPr>
            <a:r>
              <a:rPr lang="en-US" sz="2600"/>
              <a:t>Family-based, grassroots, support and advocacy organization </a:t>
            </a:r>
          </a:p>
          <a:p>
            <a:pPr>
              <a:lnSpc>
                <a:spcPct val="90000"/>
              </a:lnSpc>
            </a:pPr>
            <a:r>
              <a:rPr lang="en-US" sz="2600"/>
              <a:t>We are the family members, treatment professionals and friends of persons with severe mental illness</a:t>
            </a:r>
          </a:p>
          <a:p>
            <a:pPr>
              <a:lnSpc>
                <a:spcPct val="90000"/>
              </a:lnSpc>
            </a:pPr>
            <a:r>
              <a:rPr lang="en-US" sz="2600"/>
              <a:t>We believe in recovery </a:t>
            </a:r>
          </a:p>
          <a:p>
            <a:pPr>
              <a:lnSpc>
                <a:spcPct val="90000"/>
              </a:lnSpc>
            </a:pPr>
            <a:r>
              <a:rPr lang="en-US" sz="2600"/>
              <a:t>We see mental illness and other brain disorders like any other disease, such as heart disease, diabetes or cancer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a:t>Police &amp; Persons in Crisis</a:t>
            </a:r>
          </a:p>
        </p:txBody>
      </p:sp>
      <p:sp>
        <p:nvSpPr>
          <p:cNvPr id="536579" name="Rectangle 3"/>
          <p:cNvSpPr>
            <a:spLocks noGrp="1" noChangeArrowheads="1"/>
          </p:cNvSpPr>
          <p:nvPr>
            <p:ph type="body" idx="1"/>
          </p:nvPr>
        </p:nvSpPr>
        <p:spPr>
          <a:xfrm>
            <a:off x="457200" y="1981200"/>
            <a:ext cx="5638800" cy="4343400"/>
          </a:xfrm>
        </p:spPr>
        <p:txBody>
          <a:bodyPr/>
          <a:lstStyle/>
          <a:p>
            <a:r>
              <a:rPr lang="en-US" sz="2600"/>
              <a:t>People with mental illnesses sometimes discontinue their medications. Other times they have never been to treatment. </a:t>
            </a:r>
          </a:p>
          <a:p>
            <a:r>
              <a:rPr lang="en-US" sz="2600"/>
              <a:t>The person may become agitated, experience psychosis or even feel suicidal. </a:t>
            </a:r>
          </a:p>
          <a:p>
            <a:r>
              <a:rPr lang="en-US" sz="2600"/>
              <a:t>When a crisis occurs, the police are often called to intervene.</a:t>
            </a:r>
          </a:p>
        </p:txBody>
      </p:sp>
      <p:pic>
        <p:nvPicPr>
          <p:cNvPr id="536581" name="Picture 5" descr="j0387943"/>
          <p:cNvPicPr>
            <a:picLocks noChangeAspect="1" noChangeArrowheads="1"/>
          </p:cNvPicPr>
          <p:nvPr/>
        </p:nvPicPr>
        <p:blipFill>
          <a:blip r:embed="rId3">
            <a:extLst>
              <a:ext uri="{28A0092B-C50C-407E-A947-70E740481C1C}">
                <a14:useLocalDpi xmlns:a14="http://schemas.microsoft.com/office/drawing/2010/main" val="0"/>
              </a:ext>
            </a:extLst>
          </a:blip>
          <a:srcRect r="2921"/>
          <a:stretch>
            <a:fillRect/>
          </a:stretch>
        </p:blipFill>
        <p:spPr bwMode="auto">
          <a:xfrm>
            <a:off x="6248400" y="2133600"/>
            <a:ext cx="2320925" cy="3352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66"/>
      </a:dk1>
      <a:lt1>
        <a:srgbClr val="FFFFFF"/>
      </a:lt1>
      <a:dk2>
        <a:srgbClr val="3366CC"/>
      </a:dk2>
      <a:lt2>
        <a:srgbClr val="FFFFFF"/>
      </a:lt2>
      <a:accent1>
        <a:srgbClr val="003399"/>
      </a:accent1>
      <a:accent2>
        <a:srgbClr val="6DB6F9"/>
      </a:accent2>
      <a:accent3>
        <a:srgbClr val="ADB8E2"/>
      </a:accent3>
      <a:accent4>
        <a:srgbClr val="DADADA"/>
      </a:accent4>
      <a:accent5>
        <a:srgbClr val="AAADCA"/>
      </a:accent5>
      <a:accent6>
        <a:srgbClr val="62A5E2"/>
      </a:accent6>
      <a:hlink>
        <a:srgbClr val="99CCFF"/>
      </a:hlink>
      <a:folHlink>
        <a:srgbClr val="0066F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3366CC"/>
        </a:lt1>
        <a:dk2>
          <a:srgbClr val="FFFFFF"/>
        </a:dk2>
        <a:lt2>
          <a:srgbClr val="000066"/>
        </a:lt2>
        <a:accent1>
          <a:srgbClr val="003399"/>
        </a:accent1>
        <a:accent2>
          <a:srgbClr val="6DB6F9"/>
        </a:accent2>
        <a:accent3>
          <a:srgbClr val="ADB8E2"/>
        </a:accent3>
        <a:accent4>
          <a:srgbClr val="000000"/>
        </a:accent4>
        <a:accent5>
          <a:srgbClr val="AAADCA"/>
        </a:accent5>
        <a:accent6>
          <a:srgbClr val="62A5E2"/>
        </a:accent6>
        <a:hlink>
          <a:srgbClr val="99CCFF"/>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FFFFF"/>
    </a:dk1>
    <a:lt1>
      <a:srgbClr val="FFFFFF"/>
    </a:lt1>
    <a:dk2>
      <a:srgbClr val="FFFFFF"/>
    </a:dk2>
    <a:lt2>
      <a:srgbClr val="003366"/>
    </a:lt2>
    <a:accent1>
      <a:srgbClr val="3B76B1"/>
    </a:accent1>
    <a:accent2>
      <a:srgbClr val="6C5E7E"/>
    </a:accent2>
    <a:accent3>
      <a:srgbClr val="FFFFFF"/>
    </a:accent3>
    <a:accent4>
      <a:srgbClr val="DADADA"/>
    </a:accent4>
    <a:accent5>
      <a:srgbClr val="AFBDD5"/>
    </a:accent5>
    <a:accent6>
      <a:srgbClr val="615472"/>
    </a:accent6>
    <a:hlink>
      <a:srgbClr val="6D342B"/>
    </a:hlink>
    <a:folHlink>
      <a:srgbClr val="6A633E"/>
    </a:folHlink>
  </a:clrScheme>
</a:themeOverride>
</file>

<file path=docProps/app.xml><?xml version="1.0" encoding="utf-8"?>
<Properties xmlns="http://schemas.openxmlformats.org/officeDocument/2006/extended-properties" xmlns:vt="http://schemas.openxmlformats.org/officeDocument/2006/docPropsVTypes">
  <Template/>
  <TotalTime>1771070</TotalTime>
  <Words>997</Words>
  <Application>Microsoft Office PowerPoint</Application>
  <PresentationFormat>On-screen Show (4:3)</PresentationFormat>
  <Paragraphs>175</Paragraphs>
  <Slides>28</Slides>
  <Notes>28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28</vt:i4>
      </vt:variant>
    </vt:vector>
  </HeadingPairs>
  <TitlesOfParts>
    <vt:vector size="33" baseType="lpstr">
      <vt:lpstr>Times New Roman</vt:lpstr>
      <vt:lpstr>Tahoma</vt:lpstr>
      <vt:lpstr>Wingdings</vt:lpstr>
      <vt:lpstr>Verdana</vt:lpstr>
      <vt:lpstr>Default Design</vt:lpstr>
      <vt:lpstr>Georgia CIT</vt:lpstr>
      <vt:lpstr>Georgia CIT Vision</vt:lpstr>
      <vt:lpstr>Georgia CIT Mission</vt:lpstr>
      <vt:lpstr>Statewide CIT Goal</vt:lpstr>
      <vt:lpstr>Three-way Partnership</vt:lpstr>
      <vt:lpstr>CIT Advisory Board</vt:lpstr>
      <vt:lpstr>NAMI Family/Advocates</vt:lpstr>
      <vt:lpstr>Who/What is NAMI?</vt:lpstr>
      <vt:lpstr>Police &amp; Persons in Crisis</vt:lpstr>
      <vt:lpstr>Memphis Model CIT</vt:lpstr>
      <vt:lpstr>NAMI CIT Objectives</vt:lpstr>
      <vt:lpstr>Combating Stigma</vt:lpstr>
      <vt:lpstr>Reducing Stigma</vt:lpstr>
      <vt:lpstr>Law Enforcement</vt:lpstr>
      <vt:lpstr>All Volunteer Program</vt:lpstr>
      <vt:lpstr>Immediate Response</vt:lpstr>
      <vt:lpstr>Crisis Intervention</vt:lpstr>
      <vt:lpstr>Positive CIT Outcomes</vt:lpstr>
      <vt:lpstr>CIT Identification</vt:lpstr>
      <vt:lpstr>Community Providers</vt:lpstr>
      <vt:lpstr>40-Hour CIT Curriculum</vt:lpstr>
      <vt:lpstr>40-Hour CIT Curriculum</vt:lpstr>
      <vt:lpstr>Community Services</vt:lpstr>
      <vt:lpstr>Emergency Receiving Site</vt:lpstr>
      <vt:lpstr>Single Point of Entry</vt:lpstr>
      <vt:lpstr>Georgia CIT Summary</vt:lpstr>
      <vt:lpstr>New Freedom Commission</vt:lpstr>
      <vt:lpstr>Georgia CIT Summary</vt:lpstr>
    </vt:vector>
  </TitlesOfParts>
  <Company>Hot Chilli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Wilson</dc:creator>
  <cp:lastModifiedBy>tmccuddy</cp:lastModifiedBy>
  <cp:revision>287</cp:revision>
  <dcterms:created xsi:type="dcterms:W3CDTF">2000-07-25T01:18:58Z</dcterms:created>
  <dcterms:modified xsi:type="dcterms:W3CDTF">2013-02-05T21:37:12Z</dcterms:modified>
</cp:coreProperties>
</file>