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363" r:id="rId4"/>
    <p:sldId id="370" r:id="rId5"/>
    <p:sldId id="365" r:id="rId6"/>
    <p:sldId id="369" r:id="rId7"/>
    <p:sldId id="367" r:id="rId8"/>
    <p:sldId id="368" r:id="rId9"/>
    <p:sldId id="373" r:id="rId10"/>
    <p:sldId id="371" r:id="rId11"/>
    <p:sldId id="372" r:id="rId12"/>
    <p:sldId id="382" r:id="rId13"/>
    <p:sldId id="383" r:id="rId14"/>
    <p:sldId id="384" r:id="rId15"/>
    <p:sldId id="376" r:id="rId16"/>
    <p:sldId id="375" r:id="rId17"/>
    <p:sldId id="377" r:id="rId18"/>
    <p:sldId id="378" r:id="rId19"/>
    <p:sldId id="379" r:id="rId20"/>
    <p:sldId id="38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43" autoAdjust="0"/>
  </p:normalViewPr>
  <p:slideViewPr>
    <p:cSldViewPr>
      <p:cViewPr varScale="1">
        <p:scale>
          <a:sx n="95" d="100"/>
          <a:sy n="95" d="100"/>
        </p:scale>
        <p:origin x="-90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678" y="-84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716179B-04DD-4405-9819-FA10728C9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89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297A257-96EA-432A-A25B-4306DFD11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55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0A4F24-4451-4E57-B91A-F966EC5F8CCA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4450A4-AE6B-47E3-B136-633CC16C9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F41A0-F333-4CED-B61C-BB5850E01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19A19-4298-4F71-A974-B79E746EB282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82FFF-FB83-498B-9337-2E92DB3C0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F45A6-2A06-406E-8B42-21EDEB5CA20F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46149-C5BA-4F33-AE65-7C41A7E18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5DF0E-5256-448D-BE23-97F4C8C4B766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33210-CAD5-4952-9296-84B954EE1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4D61F-356B-42B7-B554-29695462E346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1E30E-4B1E-4A8E-B8E8-3F838C7913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B3B14-334D-4CC9-B2AD-09046541A76C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37541-A438-455A-92D4-ACBCB696A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D93BD-121F-4CF8-A2F9-129E711239C1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69CC1-3CE5-4B5A-9658-0B0743CAA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31FC5-083D-485E-B65F-6DEBEED41FAE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24FB7-73CE-4E2A-B33E-E6FD8F3EA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337F4-AE03-4D7F-B23B-BFB68C9720E2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4471B-B363-4127-BD96-46CF4A8E6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B5C8D-0668-4D1E-BEB1-C0CE10E8C64B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408FD-40C5-413F-B7A2-4770CB44C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B5A63-7A6B-44FA-8144-BB6B11C6D67F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AKB</a:t>
            </a:r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0B5D7DB-31E2-4019-9F85-307E55EBB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7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0B6AB96-B77C-46E8-9BD9-7E0C1396008F}" type="datetime1">
              <a:rPr lang="en-US"/>
              <a:pPr>
                <a:defRPr/>
              </a:pPr>
              <a:t>2/6/2013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/>
      <p:bldP spid="20173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1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17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1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17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1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17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1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17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17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17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AA1A82-3B18-48F7-B39D-9589799D6DC9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1755A1D-DB40-46CB-820C-F5CCB1386F56}" type="slidenum">
              <a:rPr lang="en-US"/>
              <a:pPr/>
              <a:t>1</a:t>
            </a:fld>
            <a:endParaRPr lang="en-US"/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The Franklin County Municipal Court Specialty Docket Programs</a:t>
            </a:r>
          </a:p>
        </p:txBody>
      </p:sp>
      <p:sp>
        <p:nvSpPr>
          <p:cNvPr id="3078" name="Rectangle 7"/>
          <p:cNvSpPr>
            <a:spLocks noGrp="1" noChangeArrowheads="1"/>
          </p:cNvSpPr>
          <p:nvPr>
            <p:ph type="subTitle" idx="1"/>
          </p:nvPr>
        </p:nvSpPr>
        <p:spPr>
          <a:solidFill>
            <a:schemeClr val="tx2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b="0" smtClean="0">
                <a:solidFill>
                  <a:schemeClr val="bg1"/>
                </a:solidFill>
                <a:latin typeface="Comic Sans MS" pitchFamily="66" charset="0"/>
              </a:rPr>
              <a:t>Presenter: 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0" smtClean="0">
                <a:solidFill>
                  <a:schemeClr val="bg1"/>
                </a:solidFill>
                <a:latin typeface="Comic Sans MS" pitchFamily="66" charset="0"/>
              </a:rPr>
              <a:t>Andrea Boxill, MA, LICDC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0" smtClean="0">
                <a:solidFill>
                  <a:schemeClr val="bg1"/>
                </a:solidFill>
                <a:latin typeface="Comic Sans MS" pitchFamily="66" charset="0"/>
              </a:rPr>
              <a:t>Franklin County Municipal Court 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0" smtClean="0">
                <a:solidFill>
                  <a:schemeClr val="bg1"/>
                </a:solidFill>
                <a:latin typeface="Comic Sans MS" pitchFamily="66" charset="0"/>
              </a:rPr>
              <a:t>Specialty Docket Coordinator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39AAA9-D029-4A21-BF94-2B84A71FE5A1}" type="slidenum">
              <a:rPr lang="en-US"/>
              <a:pPr/>
              <a:t>10</a:t>
            </a:fld>
            <a:endParaRPr lang="en-US"/>
          </a:p>
        </p:txBody>
      </p:sp>
      <p:sp>
        <p:nvSpPr>
          <p:cNvPr id="12292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0D53426-BC54-4277-9CC1-014ABCBE4D99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latin typeface="Comic Sans MS" pitchFamily="66" charset="0"/>
              </a:rPr>
              <a:t>ADAP Opiate Extension Program,</a:t>
            </a:r>
            <a:r>
              <a:rPr lang="en-US" b="1" smtClean="0">
                <a:latin typeface="Comic Sans MS" pitchFamily="66" charset="0"/>
              </a:rPr>
              <a:t> (OEP)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Charge can originate by Franklin County Prosecutor or City of Columbus Prosecutor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Possession of Opiate or derivative: (heroin, Percocet, Oxycodone, fake scripts, etc.)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Plead guilty to the charge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Attend court weekly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Participate in an AOD assessment and follow all recommendations of treatment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Participate in random urine screens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Charge may be dismissed upon successful completion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4572F8-21DD-44CC-9E82-46CE40A1EB03}" type="slidenum">
              <a:rPr lang="en-US"/>
              <a:pPr/>
              <a:t>11</a:t>
            </a:fld>
            <a:endParaRPr lang="en-US"/>
          </a:p>
        </p:txBody>
      </p:sp>
      <p:sp>
        <p:nvSpPr>
          <p:cNvPr id="13316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0F0B310-8072-46CE-BF5F-8AD39D0D3843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ADAP Long-Term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Charge originates in Municipal Court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Client pleads guilty to the charge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Client must complete four phases of programming in order to graduate.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90/90 meetings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Participate in any/all counseling recommended through AOD assessment.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Receive random urine screens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Possible SCRAM bracelet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Charge may be dismissed upon successful completion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7FA2B7-937D-4865-A9E0-A7057F91B325}" type="slidenum">
              <a:rPr lang="en-US"/>
              <a:pPr/>
              <a:t>12</a:t>
            </a:fld>
            <a:endParaRPr lang="en-US"/>
          </a:p>
        </p:txBody>
      </p:sp>
      <p:sp>
        <p:nvSpPr>
          <p:cNvPr id="14340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BE959E-D930-4579-9CBE-29C41EEBF797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2010 ADAP 101 DATA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373 plead guilty/ 343 completed the 3 day course.</a:t>
            </a:r>
          </a:p>
          <a:p>
            <a:pPr eaLnBrk="1" hangingPunct="1"/>
            <a:r>
              <a:rPr lang="en-US" smtClean="0"/>
              <a:t>Number receiving new felony charges, 6</a:t>
            </a:r>
          </a:p>
          <a:p>
            <a:pPr eaLnBrk="1" hangingPunct="1"/>
            <a:r>
              <a:rPr lang="en-US" smtClean="0"/>
              <a:t>Average number of jail days for same charge in 2009 was 16.6</a:t>
            </a:r>
          </a:p>
          <a:p>
            <a:pPr eaLnBrk="1" hangingPunct="1"/>
            <a:r>
              <a:rPr lang="en-US" smtClean="0"/>
              <a:t>Average number of jail days for same charge in 2010 was 3.3.</a:t>
            </a:r>
          </a:p>
          <a:p>
            <a:pPr eaLnBrk="1" hangingPunct="1"/>
            <a:r>
              <a:rPr lang="en-US" smtClean="0"/>
              <a:t>Total Costs Savings:	$391,911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55FD6A7-C81C-41F3-A4AF-069AE3ED63C7}" type="slidenum">
              <a:rPr lang="en-US"/>
              <a:pPr/>
              <a:t>13</a:t>
            </a:fld>
            <a:endParaRPr lang="en-US"/>
          </a:p>
        </p:txBody>
      </p:sp>
      <p:sp>
        <p:nvSpPr>
          <p:cNvPr id="15364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8BEFC1-5B20-4F27-B9E7-E551DBF5FE85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ADAP OEP DATA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69 referred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5 holding professional licensor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Number receiving new charges: 16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Average number of jail nights prior to OEP, 18.5.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Average number of jail nights while in OEP, 7.9.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Total costs savings $56,781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Total dead from overdose =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E100C5-3D32-450F-BC68-CCBA2733AAD4}" type="slidenum">
              <a:rPr lang="en-US"/>
              <a:pPr/>
              <a:t>14</a:t>
            </a:fld>
            <a:endParaRPr lang="en-US"/>
          </a:p>
        </p:txBody>
      </p:sp>
      <p:sp>
        <p:nvSpPr>
          <p:cNvPr id="16388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9B11F8A-527C-4105-B259-3CDBEFACA7E4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2010 ADAP Long-Term Data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93 Referred</a:t>
            </a:r>
          </a:p>
          <a:p>
            <a:pPr eaLnBrk="1" hangingPunct="1"/>
            <a:r>
              <a:rPr lang="en-US" smtClean="0">
                <a:latin typeface="Comic Sans MS" pitchFamily="66" charset="0"/>
              </a:rPr>
              <a:t>Average number of jail nights prior to ADAP LT, 40.98</a:t>
            </a:r>
          </a:p>
          <a:p>
            <a:pPr eaLnBrk="1" hangingPunct="1"/>
            <a:r>
              <a:rPr lang="en-US" smtClean="0">
                <a:latin typeface="Comic Sans MS" pitchFamily="66" charset="0"/>
              </a:rPr>
              <a:t>Average number of jail nights while in ADAP LT, 11.4</a:t>
            </a:r>
          </a:p>
          <a:p>
            <a:pPr eaLnBrk="1" hangingPunct="1"/>
            <a:r>
              <a:rPr lang="en-US" smtClean="0">
                <a:latin typeface="Comic Sans MS" pitchFamily="66" charset="0"/>
              </a:rPr>
              <a:t>Number receiving new charges: less than 1%.</a:t>
            </a:r>
          </a:p>
          <a:p>
            <a:pPr eaLnBrk="1" hangingPunct="1"/>
            <a:r>
              <a:rPr lang="en-US" smtClean="0">
                <a:latin typeface="Comic Sans MS" pitchFamily="66" charset="0"/>
              </a:rPr>
              <a:t>Total costs savings: $217,325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9CF2F2-7AC1-4B1A-A458-D7A9A0D9BFDB}" type="slidenum">
              <a:rPr lang="en-US"/>
              <a:pPr/>
              <a:t>15</a:t>
            </a:fld>
            <a:endParaRPr lang="en-US"/>
          </a:p>
        </p:txBody>
      </p:sp>
      <p:sp>
        <p:nvSpPr>
          <p:cNvPr id="17412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FF8818-2CA5-42D6-A3EA-C130C75CD13A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CHANGING ACTIONS TO CHANGE HABITS, CATCH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History of charges include prostitution, solicitation, theft, drug abuse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Must be willing to plead guilty to the charge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Might have to stay in jail until a treatment bed is available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Given a curfew and a stay away zone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Program is two years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ABB92E-E068-4312-B6B1-AD8A57903804}" type="slidenum">
              <a:rPr lang="en-US"/>
              <a:pPr/>
              <a:t>16</a:t>
            </a:fld>
            <a:endParaRPr lang="en-US"/>
          </a:p>
        </p:txBody>
      </p:sp>
      <p:sp>
        <p:nvSpPr>
          <p:cNvPr id="18436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69808F-F1DD-4A43-AA2E-FBE3C6EF9460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WHO IS THE CLIENT?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5763" y="1952625"/>
            <a:ext cx="7010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>
                <a:latin typeface="Comic Sans MS" pitchFamily="66" charset="0"/>
              </a:rPr>
              <a:t>1/3 of women entered prostitution before the age of 15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omic Sans MS" pitchFamily="66" charset="0"/>
              </a:rPr>
              <a:t>62% of women were deeply involved in prostitution before their 18</a:t>
            </a:r>
            <a:r>
              <a:rPr lang="en-US" baseline="30000" smtClean="0">
                <a:latin typeface="Comic Sans MS" pitchFamily="66" charset="0"/>
              </a:rPr>
              <a:t>th</a:t>
            </a:r>
            <a:r>
              <a:rPr lang="en-US" smtClean="0">
                <a:latin typeface="Comic Sans MS" pitchFamily="66" charset="0"/>
              </a:rPr>
              <a:t> birthday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omic Sans MS" pitchFamily="66" charset="0"/>
              </a:rPr>
              <a:t>96% of prostitutes who entered prostitution as juveniles were runaways (this is typically the result of physical and/or sexual abuse occurring in the home)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u="sng" smtClean="0">
                <a:latin typeface="Comic Sans MS" pitchFamily="66" charset="0"/>
              </a:rPr>
              <a:t>(</a:t>
            </a:r>
            <a:r>
              <a:rPr lang="en-US" sz="1800" b="1" i="1" u="sng" smtClean="0">
                <a:latin typeface="Comic Sans MS" pitchFamily="66" charset="0"/>
              </a:rPr>
              <a:t>Treatment of Prostitute Victims of Sexual Assault:Silbert, Mimi H. 1984)</a:t>
            </a:r>
            <a:r>
              <a:rPr lang="en-US" sz="2400" smtClean="0">
                <a:latin typeface="Comic Sans MS" pitchFamily="66" charset="0"/>
              </a:rPr>
              <a:t> </a:t>
            </a:r>
            <a:endParaRPr lang="en-US" b="1" u="sng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DCA449-4423-469C-B3CA-44E56FD2DD52}" type="slidenum">
              <a:rPr lang="en-US"/>
              <a:pPr/>
              <a:t>17</a:t>
            </a:fld>
            <a:endParaRPr lang="en-US"/>
          </a:p>
        </p:txBody>
      </p:sp>
      <p:sp>
        <p:nvSpPr>
          <p:cNvPr id="19460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B7E1C0-847C-44E9-8383-7DE2D07BE559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What are her current issues?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Alcohol and/or drug abuse is nearly universal with these women.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82% of these women are physically assaulted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83% of these women have been raped while working with 27% being assaulted by multiple assailants.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35% have sustained broken bones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47% have sustained head injuries which are considered   Traumatic Brain Injuries, TBIs.</a:t>
            </a:r>
          </a:p>
          <a:p>
            <a:pPr eaLnBrk="1" hangingPunct="1">
              <a:lnSpc>
                <a:spcPct val="90000"/>
              </a:lnSpc>
            </a:pPr>
            <a:r>
              <a:rPr lang="en-US" sz="1600" b="1" i="1" smtClean="0">
                <a:latin typeface="Comic Sans MS" pitchFamily="66" charset="0"/>
              </a:rPr>
              <a:t>(“Violence in Indoor and Outdoor Prostitution Venues</a:t>
            </a:r>
            <a:r>
              <a:rPr lang="en-US" sz="1600" b="1" smtClean="0">
                <a:latin typeface="Comic Sans MS" pitchFamily="66" charset="0"/>
              </a:rPr>
              <a:t>” Deborah L. Shapiro February 2004</a:t>
            </a:r>
            <a:r>
              <a:rPr lang="en-US" sz="1600" smtClean="0">
                <a:latin typeface="Comic Sans MS" pitchFamily="66" charset="0"/>
              </a:rPr>
              <a:t> )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564945-44B9-4C31-833C-D41CC2BBA02A}" type="slidenum">
              <a:rPr lang="en-US"/>
              <a:pPr/>
              <a:t>18</a:t>
            </a:fld>
            <a:endParaRPr lang="en-US"/>
          </a:p>
        </p:txBody>
      </p:sp>
      <p:sp>
        <p:nvSpPr>
          <p:cNvPr id="20484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0621F8C-59D9-465C-805E-BE8C648C555C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MHPD meets CATCH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>
                <a:latin typeface="Comic Sans MS" pitchFamily="66" charset="0"/>
              </a:rPr>
              <a:t>96% of these women are diagnosed with a severe mental illness, including, major depression, bi-polar disorder, schizophrenia and post-traumatic stress disorder.</a:t>
            </a:r>
          </a:p>
          <a:p>
            <a:pPr eaLnBrk="1" hangingPunct="1"/>
            <a:r>
              <a:rPr lang="en-US" sz="2000" smtClean="0">
                <a:latin typeface="Comic Sans MS" pitchFamily="66" charset="0"/>
              </a:rPr>
              <a:t>And yet while incarcerated studies show that individuals with SMI frequently do not receive adequate psychiatric treatment (Lamberti, 2007)</a:t>
            </a:r>
          </a:p>
          <a:p>
            <a:pPr lvl="1" eaLnBrk="1" hangingPunct="1"/>
            <a:r>
              <a:rPr lang="en-US" sz="2100" smtClean="0">
                <a:latin typeface="Comic Sans MS" pitchFamily="66" charset="0"/>
              </a:rPr>
              <a:t>They are not identified</a:t>
            </a:r>
          </a:p>
          <a:p>
            <a:pPr lvl="1" eaLnBrk="1" hangingPunct="1"/>
            <a:r>
              <a:rPr lang="en-US" sz="2100" smtClean="0">
                <a:latin typeface="Comic Sans MS" pitchFamily="66" charset="0"/>
              </a:rPr>
              <a:t>Receive only medication treatment while in custody</a:t>
            </a:r>
          </a:p>
          <a:p>
            <a:pPr lvl="1" eaLnBrk="1" hangingPunct="1"/>
            <a:r>
              <a:rPr lang="en-US" sz="2100" smtClean="0">
                <a:latin typeface="Comic Sans MS" pitchFamily="66" charset="0"/>
              </a:rPr>
              <a:t>May not follow up with or be connected to ongoing services when released</a:t>
            </a:r>
          </a:p>
          <a:p>
            <a:pPr eaLnBrk="1" hangingPunct="1"/>
            <a:endParaRPr lang="en-US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7709C7A-E859-444E-82AC-12596971535F}" type="slidenum">
              <a:rPr lang="en-US"/>
              <a:pPr/>
              <a:t>19</a:t>
            </a:fld>
            <a:endParaRPr lang="en-US"/>
          </a:p>
        </p:txBody>
      </p:sp>
      <p:sp>
        <p:nvSpPr>
          <p:cNvPr id="21508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D407396-9D4D-428A-9E43-27FAAB5A92F6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2010 CATCH DATA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Comic Sans MS" pitchFamily="66" charset="0"/>
              </a:rPr>
              <a:t>65 referred</a:t>
            </a:r>
          </a:p>
          <a:p>
            <a:pPr eaLnBrk="1" hangingPunct="1"/>
            <a:r>
              <a:rPr lang="en-US" sz="2400" smtClean="0">
                <a:latin typeface="Comic Sans MS" pitchFamily="66" charset="0"/>
              </a:rPr>
              <a:t>35 accepted</a:t>
            </a:r>
          </a:p>
          <a:p>
            <a:pPr eaLnBrk="1" hangingPunct="1"/>
            <a:r>
              <a:rPr lang="en-US" sz="2400" smtClean="0">
                <a:latin typeface="Comic Sans MS" pitchFamily="66" charset="0"/>
              </a:rPr>
              <a:t>Prior to CATCH average number of arrests per year was 4.7. While in CATCH average number of arrests was less than 1.</a:t>
            </a:r>
          </a:p>
          <a:p>
            <a:pPr eaLnBrk="1" hangingPunct="1"/>
            <a:r>
              <a:rPr lang="en-US" sz="2400" smtClean="0">
                <a:latin typeface="Comic Sans MS" pitchFamily="66" charset="0"/>
              </a:rPr>
              <a:t>Prior to CATCH average number of jail nights per year was 52.1, ($144,056) While in CATCH, average number of jail nights was 3.13, ($8,654)</a:t>
            </a:r>
          </a:p>
          <a:p>
            <a:pPr eaLnBrk="1" hangingPunct="1"/>
            <a:r>
              <a:rPr lang="en-US" sz="2400" smtClean="0">
                <a:latin typeface="Comic Sans MS" pitchFamily="66" charset="0"/>
              </a:rPr>
              <a:t>Total costs savings per year: $135,402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1D0C2A-FE4F-42AF-AD0F-08B61F65D159}" type="slidenum">
              <a:rPr lang="en-US"/>
              <a:pPr/>
              <a:t>2</a:t>
            </a:fld>
            <a:endParaRPr lang="en-US"/>
          </a:p>
        </p:txBody>
      </p:sp>
      <p:sp>
        <p:nvSpPr>
          <p:cNvPr id="4100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56B076A-8C02-4FE0-B6FC-7B8E7B5C0136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410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Topics of Discussion</a:t>
            </a:r>
          </a:p>
        </p:txBody>
      </p:sp>
      <p:sp>
        <p:nvSpPr>
          <p:cNvPr id="4102" name="Rectangle 7"/>
          <p:cNvSpPr>
            <a:spLocks noGrp="1" noChangeArrowheads="1"/>
          </p:cNvSpPr>
          <p:nvPr>
            <p:ph type="body" idx="1"/>
          </p:nvPr>
        </p:nvSpPr>
        <p:spPr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bg1"/>
                </a:solidFill>
                <a:latin typeface="Comic Sans MS" pitchFamily="66" charset="0"/>
              </a:rPr>
              <a:t>Who are our clients</a:t>
            </a:r>
          </a:p>
          <a:p>
            <a:pPr eaLnBrk="1" hangingPunct="1"/>
            <a:r>
              <a:rPr lang="en-US" sz="3600" b="1" smtClean="0">
                <a:solidFill>
                  <a:schemeClr val="bg1"/>
                </a:solidFill>
                <a:latin typeface="Comic Sans MS" pitchFamily="66" charset="0"/>
              </a:rPr>
              <a:t>MHPD Process and Criteria</a:t>
            </a:r>
          </a:p>
          <a:p>
            <a:pPr eaLnBrk="1" hangingPunct="1"/>
            <a:r>
              <a:rPr lang="en-US" sz="3600" b="1" smtClean="0">
                <a:solidFill>
                  <a:schemeClr val="bg1"/>
                </a:solidFill>
                <a:latin typeface="Comic Sans MS" pitchFamily="66" charset="0"/>
              </a:rPr>
              <a:t>ADAP Process and Criteria</a:t>
            </a:r>
          </a:p>
          <a:p>
            <a:pPr eaLnBrk="1" hangingPunct="1"/>
            <a:r>
              <a:rPr lang="en-US" sz="3600" b="1" smtClean="0">
                <a:solidFill>
                  <a:schemeClr val="bg1"/>
                </a:solidFill>
                <a:latin typeface="Comic Sans MS" pitchFamily="66" charset="0"/>
              </a:rPr>
              <a:t>CATCH Process and Criteria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11A86C-D529-451B-98AB-D654A08AB3DE}" type="slidenum">
              <a:rPr lang="en-US"/>
              <a:pPr/>
              <a:t>20</a:t>
            </a:fld>
            <a:endParaRPr lang="en-US"/>
          </a:p>
        </p:txBody>
      </p:sp>
      <p:sp>
        <p:nvSpPr>
          <p:cNvPr id="22532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73535A6-1877-49DB-B690-C493A2C25E30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2011 </a:t>
            </a:r>
            <a:br>
              <a:rPr lang="en-US" sz="3500" smtClean="0"/>
            </a:br>
            <a:r>
              <a:rPr lang="en-US" sz="3500" smtClean="0"/>
              <a:t>Collective Costs Savings of SDPs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5400" smtClean="0"/>
              <a:t>$984,175</a:t>
            </a:r>
          </a:p>
          <a:p>
            <a:pPr eaLnBrk="1" hangingPunct="1"/>
            <a:r>
              <a:rPr lang="en-US" sz="3600" smtClean="0"/>
              <a:t>Contact Information:</a:t>
            </a:r>
          </a:p>
          <a:p>
            <a:pPr lvl="1" eaLnBrk="1" hangingPunct="1"/>
            <a:r>
              <a:rPr lang="en-US" sz="2400" smtClean="0"/>
              <a:t>ADAP (614)645.8961 (Bela &amp; Mike)</a:t>
            </a:r>
          </a:p>
          <a:p>
            <a:pPr lvl="1" eaLnBrk="1" hangingPunct="1"/>
            <a:r>
              <a:rPr lang="en-US" sz="2400" smtClean="0"/>
              <a:t>MHPD (614)645.8314 (Chris and Ashley)</a:t>
            </a:r>
          </a:p>
          <a:p>
            <a:pPr lvl="1" eaLnBrk="1" hangingPunct="1"/>
            <a:r>
              <a:rPr lang="en-US" sz="2400" smtClean="0"/>
              <a:t>CATCH (614)645.7098 (Neek and CeiCei)</a:t>
            </a:r>
          </a:p>
          <a:p>
            <a:pPr lvl="1" eaLnBrk="1" hangingPunct="1"/>
            <a:r>
              <a:rPr lang="en-US" sz="2400" smtClean="0"/>
              <a:t>MAVS (614)645.8961 (Bela &amp; Mike)</a:t>
            </a:r>
          </a:p>
          <a:p>
            <a:pPr lvl="1" eaLnBrk="1" hangingPunct="1"/>
            <a:r>
              <a:rPr lang="en-US" sz="2400" smtClean="0"/>
              <a:t>Andrea (614)645.8511</a:t>
            </a:r>
          </a:p>
          <a:p>
            <a:pPr lvl="1" eaLnBrk="1" hangingPunct="1"/>
            <a:r>
              <a:rPr lang="en-US" sz="2400" smtClean="0"/>
              <a:t>Judge VanDerKarr: (614)579-8708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7F8286-14FD-425F-9DEF-113B59955EF6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6F3EE0-E4B9-453E-A23F-78D4008E4F4D}" type="slidenum">
              <a:rPr lang="en-US"/>
              <a:pPr/>
              <a:t>3</a:t>
            </a:fld>
            <a:endParaRPr lang="en-US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457200" y="685800"/>
            <a:ext cx="82296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463550" indent="-463550" algn="ctr" eaLnBrk="1" hangingPunct="1"/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/>
            <a:r>
              <a:rPr lang="en-US" sz="2800" b="1">
                <a:solidFill>
                  <a:schemeClr val="tx2"/>
                </a:solidFill>
                <a:latin typeface="Comic Sans MS" pitchFamily="66" charset="0"/>
              </a:rPr>
              <a:t>MENTAL HEALTH COURT ELIGIBILITY – </a:t>
            </a:r>
          </a:p>
          <a:p>
            <a:pPr algn="ctr" eaLnBrk="1" hangingPunct="1"/>
            <a:r>
              <a:rPr lang="en-US" sz="2800" b="1">
                <a:solidFill>
                  <a:schemeClr val="tx2"/>
                </a:solidFill>
                <a:latin typeface="Comic Sans MS" pitchFamily="66" charset="0"/>
              </a:rPr>
              <a:t>MENTAL HEALTH CRITERIA (SMD)</a:t>
            </a:r>
            <a:endParaRPr lang="en-US" sz="28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431800" y="1376363"/>
            <a:ext cx="8229600" cy="42386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Schizophrenia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Schizoaffective Disorder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Bipolar Disorder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Major Depressive Disorder, Recurrent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Post Traumatic Stress Disorder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Substance Abuse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0" y="3429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/>
            <a:endParaRPr lang="en-US" sz="360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5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5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5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5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5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5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5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5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5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5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animBg="1"/>
      <p:bldP spid="1955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FAE3B3-EF77-4F9B-923C-BEFEFE746716}" type="slidenum">
              <a:rPr lang="en-US"/>
              <a:pPr/>
              <a:t>4</a:t>
            </a:fld>
            <a:endParaRPr lang="en-US"/>
          </a:p>
        </p:txBody>
      </p:sp>
      <p:sp>
        <p:nvSpPr>
          <p:cNvPr id="6148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797580-CA84-4960-802A-4BAF26DF3650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LEGAL CRITERIA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  <a:latin typeface="Comic Sans MS" pitchFamily="66" charset="0"/>
              </a:rPr>
              <a:t>Competent to Stand Trial</a:t>
            </a:r>
          </a:p>
          <a:p>
            <a:pPr eaLnBrk="1" hangingPunct="1"/>
            <a:r>
              <a:rPr lang="en-US" b="1" smtClean="0">
                <a:solidFill>
                  <a:schemeClr val="tx1"/>
                </a:solidFill>
                <a:latin typeface="Comic Sans MS" pitchFamily="66" charset="0"/>
              </a:rPr>
              <a:t>Have the Cognitive Ability to Understand &amp; Participate in MHPD Program</a:t>
            </a:r>
          </a:p>
          <a:p>
            <a:pPr eaLnBrk="1" hangingPunct="1"/>
            <a:r>
              <a:rPr lang="en-US" b="1" smtClean="0">
                <a:solidFill>
                  <a:schemeClr val="tx1"/>
                </a:solidFill>
                <a:latin typeface="Comic Sans MS" pitchFamily="66" charset="0"/>
              </a:rPr>
              <a:t>Willing to Plead Guilty to the Charge; Guilty Plea Will Be Dismissed If the Defendant Completes the MHPD Successfully</a:t>
            </a:r>
          </a:p>
          <a:p>
            <a:pPr eaLnBrk="1" hangingPunct="1"/>
            <a:endParaRPr lang="en-U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D16FFE4-3DC5-441D-940F-D00A6D78A548}" type="slidenum">
              <a:rPr lang="en-US"/>
              <a:pPr/>
              <a:t>5</a:t>
            </a:fld>
            <a:endParaRPr lang="en-US"/>
          </a:p>
        </p:txBody>
      </p:sp>
      <p:sp>
        <p:nvSpPr>
          <p:cNvPr id="7172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291C69-C41F-4040-AC4E-E13B37224696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>
                <a:latin typeface="Comic Sans MS" pitchFamily="66" charset="0"/>
              </a:rPr>
              <a:t>CO-OCCURING ISSUES</a:t>
            </a:r>
            <a:r>
              <a:rPr lang="en-US" smtClean="0"/>
              <a:t>	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1989138"/>
            <a:ext cx="7010400" cy="4114800"/>
          </a:xfrm>
          <a:solidFill>
            <a:schemeClr val="tx2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Post Traumatic Stress Disorder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ADHD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Substance Abuse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Anxiety Disorders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Personality Disorders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Diabetes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bg1"/>
                </a:solidFill>
                <a:latin typeface="Comic Sans MS" pitchFamily="66" charset="0"/>
              </a:rPr>
              <a:t>High Blood Pressure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BF033E-E83B-4557-AA5B-6F08CDA6B52E}" type="slidenum">
              <a:rPr lang="en-US"/>
              <a:pPr/>
              <a:t>6</a:t>
            </a:fld>
            <a:endParaRPr lang="en-US"/>
          </a:p>
        </p:txBody>
      </p:sp>
      <p:sp>
        <p:nvSpPr>
          <p:cNvPr id="8196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5EBF17-FDD7-4911-8D20-1E07D3D4A907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SAMPLE CHARGES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Soliciting				Assault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Resisting Arrest		Trespassing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Drug Paraphernalia 		OMVI	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Disorderly Conduct		Loitering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Aggravated Menacing		No Ops	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Domestic Violence		Passing Bad Checks				Misuse of 9-1-1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Endangering Children		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Attempt/Drug Possession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FE2947E-1DD0-417F-A2CB-8663DC03124B}" type="slidenum">
              <a:rPr lang="en-US"/>
              <a:pPr/>
              <a:t>7</a:t>
            </a:fld>
            <a:endParaRPr lang="en-US"/>
          </a:p>
        </p:txBody>
      </p:sp>
      <p:sp>
        <p:nvSpPr>
          <p:cNvPr id="9220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A8D8047-42C4-488E-887A-08B49C2AF5D8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MHPD Phases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Phase 1 - Stability &amp; Compliance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	(3 months)</a:t>
            </a:r>
          </a:p>
          <a:p>
            <a:pPr eaLnBrk="1" hangingPunct="1"/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Phase II - Support and Planning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	(6 months)</a:t>
            </a:r>
          </a:p>
          <a:p>
            <a:pPr eaLnBrk="1" hangingPunct="1"/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Phase III - Balance and Connecting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	(6 months)</a:t>
            </a:r>
          </a:p>
          <a:p>
            <a:pPr eaLnBrk="1" hangingPunct="1"/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Phase IV - Maintaining and Citizenship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solidFill>
                  <a:schemeClr val="tx1"/>
                </a:solidFill>
                <a:latin typeface="Comic Sans MS" pitchFamily="66" charset="0"/>
              </a:rPr>
              <a:t>	(6-9 Months)</a:t>
            </a:r>
          </a:p>
          <a:p>
            <a:pPr eaLnBrk="1" hangingPunct="1"/>
            <a:endParaRPr lang="en-US" sz="2400" b="1" smtClean="0">
              <a:solidFill>
                <a:schemeClr val="tx1"/>
              </a:solidFill>
              <a:latin typeface="Comic Sans MS" pitchFamily="66" charset="0"/>
            </a:endParaRPr>
          </a:p>
          <a:p>
            <a:pPr eaLnBrk="1" hangingPunct="1"/>
            <a:endParaRPr lang="en-US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772C92-87AA-4A9E-8617-A53A3C72531D}" type="slidenum">
              <a:rPr lang="en-US"/>
              <a:pPr/>
              <a:t>8</a:t>
            </a:fld>
            <a:endParaRPr lang="en-US"/>
          </a:p>
        </p:txBody>
      </p:sp>
      <p:sp>
        <p:nvSpPr>
          <p:cNvPr id="10244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502FE7-4848-4BAA-B373-B51D6F9A7F4B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omic Sans MS" pitchFamily="66" charset="0"/>
              </a:rPr>
              <a:t>MHPD Goals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chemeClr val="tx1"/>
                </a:solidFill>
                <a:latin typeface="Comic Sans MS" pitchFamily="66" charset="0"/>
              </a:rPr>
              <a:t>Link with clients within 72 hours of court accepting client into MHPD</a:t>
            </a:r>
          </a:p>
          <a:p>
            <a:pPr eaLnBrk="1" hangingPunct="1"/>
            <a:r>
              <a:rPr lang="en-US" sz="2400" smtClean="0">
                <a:solidFill>
                  <a:schemeClr val="tx1"/>
                </a:solidFill>
                <a:latin typeface="Comic Sans MS" pitchFamily="66" charset="0"/>
              </a:rPr>
              <a:t>Provide a consistent agency liaison to attend weekly staffing and court meetings.</a:t>
            </a:r>
          </a:p>
          <a:p>
            <a:pPr eaLnBrk="1" hangingPunct="1"/>
            <a:r>
              <a:rPr lang="en-US" sz="2400" smtClean="0">
                <a:solidFill>
                  <a:schemeClr val="tx1"/>
                </a:solidFill>
                <a:latin typeface="Comic Sans MS" pitchFamily="66" charset="0"/>
              </a:rPr>
              <a:t>Utilize existing programming which includes a system of care that addresses co-occurring disorders and provides crisis and/or on-call support.</a:t>
            </a:r>
          </a:p>
          <a:p>
            <a:pPr eaLnBrk="1" hangingPunct="1"/>
            <a:r>
              <a:rPr lang="en-US" sz="2400" smtClean="0">
                <a:solidFill>
                  <a:schemeClr val="tx1"/>
                </a:solidFill>
                <a:latin typeface="Comic Sans MS" pitchFamily="66" charset="0"/>
              </a:rPr>
              <a:t>Coordinate with appropriate agencies for housing, employment and medical services.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AKB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3A86D8-0CE1-41A9-8CB7-F8D69F01744A}" type="slidenum">
              <a:rPr lang="en-US"/>
              <a:pPr/>
              <a:t>9</a:t>
            </a:fld>
            <a:endParaRPr lang="en-US"/>
          </a:p>
        </p:txBody>
      </p:sp>
      <p:sp>
        <p:nvSpPr>
          <p:cNvPr id="11268" name="Date Placeholder 5"/>
          <p:cNvSpPr>
            <a:spLocks noGrp="1"/>
          </p:cNvSpPr>
          <p:nvPr>
            <p:ph type="dt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C928B5-1207-465A-A3F7-15D8A219F525}" type="datetime1">
              <a:rPr lang="en-US"/>
              <a:pPr/>
              <a:t>2/6/2013</a:t>
            </a:fld>
            <a:endParaRPr lang="en-US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mic Sans MS" pitchFamily="66" charset="0"/>
              </a:rPr>
              <a:t>ADAP	101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Comic Sans MS" pitchFamily="66" charset="0"/>
              </a:rPr>
              <a:t>Charge originates from County Prosecutor as an F4/F5</a:t>
            </a:r>
          </a:p>
          <a:p>
            <a:pPr eaLnBrk="1" hangingPunct="1"/>
            <a:r>
              <a:rPr lang="en-US" sz="2400" smtClean="0">
                <a:latin typeface="Comic Sans MS" pitchFamily="66" charset="0"/>
              </a:rPr>
              <a:t>Client pleads guilty to M1 and either</a:t>
            </a:r>
          </a:p>
          <a:p>
            <a:pPr lvl="1" eaLnBrk="1" hangingPunct="1"/>
            <a:r>
              <a:rPr lang="en-US" sz="2400" smtClean="0">
                <a:latin typeface="Comic Sans MS" pitchFamily="66" charset="0"/>
              </a:rPr>
              <a:t>Pays Fines and Costs</a:t>
            </a:r>
          </a:p>
          <a:p>
            <a:pPr lvl="1" eaLnBrk="1" hangingPunct="1"/>
            <a:r>
              <a:rPr lang="en-US" sz="2400" smtClean="0">
                <a:latin typeface="Comic Sans MS" pitchFamily="66" charset="0"/>
              </a:rPr>
              <a:t>Completes 3 day course and attends ‘insight’ oriented class with proof of attendance</a:t>
            </a:r>
          </a:p>
          <a:p>
            <a:pPr lvl="1" eaLnBrk="1" hangingPunct="1"/>
            <a:r>
              <a:rPr lang="en-US" sz="2400" smtClean="0">
                <a:latin typeface="Comic Sans MS" pitchFamily="66" charset="0"/>
              </a:rPr>
              <a:t>Is referred to ADAP OEP or Long-Term</a:t>
            </a:r>
          </a:p>
          <a:p>
            <a:pPr lvl="1" eaLnBrk="1" hangingPunct="1"/>
            <a:r>
              <a:rPr lang="en-US" sz="2400" smtClean="0">
                <a:latin typeface="Comic Sans MS" pitchFamily="66" charset="0"/>
              </a:rPr>
              <a:t>Successful completion could result in charge being dismissed.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1122</TotalTime>
  <Words>959</Words>
  <Application>Microsoft Office PowerPoint</Application>
  <PresentationFormat>On-screen Show (4:3)</PresentationFormat>
  <Paragraphs>197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Cascade</vt:lpstr>
      <vt:lpstr>The Franklin County Municipal Court Specialty Docket Programs</vt:lpstr>
      <vt:lpstr>Topics of Discussion</vt:lpstr>
      <vt:lpstr>PowerPoint Presentation</vt:lpstr>
      <vt:lpstr>LEGAL CRITERIA</vt:lpstr>
      <vt:lpstr>CO-OCCURING ISSUES </vt:lpstr>
      <vt:lpstr>SAMPLE CHARGES</vt:lpstr>
      <vt:lpstr>MHPD Phases</vt:lpstr>
      <vt:lpstr>MHPD Goals</vt:lpstr>
      <vt:lpstr>ADAP 101</vt:lpstr>
      <vt:lpstr>ADAP Opiate Extension Program, (OEP)</vt:lpstr>
      <vt:lpstr>ADAP Long-Term</vt:lpstr>
      <vt:lpstr>2010 ADAP 101 DATA</vt:lpstr>
      <vt:lpstr>ADAP OEP DATA</vt:lpstr>
      <vt:lpstr>2010 ADAP Long-Term Data</vt:lpstr>
      <vt:lpstr>CHANGING ACTIONS TO CHANGE HABITS, CATCH</vt:lpstr>
      <vt:lpstr>WHO IS THE CLIENT?</vt:lpstr>
      <vt:lpstr>What are her current issues?</vt:lpstr>
      <vt:lpstr>MHPD meets CATCH</vt:lpstr>
      <vt:lpstr>2010 CATCH DATA</vt:lpstr>
      <vt:lpstr>2011  Collective Costs Savings of SDPs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McCuddy (tmccuddy)</dc:creator>
  <cp:lastModifiedBy>tmccuddy</cp:lastModifiedBy>
  <cp:revision>138</cp:revision>
  <cp:lastPrinted>1601-01-01T00:00:00Z</cp:lastPrinted>
  <dcterms:created xsi:type="dcterms:W3CDTF">1601-01-01T00:00:00Z</dcterms:created>
  <dcterms:modified xsi:type="dcterms:W3CDTF">2013-02-06T19:04:03Z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