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6" r:id="rId3"/>
    <p:sldId id="262" r:id="rId4"/>
    <p:sldId id="263" r:id="rId5"/>
    <p:sldId id="264" r:id="rId6"/>
    <p:sldId id="260" r:id="rId7"/>
    <p:sldId id="261" r:id="rId8"/>
    <p:sldId id="273" r:id="rId9"/>
    <p:sldId id="270" r:id="rId10"/>
    <p:sldId id="265" r:id="rId11"/>
    <p:sldId id="274" r:id="rId12"/>
    <p:sldId id="266" r:id="rId13"/>
    <p:sldId id="267" r:id="rId14"/>
    <p:sldId id="268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9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959AE-ABA5-4E44-AB73-1B17247AFF15}" type="datetimeFigureOut">
              <a:rPr lang="en-US" smtClean="0"/>
              <a:t>1/11/2013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ED81B-A700-4EEE-877C-2C1B6BFCF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59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7ED83-C85E-4991-9684-4AA4F55094F3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01154-5B42-489F-AABA-B0E9A15E23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8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01154-5B42-489F-AABA-B0E9A15E238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01154-5B42-489F-AABA-B0E9A15E238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</a:t>
            </a:r>
            <a:r>
              <a:rPr lang="en-US" baseline="0" dirty="0" smtClean="0"/>
              <a:t> numbers are from a couple of years ago. However, they show that officers with training similar to YOU have a low ARREST RATE with the Mentally Ill.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01154-5B42-489F-AABA-B0E9A15E238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01154-5B42-489F-AABA-B0E9A15E238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01154-5B42-489F-AABA-B0E9A15E238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01154-5B42-489F-AABA-B0E9A15E238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01154-5B42-489F-AABA-B0E9A15E238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01154-5B42-489F-AABA-B0E9A15E238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01154-5B42-489F-AABA-B0E9A15E238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01154-5B42-489F-AABA-B0E9A15E238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01154-5B42-489F-AABA-B0E9A15E238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medications</a:t>
            </a:r>
            <a:r>
              <a:rPr lang="en-US" baseline="0" dirty="0" smtClean="0"/>
              <a:t> that the jail provides can change based on the budget. Sometimes they buy cheaper drugs that are not effective.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01154-5B42-489F-AABA-B0E9A15E238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01154-5B42-489F-AABA-B0E9A15E238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Loudoun County $169.45-----Fairfax</a:t>
            </a:r>
            <a:r>
              <a:rPr lang="en-US" baseline="0" dirty="0" smtClean="0"/>
              <a:t> County $145.49---Alexandria City $135.10---Arlington  County $133.94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01154-5B42-489F-AABA-B0E9A15E238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unfortunately do not have the updated costs. However, I assure you that these</a:t>
            </a:r>
            <a:r>
              <a:rPr lang="en-US" baseline="0" dirty="0" smtClean="0"/>
              <a:t> numbers will stay the same or increase. It is more expensive to treat the mentally ill, but that helps break the cycle of arrest.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01154-5B42-489F-AABA-B0E9A15E238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01154-5B42-489F-AABA-B0E9A15E238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Instead of arrest YOU</a:t>
            </a:r>
            <a:r>
              <a:rPr lang="en-US" baseline="0" dirty="0" smtClean="0"/>
              <a:t> can take the person to DHS. DHS can help refer them to the ACCESS Program or YOU can take them to the ER for an evaluation.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01154-5B42-489F-AABA-B0E9A15E238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4385-04B8-4566-8603-F0387C44BB20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50BF-8026-4F67-9BF3-E026A8FE7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4385-04B8-4566-8603-F0387C44BB20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50BF-8026-4F67-9BF3-E026A8FE7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4385-04B8-4566-8603-F0387C44BB20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50BF-8026-4F67-9BF3-E026A8FE7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4385-04B8-4566-8603-F0387C44BB20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50BF-8026-4F67-9BF3-E026A8FE7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4385-04B8-4566-8603-F0387C44BB20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50BF-8026-4F67-9BF3-E026A8FE7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4385-04B8-4566-8603-F0387C44BB20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50BF-8026-4F67-9BF3-E026A8FE7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4385-04B8-4566-8603-F0387C44BB20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50BF-8026-4F67-9BF3-E026A8FE7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4385-04B8-4566-8603-F0387C44BB20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50BF-8026-4F67-9BF3-E026A8FE7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4385-04B8-4566-8603-F0387C44BB20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50BF-8026-4F67-9BF3-E026A8FE7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4385-04B8-4566-8603-F0387C44BB20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50BF-8026-4F67-9BF3-E026A8FE7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4385-04B8-4566-8603-F0387C44BB20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50BF-8026-4F67-9BF3-E026A8FE7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25000">
              <a:schemeClr val="bg1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54385-04B8-4566-8603-F0387C44BB20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750BF-8026-4F67-9BF3-E026A8FE7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634481">
            <a:off x="2971800" y="1415535"/>
            <a:ext cx="6172200" cy="45243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HeroicExtremeLeftFacing"/>
              <a:lightRig rig="threePt" dir="t"/>
            </a:scene3d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Jail </a:t>
            </a:r>
          </a:p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Diversion Programs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Jail Diversion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Pre-Arrest Diversion</a:t>
            </a:r>
          </a:p>
          <a:p>
            <a:pPr lvl="1"/>
            <a:r>
              <a:rPr lang="en-US" sz="3200" dirty="0" smtClean="0"/>
              <a:t>CIT Trained Officers</a:t>
            </a:r>
          </a:p>
          <a:p>
            <a:pPr lvl="2"/>
            <a:r>
              <a:rPr lang="en-US" sz="2800" dirty="0" smtClean="0"/>
              <a:t>“Improve the outcomes of police interactions with people with mental illnesses”</a:t>
            </a:r>
          </a:p>
          <a:p>
            <a:pPr lvl="3"/>
            <a:r>
              <a:rPr lang="en-US" sz="2400" dirty="0" smtClean="0"/>
              <a:t>de-escalating crisis situations</a:t>
            </a:r>
          </a:p>
          <a:p>
            <a:pPr lvl="3"/>
            <a:r>
              <a:rPr lang="en-US" sz="2400" dirty="0" smtClean="0"/>
              <a:t>decreasing the use of force by officers</a:t>
            </a:r>
          </a:p>
          <a:p>
            <a:pPr lvl="3"/>
            <a:r>
              <a:rPr lang="en-US" sz="2400" dirty="0" smtClean="0"/>
              <a:t>increasing access to community treatment options.</a:t>
            </a:r>
          </a:p>
          <a:p>
            <a:pPr lvl="1"/>
            <a:r>
              <a:rPr lang="en-US" sz="3200" dirty="0" smtClean="0"/>
              <a:t>Emergency Services</a:t>
            </a:r>
          </a:p>
          <a:p>
            <a:pPr lvl="2"/>
            <a:r>
              <a:rPr lang="en-US" dirty="0" smtClean="0"/>
              <a:t>DHS available 24/7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Police Response to MI Crisis Situation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Birmingham, Alabama:</a:t>
            </a:r>
          </a:p>
          <a:p>
            <a:pPr lvl="1"/>
            <a:r>
              <a:rPr lang="en-US" dirty="0" smtClean="0"/>
              <a:t>Civilian “Community Service Officers” (6/921)</a:t>
            </a:r>
          </a:p>
          <a:p>
            <a:pPr lvl="2"/>
            <a:r>
              <a:rPr lang="en-US" dirty="0" smtClean="0"/>
              <a:t>Specialized Response: 28%</a:t>
            </a:r>
          </a:p>
          <a:p>
            <a:pPr lvl="3"/>
            <a:r>
              <a:rPr lang="en-US" dirty="0" smtClean="0"/>
              <a:t>20% Transported to Treatment, 3% Referred to Treatment, 64% Resolved on-scene</a:t>
            </a:r>
          </a:p>
          <a:p>
            <a:pPr lvl="2"/>
            <a:r>
              <a:rPr lang="en-US" dirty="0" smtClean="0"/>
              <a:t>Arrest Rate: 13%</a:t>
            </a:r>
          </a:p>
          <a:p>
            <a:r>
              <a:rPr lang="en-US" dirty="0" smtClean="0"/>
              <a:t>Knoxville, Tennessee:</a:t>
            </a:r>
          </a:p>
          <a:p>
            <a:pPr lvl="1"/>
            <a:r>
              <a:rPr lang="en-US" dirty="0" smtClean="0"/>
              <a:t>“Mobile Crisis Unit”</a:t>
            </a:r>
          </a:p>
          <a:p>
            <a:pPr lvl="2"/>
            <a:r>
              <a:rPr lang="en-US" dirty="0" smtClean="0"/>
              <a:t>Specialized Response: 40%</a:t>
            </a:r>
          </a:p>
          <a:p>
            <a:pPr lvl="3"/>
            <a:r>
              <a:rPr lang="en-US" dirty="0" smtClean="0"/>
              <a:t>42% Transported To Treatment, 36% Referred To Treatment, 17% Resolved on-scene</a:t>
            </a:r>
          </a:p>
          <a:p>
            <a:pPr lvl="2"/>
            <a:r>
              <a:rPr lang="en-US" dirty="0" smtClean="0"/>
              <a:t>Arrest Rate: 5%</a:t>
            </a:r>
          </a:p>
          <a:p>
            <a:r>
              <a:rPr lang="en-US" dirty="0" smtClean="0"/>
              <a:t>Memphis, Tennessee:</a:t>
            </a:r>
          </a:p>
          <a:p>
            <a:pPr lvl="1"/>
            <a:r>
              <a:rPr lang="en-US" dirty="0" smtClean="0"/>
              <a:t>CIT Trained Officers (130/1354)</a:t>
            </a:r>
          </a:p>
          <a:p>
            <a:pPr lvl="1"/>
            <a:r>
              <a:rPr lang="en-US" dirty="0" smtClean="0"/>
              <a:t>Crisis Triage Center</a:t>
            </a:r>
          </a:p>
          <a:p>
            <a:pPr lvl="2"/>
            <a:r>
              <a:rPr lang="en-US" dirty="0" smtClean="0"/>
              <a:t>Specialized Response: 95%</a:t>
            </a:r>
          </a:p>
          <a:p>
            <a:pPr lvl="3"/>
            <a:r>
              <a:rPr lang="en-US" dirty="0" smtClean="0"/>
              <a:t>75% Transported to Treatment, 23% Resolved on-scene</a:t>
            </a:r>
          </a:p>
          <a:p>
            <a:pPr lvl="2"/>
            <a:r>
              <a:rPr lang="en-US" dirty="0" smtClean="0"/>
              <a:t>Arrest Rate: 2%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Jail Diversion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b="1" dirty="0" smtClean="0"/>
              <a:t>Post-Booking Diversion</a:t>
            </a:r>
          </a:p>
          <a:p>
            <a:pPr lvl="1"/>
            <a:r>
              <a:rPr lang="en-US" dirty="0" smtClean="0"/>
              <a:t>Referred by Magistrates, Sheriff’s Pre-release program, Public Defender’s office, Court</a:t>
            </a:r>
          </a:p>
          <a:p>
            <a:pPr lvl="2"/>
            <a:r>
              <a:rPr lang="en-US" dirty="0" smtClean="0"/>
              <a:t>deferred prosecution, deferred sentencing, mental health courts</a:t>
            </a:r>
          </a:p>
          <a:p>
            <a:pPr lvl="2"/>
            <a:r>
              <a:rPr lang="en-US" dirty="0" smtClean="0"/>
              <a:t>Encourage persons with MI to voluntarily enter community-based treatment programs in lieu of jail sentencing</a:t>
            </a:r>
          </a:p>
          <a:p>
            <a:pPr lvl="1"/>
            <a:r>
              <a:rPr lang="en-US" dirty="0" smtClean="0"/>
              <a:t>Non-violent crimes</a:t>
            </a:r>
          </a:p>
          <a:p>
            <a:pPr lvl="1"/>
            <a:r>
              <a:rPr lang="en-US" dirty="0" smtClean="0"/>
              <a:t>Arrestee has serious mental illness</a:t>
            </a:r>
          </a:p>
          <a:p>
            <a:pPr lvl="1"/>
            <a:r>
              <a:rPr lang="en-US" dirty="0" smtClean="0"/>
              <a:t>Staffed by DHS clinicians and Peer Counselors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Jail Diversion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In-Custody Education</a:t>
            </a:r>
          </a:p>
          <a:p>
            <a:pPr lvl="1"/>
            <a:r>
              <a:rPr lang="en-US" dirty="0" smtClean="0"/>
              <a:t>Weekly meetings on the Mental Health Unit of the detention facility</a:t>
            </a:r>
          </a:p>
          <a:p>
            <a:pPr lvl="2"/>
            <a:r>
              <a:rPr lang="en-US" dirty="0" smtClean="0"/>
              <a:t>Provide information about Judicial System, Mental Health Management, and Re-integration skills</a:t>
            </a:r>
          </a:p>
          <a:p>
            <a:pPr lvl="1"/>
            <a:r>
              <a:rPr lang="en-US" dirty="0" smtClean="0"/>
              <a:t>Discharge Planning</a:t>
            </a:r>
          </a:p>
          <a:p>
            <a:pPr lvl="2"/>
            <a:r>
              <a:rPr lang="en-US" dirty="0" smtClean="0"/>
              <a:t>Coordinate care and resources for individuals being discharged from mental health facilities</a:t>
            </a:r>
          </a:p>
          <a:p>
            <a:pPr lvl="1"/>
            <a:r>
              <a:rPr lang="en-US" dirty="0" smtClean="0"/>
              <a:t>NGRI </a:t>
            </a:r>
            <a:r>
              <a:rPr lang="en-US" dirty="0" err="1" smtClean="0"/>
              <a:t>Acquitees</a:t>
            </a:r>
            <a:endParaRPr lang="en-US" dirty="0" smtClean="0"/>
          </a:p>
          <a:p>
            <a:pPr lvl="2"/>
            <a:r>
              <a:rPr lang="en-US" dirty="0" smtClean="0"/>
              <a:t>Provide supervision and care for individuals found NGRI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Jail Diversion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 smtClean="0"/>
              <a:t>Re-Entry Programs</a:t>
            </a:r>
          </a:p>
          <a:p>
            <a:pPr lvl="1"/>
            <a:r>
              <a:rPr lang="en-US" sz="3200" dirty="0" smtClean="0"/>
              <a:t>Prepare inmates for community life and to support them in living law-abiding lives after release. </a:t>
            </a:r>
          </a:p>
          <a:p>
            <a:pPr lvl="1"/>
            <a:r>
              <a:rPr lang="en-US" sz="3200" dirty="0" smtClean="0"/>
              <a:t>Reduce the risk of:</a:t>
            </a:r>
          </a:p>
          <a:p>
            <a:pPr lvl="2"/>
            <a:r>
              <a:rPr lang="en-US" sz="2800" dirty="0" smtClean="0"/>
              <a:t>Homelessness</a:t>
            </a:r>
            <a:endParaRPr lang="en-US" sz="2800" dirty="0"/>
          </a:p>
          <a:p>
            <a:pPr lvl="2"/>
            <a:r>
              <a:rPr lang="en-US" sz="2800" dirty="0" smtClean="0"/>
              <a:t>Victimization</a:t>
            </a:r>
          </a:p>
          <a:p>
            <a:pPr lvl="2"/>
            <a:r>
              <a:rPr lang="en-US" sz="2800" dirty="0"/>
              <a:t>S</a:t>
            </a:r>
            <a:r>
              <a:rPr lang="en-US" sz="2800" dirty="0" smtClean="0"/>
              <a:t>ubstance abuse</a:t>
            </a:r>
          </a:p>
          <a:p>
            <a:pPr lvl="2"/>
            <a:r>
              <a:rPr lang="en-US" sz="2800" dirty="0"/>
              <a:t>R</a:t>
            </a:r>
            <a:r>
              <a:rPr lang="en-US" sz="2800" dirty="0" smtClean="0"/>
              <a:t>ecidivism</a:t>
            </a:r>
            <a:endParaRPr lang="en-US" sz="2800" b="1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Jail Diversion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Community Support</a:t>
            </a:r>
          </a:p>
          <a:p>
            <a:pPr lvl="1"/>
            <a:r>
              <a:rPr lang="en-US" sz="3200" dirty="0" smtClean="0"/>
              <a:t>Coordinate with Probation and Parole</a:t>
            </a:r>
          </a:p>
          <a:p>
            <a:pPr lvl="1"/>
            <a:r>
              <a:rPr lang="en-US" sz="3200" dirty="0" smtClean="0"/>
              <a:t>Link individuals with community-based services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Jail Diversion Benefits for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Alleviate jail overcrowding</a:t>
            </a:r>
          </a:p>
          <a:p>
            <a:r>
              <a:rPr lang="en-US" dirty="0" smtClean="0"/>
              <a:t>Reduce cost of incarceration and unnecessary prosecution</a:t>
            </a:r>
          </a:p>
          <a:p>
            <a:r>
              <a:rPr lang="en-US" dirty="0" smtClean="0"/>
              <a:t>Help consumers gain access to support services</a:t>
            </a:r>
          </a:p>
          <a:p>
            <a:r>
              <a:rPr lang="en-US" dirty="0" smtClean="0"/>
              <a:t>Provide support and incentive for staying in treatment programs</a:t>
            </a:r>
          </a:p>
          <a:p>
            <a:r>
              <a:rPr lang="en-US" dirty="0" smtClean="0"/>
              <a:t>Help end the cycle of repeated arrests and crisis care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Jail Diversion Benefits for LEOs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Safety</a:t>
            </a:r>
          </a:p>
          <a:p>
            <a:pPr lvl="1"/>
            <a:r>
              <a:rPr lang="en-US" dirty="0" smtClean="0"/>
              <a:t>Use of CIT skills often reduces use-of-force </a:t>
            </a:r>
          </a:p>
          <a:p>
            <a:r>
              <a:rPr lang="en-US" dirty="0" smtClean="0"/>
              <a:t>Improved Community Relations</a:t>
            </a:r>
          </a:p>
          <a:p>
            <a:pPr lvl="1"/>
            <a:r>
              <a:rPr lang="en-US" dirty="0" smtClean="0"/>
              <a:t>Positive interactions with CIT officers will provide a more positive outcome for consumers</a:t>
            </a:r>
          </a:p>
          <a:p>
            <a:pPr lvl="2"/>
            <a:r>
              <a:rPr lang="en-US" dirty="0" smtClean="0"/>
              <a:t>Consumers will be more willing to interact with officers</a:t>
            </a:r>
          </a:p>
          <a:p>
            <a:pPr lvl="2"/>
            <a:r>
              <a:rPr lang="en-US" dirty="0" smtClean="0"/>
              <a:t>Reduce repeated police interaction with consumers</a:t>
            </a:r>
          </a:p>
          <a:p>
            <a:r>
              <a:rPr lang="en-US" dirty="0" smtClean="0"/>
              <a:t>Increased Confidence when interacting with consumers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05000" y="43270"/>
            <a:ext cx="7239000" cy="6052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Persons with mental illness are more likely to come into contact with police</a:t>
            </a:r>
          </a:p>
          <a:p>
            <a:pPr lvl="1"/>
            <a:r>
              <a:rPr lang="en-US" dirty="0" smtClean="0"/>
              <a:t>Minor offenses</a:t>
            </a:r>
          </a:p>
          <a:p>
            <a:pPr lvl="1"/>
            <a:r>
              <a:rPr lang="en-US" dirty="0" smtClean="0"/>
              <a:t>More likely to be arrested if they live in communities with few intervention options for mental illness</a:t>
            </a:r>
          </a:p>
          <a:p>
            <a:pPr lvl="1"/>
            <a:r>
              <a:rPr lang="en-US" dirty="0" smtClean="0"/>
              <a:t>Re-arrested more frequently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Does not mean that those with mental illnesses are inherently likely to be lawbreakers</a:t>
            </a:r>
          </a:p>
          <a:p>
            <a:pPr lvl="1"/>
            <a:r>
              <a:rPr lang="en-US" dirty="0" smtClean="0"/>
              <a:t>Lack of support services increases the likelihood that they will behave in ways that bring them to the attention of LEOs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04800" y="6356350"/>
            <a:ext cx="8534400" cy="365125"/>
          </a:xfrm>
        </p:spPr>
        <p:txBody>
          <a:bodyPr/>
          <a:lstStyle/>
          <a:p>
            <a:r>
              <a:rPr lang="en-US" dirty="0" smtClean="0"/>
              <a:t>Building Safer Communities: Improving Police Response to Persons with Mental Illness (IACP National Policy Summit, June 2010)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05000" y="43270"/>
            <a:ext cx="7239000" cy="6052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92763"/>
          </a:xfrm>
        </p:spPr>
        <p:txBody>
          <a:bodyPr>
            <a:normAutofit/>
          </a:bodyPr>
          <a:lstStyle/>
          <a:p>
            <a:pPr marL="342900" lvl="2" indent="-342900"/>
            <a:r>
              <a:rPr lang="en-US" sz="2800" dirty="0" smtClean="0"/>
              <a:t>Officers often respond to “quality of life” crimes  </a:t>
            </a:r>
          </a:p>
          <a:p>
            <a:pPr marL="800100" lvl="3" indent="-342900"/>
            <a:r>
              <a:rPr lang="en-US" dirty="0" smtClean="0"/>
              <a:t>(often seen in the homeless population with untreated MI)</a:t>
            </a:r>
          </a:p>
          <a:p>
            <a:pPr lvl="2"/>
            <a:r>
              <a:rPr lang="en-US" sz="2800" dirty="0" smtClean="0"/>
              <a:t>petit larceny</a:t>
            </a:r>
          </a:p>
          <a:p>
            <a:pPr lvl="2"/>
            <a:r>
              <a:rPr lang="en-US" sz="2800" dirty="0" smtClean="0"/>
              <a:t>aggressive panhandling</a:t>
            </a:r>
          </a:p>
          <a:p>
            <a:pPr lvl="2"/>
            <a:r>
              <a:rPr lang="en-US" sz="2800" dirty="0" smtClean="0"/>
              <a:t>public urination</a:t>
            </a:r>
          </a:p>
          <a:p>
            <a:pPr lvl="2"/>
            <a:r>
              <a:rPr lang="en-US" sz="2800" dirty="0" smtClean="0"/>
              <a:t>trespassing</a:t>
            </a:r>
          </a:p>
          <a:p>
            <a:pPr lvl="2"/>
            <a:r>
              <a:rPr lang="en-US" sz="2800" dirty="0" smtClean="0"/>
              <a:t>public drinking/intoxication</a:t>
            </a:r>
          </a:p>
          <a:p>
            <a:endParaRPr lang="en-US" dirty="0" smtClean="0"/>
          </a:p>
          <a:p>
            <a:r>
              <a:rPr lang="en-US" dirty="0" smtClean="0"/>
              <a:t>Without more appropriate alternatives, LEOs are forced to arrest the subject and transport him/her to jail.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8153400" cy="365125"/>
          </a:xfrm>
        </p:spPr>
        <p:txBody>
          <a:bodyPr/>
          <a:lstStyle/>
          <a:p>
            <a:r>
              <a:rPr lang="en-US" dirty="0" smtClean="0"/>
              <a:t>Building Safer Communities: Improving Police Response to Persons with Mental Illness (IACP National Policy Summit, June 2010)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00600" y="43270"/>
            <a:ext cx="4343400" cy="3631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>
              <a:buNone/>
            </a:pPr>
            <a:r>
              <a:rPr lang="en-US" sz="4000" i="1" dirty="0" smtClean="0">
                <a:latin typeface="Impact" pitchFamily="34" charset="0"/>
                <a:ea typeface="Adobe Fan Heiti Std B" pitchFamily="34" charset="-128"/>
              </a:rPr>
              <a:t>“</a:t>
            </a:r>
            <a:r>
              <a:rPr lang="en-US" sz="4400" i="1" dirty="0">
                <a:latin typeface="Impact" pitchFamily="34" charset="0"/>
                <a:ea typeface="Adobe Fan Heiti Std B" pitchFamily="34" charset="-128"/>
              </a:rPr>
              <a:t>B</a:t>
            </a:r>
            <a:r>
              <a:rPr lang="en-US" sz="4400" i="1" dirty="0" smtClean="0">
                <a:latin typeface="Impact" pitchFamily="34" charset="0"/>
                <a:ea typeface="Adobe Fan Heiti Std B" pitchFamily="34" charset="-128"/>
              </a:rPr>
              <a:t>eing thrown into the hostile world of the prisoner is almost certain to make any existing psychiatric condition worse”</a:t>
            </a:r>
          </a:p>
          <a:p>
            <a:pPr algn="r">
              <a:buNone/>
            </a:pPr>
            <a:r>
              <a:rPr lang="en-US" sz="2000" dirty="0" smtClean="0"/>
              <a:t>~The American </a:t>
            </a:r>
          </a:p>
          <a:p>
            <a:pPr algn="r">
              <a:buNone/>
            </a:pPr>
            <a:r>
              <a:rPr lang="en-US" sz="2000" dirty="0" smtClean="0"/>
              <a:t>Psychiatric</a:t>
            </a:r>
          </a:p>
          <a:p>
            <a:pPr algn="r">
              <a:buNone/>
            </a:pPr>
            <a:r>
              <a:rPr lang="en-US" sz="2000" dirty="0" smtClean="0"/>
              <a:t> Association </a:t>
            </a:r>
          </a:p>
          <a:p>
            <a:pPr algn="r">
              <a:buNone/>
            </a:pPr>
            <a:r>
              <a:rPr lang="en-US" sz="2000" dirty="0" smtClean="0"/>
              <a:t>(APA)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2966563"/>
            <a:ext cx="6858001" cy="389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05000" y="43270"/>
            <a:ext cx="7239000" cy="6052730"/>
          </a:xfrm>
          <a:prstGeom prst="rect">
            <a:avLst/>
          </a:prstGeom>
          <a:blipFill dpi="0" rotWithShape="1">
            <a:blip r:embed="rId4" cstate="print">
              <a:alphaModFix amt="38000"/>
            </a:blip>
            <a:srcRect/>
            <a:stretch>
              <a:fillRect/>
            </a:stretch>
          </a:blipFill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534400" cy="58213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While they are imprisoned, many lose access to Medicare, Medicaid, and Social Security benefits</a:t>
            </a:r>
          </a:p>
          <a:p>
            <a:r>
              <a:rPr lang="en-US" dirty="0" smtClean="0"/>
              <a:t>When they are released, many do not have assistance in re-applying for these entitlements. </a:t>
            </a:r>
          </a:p>
          <a:p>
            <a:r>
              <a:rPr lang="en-US" dirty="0" smtClean="0"/>
              <a:t>Persons with mental illness are at high risk of </a:t>
            </a:r>
          </a:p>
          <a:p>
            <a:pPr lvl="1"/>
            <a:r>
              <a:rPr lang="en-US" dirty="0" smtClean="0"/>
              <a:t>continuing to be untreated</a:t>
            </a:r>
          </a:p>
          <a:p>
            <a:pPr lvl="1"/>
            <a:r>
              <a:rPr lang="en-US" dirty="0" smtClean="0"/>
              <a:t>remaining or becoming homeless</a:t>
            </a:r>
          </a:p>
          <a:p>
            <a:pPr lvl="1"/>
            <a:r>
              <a:rPr lang="en-US" dirty="0" smtClean="0"/>
              <a:t>re-offending </a:t>
            </a:r>
          </a:p>
          <a:p>
            <a:pPr lvl="1"/>
            <a:r>
              <a:rPr lang="en-US" dirty="0" smtClean="0"/>
              <a:t>making extensive use of costly emergency medical services</a:t>
            </a:r>
          </a:p>
          <a:p>
            <a:endParaRPr lang="en-US" dirty="0" smtClean="0"/>
          </a:p>
          <a:p>
            <a:r>
              <a:rPr lang="en-US" dirty="0" smtClean="0"/>
              <a:t>Those who commit the “nuisance” offenses may become involved in a cycle of arrest, short jail stays, and return to the streets without treatment only to commit more minor illegal acts that result in their re-arrest.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8305800" cy="365125"/>
          </a:xfrm>
        </p:spPr>
        <p:txBody>
          <a:bodyPr/>
          <a:lstStyle/>
          <a:p>
            <a:r>
              <a:rPr lang="en-US" dirty="0" smtClean="0"/>
              <a:t>Building Safer Communities: Improving Police Response to Persons with Mental Illness (IACP National Policy Summit, June 2010)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Cost of caring for inmates (per day):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Loudoun County $178.00 </a:t>
            </a:r>
          </a:p>
          <a:p>
            <a:pPr lvl="1"/>
            <a:r>
              <a:rPr lang="en-US" dirty="0" smtClean="0"/>
              <a:t>Arlington County $157.31</a:t>
            </a:r>
          </a:p>
          <a:p>
            <a:pPr lvl="1"/>
            <a:r>
              <a:rPr lang="en-US" dirty="0" smtClean="0"/>
              <a:t>Fairfax County $150.90 </a:t>
            </a:r>
          </a:p>
          <a:p>
            <a:pPr lvl="1"/>
            <a:r>
              <a:rPr lang="en-US" dirty="0" smtClean="0"/>
              <a:t>Alexandria City $146.75</a:t>
            </a:r>
          </a:p>
          <a:p>
            <a:pPr lvl="1"/>
            <a:r>
              <a:rPr lang="en-US" dirty="0" smtClean="0"/>
              <a:t>Prince William/Manassas Regional $114.60</a:t>
            </a:r>
          </a:p>
          <a:p>
            <a:pPr lvl="1"/>
            <a:r>
              <a:rPr lang="en-US" dirty="0" smtClean="0"/>
              <a:t>Culpeper County $100.62</a:t>
            </a:r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pPr lvl="2"/>
            <a:endParaRPr lang="en-US" dirty="0" smtClean="0"/>
          </a:p>
          <a:p>
            <a:pPr lvl="4"/>
            <a:r>
              <a:rPr lang="en-US" dirty="0" smtClean="0"/>
              <a:t>Fiscal 2010 Source: Commonwealth of Virginia Compensation Board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eatment cost graph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609600"/>
            <a:ext cx="8382000" cy="5715000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229600" cy="365125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"Funding for Virginia’s Mental Health Services" Senate Finance Committee, November 2007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Jail Diversion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Prevent inappropriate incarceration</a:t>
            </a:r>
          </a:p>
          <a:p>
            <a:r>
              <a:rPr lang="en-US" dirty="0" smtClean="0"/>
              <a:t>Reduce jail time</a:t>
            </a:r>
          </a:p>
          <a:p>
            <a:r>
              <a:rPr lang="en-US" dirty="0" smtClean="0"/>
              <a:t>Link detainees to appropriate services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55563" y="1293813"/>
          <a:ext cx="9004300" cy="571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Document" r:id="rId5" imgW="5653965" imgH="3574746" progId="Word.Document.8">
                  <p:embed/>
                </p:oleObj>
              </mc:Choice>
              <mc:Fallback>
                <p:oleObj name="Document" r:id="rId5" imgW="5653965" imgH="3574746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3" y="1293813"/>
                        <a:ext cx="9004300" cy="571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954</Words>
  <Application>Microsoft Office PowerPoint</Application>
  <PresentationFormat>On-screen Show (4:3)</PresentationFormat>
  <Paragraphs>141</Paragraphs>
  <Slides>17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Goals of Jail Diversion</vt:lpstr>
      <vt:lpstr>PowerPoint Presentation</vt:lpstr>
      <vt:lpstr>Jail Diversion Process</vt:lpstr>
      <vt:lpstr>Police Response to MI Crisis Situation</vt:lpstr>
      <vt:lpstr>Jail Diversion Process</vt:lpstr>
      <vt:lpstr>Jail Diversion Process</vt:lpstr>
      <vt:lpstr>Jail Diversion Process</vt:lpstr>
      <vt:lpstr>Jail Diversion Process</vt:lpstr>
      <vt:lpstr>Jail Diversion Benefits for Society</vt:lpstr>
      <vt:lpstr>Jail Diversion Benefits for LEOs</vt:lpstr>
    </vt:vector>
  </TitlesOfParts>
  <Company>SUNY Geneseo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Leah</dc:creator>
  <cp:lastModifiedBy>tmccuddy</cp:lastModifiedBy>
  <cp:revision>43</cp:revision>
  <dcterms:created xsi:type="dcterms:W3CDTF">2011-03-25T01:41:51Z</dcterms:created>
  <dcterms:modified xsi:type="dcterms:W3CDTF">2013-01-11T20:29:26Z</dcterms:modified>
</cp:coreProperties>
</file>