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79" r:id="rId3"/>
    <p:sldId id="281" r:id="rId4"/>
    <p:sldId id="283" r:id="rId5"/>
    <p:sldId id="285" r:id="rId6"/>
    <p:sldId id="287" r:id="rId7"/>
    <p:sldId id="320" r:id="rId8"/>
    <p:sldId id="291" r:id="rId9"/>
    <p:sldId id="293" r:id="rId10"/>
    <p:sldId id="295" r:id="rId11"/>
    <p:sldId id="297" r:id="rId12"/>
    <p:sldId id="299" r:id="rId13"/>
    <p:sldId id="303" r:id="rId14"/>
    <p:sldId id="331" r:id="rId15"/>
    <p:sldId id="330" r:id="rId16"/>
    <p:sldId id="333" r:id="rId17"/>
    <p:sldId id="322" r:id="rId18"/>
    <p:sldId id="257" r:id="rId19"/>
    <p:sldId id="324" r:id="rId20"/>
    <p:sldId id="259" r:id="rId21"/>
    <p:sldId id="260" r:id="rId22"/>
    <p:sldId id="261" r:id="rId23"/>
    <p:sldId id="262" r:id="rId24"/>
    <p:sldId id="263" r:id="rId25"/>
    <p:sldId id="305" r:id="rId26"/>
    <p:sldId id="307" r:id="rId27"/>
    <p:sldId id="309" r:id="rId28"/>
    <p:sldId id="265" r:id="rId29"/>
    <p:sldId id="266" r:id="rId30"/>
    <p:sldId id="267" r:id="rId31"/>
    <p:sldId id="268" r:id="rId32"/>
    <p:sldId id="326" r:id="rId33"/>
    <p:sldId id="328" r:id="rId34"/>
    <p:sldId id="318" r:id="rId35"/>
    <p:sldId id="272" r:id="rId36"/>
    <p:sldId id="276" r:id="rId37"/>
    <p:sldId id="269" r:id="rId38"/>
    <p:sldId id="316" r:id="rId39"/>
    <p:sldId id="312" r:id="rId40"/>
    <p:sldId id="311"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01" autoAdjust="0"/>
  </p:normalViewPr>
  <p:slideViewPr>
    <p:cSldViewPr snapToGrid="0" snapToObjects="1">
      <p:cViewPr>
        <p:scale>
          <a:sx n="68" d="100"/>
          <a:sy n="68" d="100"/>
        </p:scale>
        <p:origin x="-870" y="-8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kiaweaver:Downloads:CIT%20ECC%20OUTCOMES%204%20YEAR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arexch2k8\users\Tom%20VH\Justice\CIT\THE%20CIT%20TED%20EVALUATON%20DATA%20SYSTEM\CIT.TED.MACHINE.MASTER.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latin typeface="Arial"/>
                <a:ea typeface="Arial"/>
                <a:cs typeface="Arial"/>
              </a:defRPr>
            </a:pPr>
            <a:r>
              <a:rPr lang="en-US"/>
              <a:t>Combination of CIT Statistics</a:t>
            </a:r>
          </a:p>
        </c:rich>
      </c:tx>
      <c:layout>
        <c:manualLayout>
          <c:xMode val="edge"/>
          <c:yMode val="edge"/>
          <c:x val="0.28211053576849698"/>
          <c:y val="3.75160807471632E-2"/>
        </c:manualLayout>
      </c:layout>
      <c:overlay val="0"/>
      <c:spPr>
        <a:noFill/>
        <a:ln w="25400">
          <a:noFill/>
        </a:ln>
      </c:spPr>
    </c:title>
    <c:autoTitleDeleted val="0"/>
    <c:plotArea>
      <c:layout>
        <c:manualLayout>
          <c:layoutTarget val="inner"/>
          <c:xMode val="edge"/>
          <c:yMode val="edge"/>
          <c:x val="0.102197153696113"/>
          <c:y val="0.16358370819554399"/>
          <c:w val="0.71898212412861295"/>
          <c:h val="0.75869280646417703"/>
        </c:manualLayout>
      </c:layout>
      <c:lineChart>
        <c:grouping val="standard"/>
        <c:varyColors val="0"/>
        <c:ser>
          <c:idx val="0"/>
          <c:order val="0"/>
          <c:tx>
            <c:v># of Resolved</c:v>
          </c:tx>
          <c:spPr>
            <a:ln w="25400">
              <a:solidFill>
                <a:srgbClr val="666699"/>
              </a:solidFill>
              <a:prstDash val="solid"/>
            </a:ln>
          </c:spPr>
          <c:marker>
            <c:spPr>
              <a:solidFill>
                <a:srgbClr val="4F81BD"/>
              </a:solidFill>
              <a:ln>
                <a:solidFill>
                  <a:srgbClr val="666699"/>
                </a:solidFill>
                <a:prstDash val="solid"/>
              </a:ln>
            </c:spPr>
          </c:marker>
          <c:cat>
            <c:strLit>
              <c:ptCount val="4"/>
              <c:pt idx="0">
                <c:v>_x0004_2008</c:v>
              </c:pt>
              <c:pt idx="1">
                <c:v>_x0004_2009</c:v>
              </c:pt>
              <c:pt idx="2">
                <c:v>_x0004_2010</c:v>
              </c:pt>
              <c:pt idx="3">
                <c:v>_x0004_2011</c:v>
              </c:pt>
            </c:strLit>
          </c:cat>
          <c:val>
            <c:numLit>
              <c:formatCode>General</c:formatCode>
              <c:ptCount val="4"/>
              <c:pt idx="0">
                <c:v>557</c:v>
              </c:pt>
              <c:pt idx="1">
                <c:v>707</c:v>
              </c:pt>
              <c:pt idx="2">
                <c:v>675</c:v>
              </c:pt>
              <c:pt idx="3">
                <c:v>725</c:v>
              </c:pt>
            </c:numLit>
          </c:val>
          <c:smooth val="0"/>
        </c:ser>
        <c:ser>
          <c:idx val="1"/>
          <c:order val="1"/>
          <c:tx>
            <c:v># of Referred</c:v>
          </c:tx>
          <c:spPr>
            <a:ln w="25400">
              <a:solidFill>
                <a:srgbClr val="993366"/>
              </a:solidFill>
              <a:prstDash val="solid"/>
            </a:ln>
          </c:spPr>
          <c:marker>
            <c:spPr>
              <a:solidFill>
                <a:srgbClr val="C0504D"/>
              </a:solidFill>
              <a:ln>
                <a:solidFill>
                  <a:srgbClr val="993366"/>
                </a:solidFill>
                <a:prstDash val="solid"/>
              </a:ln>
            </c:spPr>
          </c:marker>
          <c:cat>
            <c:strLit>
              <c:ptCount val="4"/>
              <c:pt idx="0">
                <c:v>_x0004_2008</c:v>
              </c:pt>
              <c:pt idx="1">
                <c:v>_x0004_2009</c:v>
              </c:pt>
              <c:pt idx="2">
                <c:v>_x0004_2010</c:v>
              </c:pt>
              <c:pt idx="3">
                <c:v>_x0004_2011</c:v>
              </c:pt>
            </c:strLit>
          </c:cat>
          <c:val>
            <c:numLit>
              <c:formatCode>General</c:formatCode>
              <c:ptCount val="4"/>
              <c:pt idx="0">
                <c:v>445</c:v>
              </c:pt>
              <c:pt idx="1">
                <c:v>438</c:v>
              </c:pt>
              <c:pt idx="2">
                <c:v>498</c:v>
              </c:pt>
              <c:pt idx="3">
                <c:v>545</c:v>
              </c:pt>
            </c:numLit>
          </c:val>
          <c:smooth val="0"/>
        </c:ser>
        <c:ser>
          <c:idx val="2"/>
          <c:order val="2"/>
          <c:tx>
            <c:v># of ECOs</c:v>
          </c:tx>
          <c:spPr>
            <a:ln w="25400">
              <a:solidFill>
                <a:srgbClr val="99CC00"/>
              </a:solidFill>
              <a:prstDash val="solid"/>
            </a:ln>
          </c:spPr>
          <c:marker>
            <c:spPr>
              <a:solidFill>
                <a:srgbClr val="9BBB59"/>
              </a:solidFill>
              <a:ln>
                <a:solidFill>
                  <a:srgbClr val="99CC00"/>
                </a:solidFill>
                <a:prstDash val="solid"/>
              </a:ln>
            </c:spPr>
          </c:marker>
          <c:cat>
            <c:strLit>
              <c:ptCount val="4"/>
              <c:pt idx="0">
                <c:v>_x0004_2008</c:v>
              </c:pt>
              <c:pt idx="1">
                <c:v>_x0004_2009</c:v>
              </c:pt>
              <c:pt idx="2">
                <c:v>_x0004_2010</c:v>
              </c:pt>
              <c:pt idx="3">
                <c:v>_x0004_2011</c:v>
              </c:pt>
            </c:strLit>
          </c:cat>
          <c:val>
            <c:numLit>
              <c:formatCode>General</c:formatCode>
              <c:ptCount val="4"/>
              <c:pt idx="0">
                <c:v>94</c:v>
              </c:pt>
              <c:pt idx="1">
                <c:v>183</c:v>
              </c:pt>
              <c:pt idx="2">
                <c:v>209</c:v>
              </c:pt>
              <c:pt idx="3">
                <c:v>131</c:v>
              </c:pt>
            </c:numLit>
          </c:val>
          <c:smooth val="0"/>
        </c:ser>
        <c:ser>
          <c:idx val="3"/>
          <c:order val="3"/>
          <c:tx>
            <c:v># of Arrests</c:v>
          </c:tx>
          <c:spPr>
            <a:ln w="25400">
              <a:solidFill>
                <a:srgbClr val="666699"/>
              </a:solidFill>
              <a:prstDash val="solid"/>
            </a:ln>
          </c:spPr>
          <c:marker>
            <c:spPr>
              <a:solidFill>
                <a:srgbClr val="8064A2"/>
              </a:solidFill>
              <a:ln>
                <a:solidFill>
                  <a:srgbClr val="666699"/>
                </a:solidFill>
                <a:prstDash val="solid"/>
              </a:ln>
            </c:spPr>
          </c:marker>
          <c:cat>
            <c:strLit>
              <c:ptCount val="4"/>
              <c:pt idx="0">
                <c:v>_x0004_2008</c:v>
              </c:pt>
              <c:pt idx="1">
                <c:v>_x0004_2009</c:v>
              </c:pt>
              <c:pt idx="2">
                <c:v>_x0004_2010</c:v>
              </c:pt>
              <c:pt idx="3">
                <c:v>_x0004_2011</c:v>
              </c:pt>
            </c:strLit>
          </c:cat>
          <c:val>
            <c:numLit>
              <c:formatCode>General</c:formatCode>
              <c:ptCount val="4"/>
              <c:pt idx="0">
                <c:v>54</c:v>
              </c:pt>
              <c:pt idx="1">
                <c:v>40</c:v>
              </c:pt>
              <c:pt idx="2">
                <c:v>27</c:v>
              </c:pt>
              <c:pt idx="3">
                <c:v>23</c:v>
              </c:pt>
            </c:numLit>
          </c:val>
          <c:smooth val="0"/>
        </c:ser>
        <c:dLbls>
          <c:showLegendKey val="0"/>
          <c:showVal val="0"/>
          <c:showCatName val="0"/>
          <c:showSerName val="0"/>
          <c:showPercent val="0"/>
          <c:showBubbleSize val="0"/>
        </c:dLbls>
        <c:marker val="1"/>
        <c:smooth val="0"/>
        <c:axId val="89629184"/>
        <c:axId val="57318720"/>
      </c:lineChart>
      <c:catAx>
        <c:axId val="8962918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dirty="0"/>
                  <a:t>Fiscal Year</a:t>
                </a:r>
              </a:p>
            </c:rich>
          </c:tx>
          <c:layout>
            <c:manualLayout>
              <c:xMode val="edge"/>
              <c:yMode val="edge"/>
              <c:x val="0.39843077785250203"/>
              <c:y val="0.9316518301133790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latin typeface="Arial"/>
                <a:ea typeface="Arial"/>
                <a:cs typeface="Arial"/>
              </a:defRPr>
            </a:pPr>
            <a:endParaRPr lang="en-US"/>
          </a:p>
        </c:txPr>
        <c:crossAx val="57318720"/>
        <c:crosses val="autoZero"/>
        <c:auto val="1"/>
        <c:lblAlgn val="ctr"/>
        <c:lblOffset val="100"/>
        <c:tickLblSkip val="1"/>
        <c:tickMarkSkip val="1"/>
        <c:noMultiLvlLbl val="0"/>
      </c:catAx>
      <c:valAx>
        <c:axId val="57318720"/>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 of Events</a:t>
                </a:r>
              </a:p>
            </c:rich>
          </c:tx>
          <c:layout>
            <c:manualLayout>
              <c:xMode val="edge"/>
              <c:yMode val="edge"/>
              <c:x val="1.0764950265532701E-2"/>
              <c:y val="0.3495004553002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latin typeface="Arial"/>
                <a:ea typeface="Arial"/>
                <a:cs typeface="Arial"/>
              </a:defRPr>
            </a:pPr>
            <a:endParaRPr lang="en-US"/>
          </a:p>
        </c:txPr>
        <c:crossAx val="89629184"/>
        <c:crosses val="autoZero"/>
        <c:crossBetween val="between"/>
      </c:valAx>
      <c:spPr>
        <a:solidFill>
          <a:srgbClr val="FFFFFF"/>
        </a:solidFill>
        <a:ln w="12700">
          <a:solidFill>
            <a:srgbClr val="808080"/>
          </a:solidFill>
          <a:prstDash val="solid"/>
        </a:ln>
      </c:spPr>
    </c:plotArea>
    <c:legend>
      <c:legendPos val="r"/>
      <c:layout>
        <c:manualLayout>
          <c:xMode val="edge"/>
          <c:yMode val="edge"/>
          <c:x val="0.83581168042854104"/>
          <c:y val="0.35983663347094902"/>
          <c:w val="0.125557921717459"/>
          <c:h val="0.22456048222807301"/>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7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latin typeface="Arial"/>
                <a:ea typeface="Arial"/>
                <a:cs typeface="Arial"/>
              </a:defRPr>
            </a:pPr>
            <a:r>
              <a:rPr lang="en-US" dirty="0"/>
              <a:t>UVA </a:t>
            </a:r>
            <a:r>
              <a:rPr lang="en-US" dirty="0" smtClean="0"/>
              <a:t>Emergency</a:t>
            </a:r>
            <a:r>
              <a:rPr lang="en-US" baseline="0" dirty="0" smtClean="0"/>
              <a:t> Department</a:t>
            </a:r>
            <a:r>
              <a:rPr lang="en-US" dirty="0" smtClean="0"/>
              <a:t>: </a:t>
            </a:r>
            <a:r>
              <a:rPr lang="en-US" dirty="0"/>
              <a:t>Percent of </a:t>
            </a:r>
            <a:r>
              <a:rPr lang="en-US" dirty="0" smtClean="0"/>
              <a:t>Time</a:t>
            </a:r>
            <a:r>
              <a:rPr lang="en-US" baseline="0" dirty="0" smtClean="0"/>
              <a:t> </a:t>
            </a:r>
            <a:r>
              <a:rPr lang="en-US" dirty="0" smtClean="0"/>
              <a:t>that </a:t>
            </a:r>
            <a:r>
              <a:rPr lang="en-US" dirty="0"/>
              <a:t>Rooms 46/47 were </a:t>
            </a:r>
            <a:r>
              <a:rPr lang="en-US" dirty="0" smtClean="0"/>
              <a:t>used for </a:t>
            </a:r>
            <a:r>
              <a:rPr lang="en-US" dirty="0" smtClean="0">
                <a:effectLst/>
              </a:rPr>
              <a:t>ECOs </a:t>
            </a:r>
            <a:endParaRPr lang="en-US" dirty="0"/>
          </a:p>
        </c:rich>
      </c:tx>
      <c:layout>
        <c:manualLayout>
          <c:xMode val="edge"/>
          <c:yMode val="edge"/>
          <c:x val="0.168120992470913"/>
          <c:y val="2.7294653401106301E-3"/>
        </c:manualLayout>
      </c:layout>
      <c:overlay val="0"/>
      <c:spPr>
        <a:noFill/>
        <a:ln w="25400">
          <a:noFill/>
        </a:ln>
        <a:effectLst/>
      </c:spPr>
    </c:title>
    <c:autoTitleDeleted val="0"/>
    <c:plotArea>
      <c:layout>
        <c:manualLayout>
          <c:layoutTarget val="inner"/>
          <c:xMode val="edge"/>
          <c:yMode val="edge"/>
          <c:x val="0.26362124186397001"/>
          <c:y val="0.18842558132836501"/>
          <c:w val="0.62536980089972904"/>
          <c:h val="0.60154707601319701"/>
        </c:manualLayout>
      </c:layout>
      <c:lineChart>
        <c:grouping val="standard"/>
        <c:varyColors val="0"/>
        <c:ser>
          <c:idx val="0"/>
          <c:order val="0"/>
          <c:tx>
            <c:v/>
          </c:tx>
          <c:cat>
            <c:numLit>
              <c:formatCode>General</c:formatCode>
              <c:ptCount val="4"/>
              <c:pt idx="0">
                <c:v>2008</c:v>
              </c:pt>
              <c:pt idx="1">
                <c:v>2009</c:v>
              </c:pt>
              <c:pt idx="2">
                <c:v>2010</c:v>
              </c:pt>
              <c:pt idx="3">
                <c:v>2011</c:v>
              </c:pt>
            </c:numLit>
          </c:cat>
          <c:val>
            <c:numLit>
              <c:formatCode>General</c:formatCode>
              <c:ptCount val="4"/>
              <c:pt idx="0">
                <c:v>0.20364266633987399</c:v>
              </c:pt>
              <c:pt idx="1">
                <c:v>0.20999298989772799</c:v>
              </c:pt>
              <c:pt idx="2">
                <c:v>0.17223441600799599</c:v>
              </c:pt>
              <c:pt idx="3">
                <c:v>0.18123409152031</c:v>
              </c:pt>
            </c:numLit>
          </c:val>
          <c:smooth val="0"/>
        </c:ser>
        <c:dLbls>
          <c:showLegendKey val="0"/>
          <c:showVal val="0"/>
          <c:showCatName val="0"/>
          <c:showSerName val="0"/>
          <c:showPercent val="0"/>
          <c:showBubbleSize val="0"/>
        </c:dLbls>
        <c:marker val="1"/>
        <c:smooth val="0"/>
        <c:axId val="247476224"/>
        <c:axId val="131169600"/>
      </c:lineChart>
      <c:catAx>
        <c:axId val="247476224"/>
        <c:scaling>
          <c:orientation val="minMax"/>
        </c:scaling>
        <c:delete val="0"/>
        <c:axPos val="b"/>
        <c:title>
          <c:tx>
            <c:rich>
              <a:bodyPr/>
              <a:lstStyle/>
              <a:p>
                <a:pPr>
                  <a:defRPr sz="2350" b="1" i="0" u="none" strike="noStrike" baseline="0">
                    <a:solidFill>
                      <a:srgbClr val="000000"/>
                    </a:solidFill>
                    <a:latin typeface="Arial"/>
                    <a:ea typeface="Arial"/>
                    <a:cs typeface="Arial"/>
                  </a:defRPr>
                </a:pPr>
                <a:r>
                  <a:rPr lang="en-US" dirty="0"/>
                  <a:t>Fiscal Year</a:t>
                </a:r>
              </a:p>
            </c:rich>
          </c:tx>
          <c:layout>
            <c:manualLayout>
              <c:xMode val="edge"/>
              <c:yMode val="edge"/>
              <c:x val="0.41766495652331997"/>
              <c:y val="0.8998867586443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31169600"/>
        <c:crosses val="autoZero"/>
        <c:auto val="1"/>
        <c:lblAlgn val="ctr"/>
        <c:lblOffset val="100"/>
        <c:tickLblSkip val="2"/>
        <c:tickMarkSkip val="1"/>
        <c:noMultiLvlLbl val="0"/>
      </c:catAx>
      <c:valAx>
        <c:axId val="131169600"/>
        <c:scaling>
          <c:orientation val="minMax"/>
        </c:scaling>
        <c:delete val="0"/>
        <c:axPos val="l"/>
        <c:majorGridlines>
          <c:spPr>
            <a:ln w="3175">
              <a:solidFill>
                <a:srgbClr val="000000"/>
              </a:solidFill>
              <a:prstDash val="solid"/>
            </a:ln>
          </c:spPr>
        </c:majorGridlines>
        <c:title>
          <c:tx>
            <c:rich>
              <a:bodyPr/>
              <a:lstStyle/>
              <a:p>
                <a:pPr>
                  <a:defRPr sz="2150" b="1" i="0" u="none" strike="noStrike" baseline="0">
                    <a:solidFill>
                      <a:srgbClr val="000000"/>
                    </a:solidFill>
                    <a:latin typeface="Arial"/>
                    <a:ea typeface="Arial"/>
                    <a:cs typeface="Arial"/>
                  </a:defRPr>
                </a:pPr>
                <a:r>
                  <a:rPr lang="en-US" dirty="0"/>
                  <a:t>Percent</a:t>
                </a:r>
              </a:p>
            </c:rich>
          </c:tx>
          <c:layout>
            <c:manualLayout>
              <c:xMode val="edge"/>
              <c:yMode val="edge"/>
              <c:x val="4.97107546296277E-2"/>
              <c:y val="0.32737843482356099"/>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2350" b="0" i="0" u="none" strike="noStrike" baseline="0">
                <a:solidFill>
                  <a:srgbClr val="000000"/>
                </a:solidFill>
                <a:latin typeface="Arial"/>
                <a:ea typeface="Arial"/>
                <a:cs typeface="Arial"/>
              </a:defRPr>
            </a:pPr>
            <a:endParaRPr lang="en-US"/>
          </a:p>
        </c:txPr>
        <c:crossAx val="247476224"/>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C82C2-496F-2C43-80DD-BE63305EB25F}" type="datetimeFigureOut">
              <a:rPr lang="en-US" smtClean="0"/>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1D73E-17C9-574E-83C8-2B47D07281EE}" type="slidenum">
              <a:rPr lang="en-US" smtClean="0"/>
              <a:t>‹#›</a:t>
            </a:fld>
            <a:endParaRPr lang="en-US"/>
          </a:p>
        </p:txBody>
      </p:sp>
    </p:spTree>
    <p:extLst>
      <p:ext uri="{BB962C8B-B14F-4D97-AF65-F5344CB8AC3E}">
        <p14:creationId xmlns:p14="http://schemas.microsoft.com/office/powerpoint/2010/main" val="27423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542213-7696-4CB3-A1A7-ADCD2892E364}" type="slidenum">
              <a:rPr lang="en-US" smtClean="0"/>
              <a:pPr eaLnBrk="1" hangingPunct="1"/>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0144B0-6FDD-4786-889B-F103AB415620}" type="slidenum">
              <a:rPr lang="en-US" smtClean="0"/>
              <a:pPr eaLnBrk="1" hangingPunct="1"/>
              <a:t>32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2B31D6-E5FA-4FCB-8AD6-0F68836522EE}" type="slidenum">
              <a:rPr lang="en-US" smtClean="0"/>
              <a:pPr eaLnBrk="1" hangingPunct="1"/>
              <a:t>34</a:t>
            </a:fld>
            <a:endParaRPr lang="en-US" smtClean="0"/>
          </a:p>
        </p:txBody>
      </p:sp>
      <p:sp>
        <p:nvSpPr>
          <p:cNvPr id="4403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FFCB6C7-371B-4544-A299-8C1870417DCB}" type="slidenum">
              <a:rPr lang="en-US" sz="1200"/>
              <a:pPr algn="r" eaLnBrk="1" hangingPunct="1"/>
              <a:t>34</a:t>
            </a:fld>
            <a:endParaRPr 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1D73E-17C9-574E-83C8-2B47D07281EE}" type="slidenum">
              <a:rPr lang="en-US" smtClean="0"/>
              <a:t>36</a:t>
            </a:fld>
            <a:endParaRPr lang="en-US"/>
          </a:p>
        </p:txBody>
      </p:sp>
    </p:spTree>
    <p:extLst>
      <p:ext uri="{BB962C8B-B14F-4D97-AF65-F5344CB8AC3E}">
        <p14:creationId xmlns:p14="http://schemas.microsoft.com/office/powerpoint/2010/main" val="88664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46278A-734B-4F60-8528-8A9A628583DA}" type="slidenum">
              <a:rPr lang="en-US" smtClean="0"/>
              <a:pPr eaLnBrk="1" hangingPunct="1"/>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6676382-6B8C-4AC2-A491-CBEB5AA62910}" type="slidenum">
              <a:rPr lang="en-US" smtClean="0"/>
              <a:pPr eaLnBrk="1" hangingPunct="1"/>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203F27-0588-44E4-8C58-AF76E5512CC9}" type="slidenum">
              <a:rPr lang="en-US" smtClean="0"/>
              <a:pPr eaLnBrk="1" hangingPunct="1"/>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F032D5-A9B9-4DF9-89FB-E8F32287C20D}" type="slidenum">
              <a:rPr lang="en-US" smtClean="0"/>
              <a:pPr eaLnBrk="1" hangingPunct="1"/>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Cross-Systems Mapping &amp; Taking Action for Change</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6/08</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FA9A2D-29CE-412D-8A0C-D4BEBE428CA9}" type="slidenum">
              <a:rPr lang="en-US" smtClean="0"/>
              <a:pPr eaLnBrk="1" hangingPunct="1"/>
              <a:t>16</a:t>
            </a:fld>
            <a:endParaRPr lang="en-US" smtClean="0"/>
          </a:p>
        </p:txBody>
      </p:sp>
      <p:sp>
        <p:nvSpPr>
          <p:cNvPr id="45061" name="Rectangle 2"/>
          <p:cNvSpPr>
            <a:spLocks noGrp="1" noRot="1" noChangeAspect="1" noChangeArrowheads="1" noTextEdit="1"/>
          </p:cNvSpPr>
          <p:nvPr>
            <p:ph type="sldImg"/>
          </p:nvPr>
        </p:nvSpPr>
        <p:spPr>
          <a:xfrm>
            <a:off x="1146175" y="688975"/>
            <a:ext cx="4572000" cy="3429000"/>
          </a:xfrm>
          <a:ln/>
        </p:spPr>
      </p:sp>
      <p:sp>
        <p:nvSpPr>
          <p:cNvPr id="45062" name="Rectangle 3"/>
          <p:cNvSpPr>
            <a:spLocks noGrp="1" noChangeArrowheads="1"/>
          </p:cNvSpPr>
          <p:nvPr>
            <p:ph type="body" idx="1"/>
          </p:nvPr>
        </p:nvSpPr>
        <p:spPr>
          <a:xfrm>
            <a:off x="167723" y="4344025"/>
            <a:ext cx="6522554" cy="5713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Trainer Note: </a:t>
            </a:r>
          </a:p>
          <a:p>
            <a:pPr>
              <a:buFontTx/>
              <a:buChar char="•"/>
            </a:pPr>
            <a:r>
              <a:rPr lang="en-US" smtClean="0"/>
              <a:t>This slide returns to the Sequential Intercept Model</a:t>
            </a:r>
          </a:p>
          <a:p>
            <a:pPr>
              <a:buFontTx/>
              <a:buChar char="•"/>
            </a:pPr>
            <a:r>
              <a:rPr lang="en-US" smtClean="0"/>
              <a:t>Direct people to the handout </a:t>
            </a:r>
          </a:p>
          <a:p>
            <a:pPr>
              <a:buFontTx/>
              <a:buChar char="•"/>
            </a:pPr>
            <a:r>
              <a:rPr lang="en-US" smtClean="0"/>
              <a:t>Be prepared to briefly describe each of these interventions </a:t>
            </a:r>
          </a:p>
          <a:p>
            <a:pPr>
              <a:buFontTx/>
              <a:buChar char="•"/>
            </a:pPr>
            <a:r>
              <a:rPr lang="en-US" u="sng" smtClean="0"/>
              <a:t>It is not necessary to describe all of these programs in detail</a:t>
            </a:r>
            <a:r>
              <a:rPr lang="en-US" smtClean="0"/>
              <a:t>; direct participants to handouts for more detailed information</a:t>
            </a:r>
          </a:p>
          <a:p>
            <a:pPr>
              <a:buFontTx/>
              <a:buChar char="•"/>
            </a:pPr>
            <a:r>
              <a:rPr lang="en-US" smtClean="0"/>
              <a:t>Trainers will have information about each community prior to the training; this can help to determine which areas need more or less discussion</a:t>
            </a:r>
          </a:p>
          <a:p>
            <a:pPr>
              <a:buFontTx/>
              <a:buChar char="•"/>
            </a:pPr>
            <a:r>
              <a:rPr lang="en-US" smtClean="0"/>
              <a:t>Emphasize the importance of cross-system collaboration</a:t>
            </a:r>
          </a:p>
          <a:p>
            <a:pPr>
              <a:buFontTx/>
              <a:buChar char="•"/>
            </a:pPr>
            <a:r>
              <a:rPr lang="en-US" smtClean="0"/>
              <a:t>Emphasize the need for triage (drop-off) centers</a:t>
            </a:r>
          </a:p>
          <a:p>
            <a:r>
              <a:rPr lang="en-US" smtClean="0"/>
              <a:t>MENTAL HEALTH DIVERSION OPTIONS: PRE-BOOKING</a:t>
            </a:r>
          </a:p>
          <a:p>
            <a:r>
              <a:rPr lang="en-US" smtClean="0"/>
              <a:t>Psychiatric Emergencies</a:t>
            </a:r>
          </a:p>
          <a:p>
            <a:pPr>
              <a:buFontTx/>
              <a:buChar char="•"/>
            </a:pPr>
            <a:r>
              <a:rPr lang="en-US" smtClean="0"/>
              <a:t>When a person experiences a mental health crisis or emergency in the community, the nature of he person’s behavior may warrant police involvement</a:t>
            </a:r>
          </a:p>
          <a:p>
            <a:pPr>
              <a:buFontTx/>
              <a:buChar char="•"/>
            </a:pPr>
            <a:r>
              <a:rPr lang="en-US" smtClean="0"/>
              <a:t>Historically, police will either arrest the person due to the behavior or transport to a hospital emergency room</a:t>
            </a:r>
          </a:p>
          <a:p>
            <a:pPr>
              <a:buFontTx/>
              <a:buChar char="•"/>
            </a:pPr>
            <a:r>
              <a:rPr lang="en-US" smtClean="0"/>
              <a:t>Police are usually required to stay with the person until a treatment disposition is made</a:t>
            </a:r>
          </a:p>
          <a:p>
            <a:pPr>
              <a:buFontTx/>
              <a:buChar char="•"/>
            </a:pPr>
            <a:r>
              <a:rPr lang="en-US" smtClean="0"/>
              <a:t>Often the person is not eligible for hospital admission and no other options are available</a:t>
            </a:r>
          </a:p>
          <a:p>
            <a:endParaRPr lang="en-US" smtClean="0"/>
          </a:p>
          <a:p>
            <a:r>
              <a:rPr lang="en-US" smtClean="0"/>
              <a:t>Mobile Crisis Teams</a:t>
            </a:r>
          </a:p>
          <a:p>
            <a:pPr>
              <a:buFontTx/>
              <a:buChar char="•"/>
            </a:pPr>
            <a:r>
              <a:rPr lang="en-US" smtClean="0"/>
              <a:t>Some communities utilize mobile crisis units</a:t>
            </a:r>
          </a:p>
          <a:p>
            <a:pPr>
              <a:buFontTx/>
              <a:buChar char="•"/>
            </a:pPr>
            <a:r>
              <a:rPr lang="en-US" smtClean="0"/>
              <a:t>These programs deliver a team of mental health professionals to the person in the crisis situation or at specified satellite locations in the community</a:t>
            </a:r>
          </a:p>
          <a:p>
            <a:pPr>
              <a:buFontTx/>
              <a:buChar char="•"/>
            </a:pPr>
            <a:r>
              <a:rPr lang="en-US" smtClean="0"/>
              <a:t>These services are often limited in the capacity to manage persons who are violent or intoxicated</a:t>
            </a:r>
          </a:p>
          <a:p>
            <a:endParaRPr lang="en-US" smtClean="0"/>
          </a:p>
          <a:p>
            <a:r>
              <a:rPr lang="en-US" smtClean="0"/>
              <a:t>Crisis Intervention Teams (CIT)</a:t>
            </a:r>
          </a:p>
          <a:p>
            <a:pPr>
              <a:buFontTx/>
              <a:buChar char="•"/>
            </a:pPr>
            <a:r>
              <a:rPr lang="en-US" smtClean="0"/>
              <a:t>A police-based approach developed in Memphis, TN</a:t>
            </a:r>
          </a:p>
          <a:p>
            <a:pPr>
              <a:buFontTx/>
              <a:buChar char="•"/>
            </a:pPr>
            <a:r>
              <a:rPr lang="en-US" smtClean="0"/>
              <a:t>Police officers are trained to intervene in a mental health crisis</a:t>
            </a:r>
          </a:p>
          <a:p>
            <a:pPr>
              <a:buFontTx/>
              <a:buChar char="•"/>
            </a:pPr>
            <a:r>
              <a:rPr lang="en-US" smtClean="0"/>
              <a:t>With the ability to better recognize and respond to mental health issues, law enforcement officers can avoid arresting people with mental illness, and thereby they can be diverted from involvement in the criminal justice system</a:t>
            </a:r>
          </a:p>
          <a:p>
            <a:pPr>
              <a:buFontTx/>
              <a:buChar char="•"/>
            </a:pPr>
            <a:r>
              <a:rPr lang="en-US" smtClean="0"/>
              <a:t>Dispatchers are also trained in many of these communities</a:t>
            </a:r>
          </a:p>
          <a:p>
            <a:pPr>
              <a:buFontTx/>
              <a:buChar char="•"/>
            </a:pPr>
            <a:r>
              <a:rPr lang="en-US" smtClean="0"/>
              <a:t>In some communities, mental health advocacy programs train consumers to recognize a CIT pin or medallion, so that they can be reassured that the officer has received the necessary training to be helpful to them</a:t>
            </a:r>
          </a:p>
          <a:p>
            <a:r>
              <a:rPr lang="en-US" smtClean="0"/>
              <a:t>(Steadman et al., 2000)</a:t>
            </a:r>
          </a:p>
          <a:p>
            <a:endParaRPr lang="en-US" smtClean="0"/>
          </a:p>
          <a:p>
            <a:r>
              <a:rPr lang="en-US" b="1" smtClean="0"/>
              <a:t>Specialized Crisis Response Site</a:t>
            </a:r>
          </a:p>
          <a:p>
            <a:pPr>
              <a:buFontTx/>
              <a:buChar char="•"/>
            </a:pPr>
            <a:r>
              <a:rPr lang="en-US" smtClean="0"/>
              <a:t>A key aspect of crisis intervention is the availability of crisis triage centers or crisis stabilization units</a:t>
            </a:r>
          </a:p>
          <a:p>
            <a:pPr>
              <a:buFontTx/>
              <a:buChar char="•"/>
            </a:pPr>
            <a:r>
              <a:rPr lang="en-US" smtClean="0"/>
              <a:t>These are central drop-off sites, available 24 hours a day</a:t>
            </a:r>
          </a:p>
          <a:p>
            <a:pPr>
              <a:buFontTx/>
              <a:buChar char="•"/>
            </a:pPr>
            <a:r>
              <a:rPr lang="en-US" smtClean="0"/>
              <a:t>Co-location with substance abuse services at drop-off site can relieve officers of determining if the crisis is due to mental illness or substance abuse</a:t>
            </a:r>
          </a:p>
          <a:p>
            <a:pPr>
              <a:buFontTx/>
              <a:buChar char="•"/>
            </a:pPr>
            <a:r>
              <a:rPr lang="en-US" smtClean="0"/>
              <a:t>A no refusal policy allows police officers to drop off persons in crisis and return to regular patrol duties</a:t>
            </a:r>
          </a:p>
          <a:p>
            <a:pPr>
              <a:buFontTx/>
              <a:buChar char="•"/>
            </a:pPr>
            <a:r>
              <a:rPr lang="en-US" smtClean="0"/>
              <a:t>A no refusal policy means that regardless of the mental health criteria for involuntary treatment, the service uniformly accepts police referrals</a:t>
            </a:r>
          </a:p>
          <a:p>
            <a:r>
              <a:rPr lang="en-US" smtClean="0"/>
              <a:t>(Steadman et al., 2001)</a:t>
            </a:r>
          </a:p>
          <a:p>
            <a:pPr lvl="1">
              <a:buFontTx/>
              <a:buChar char="•"/>
            </a:pPr>
            <a:endParaRPr lang="en-US" smtClean="0"/>
          </a:p>
          <a:p>
            <a:r>
              <a:rPr lang="en-US" smtClean="0"/>
              <a:t>Community Service Officers </a:t>
            </a:r>
          </a:p>
          <a:p>
            <a:pPr>
              <a:buFontTx/>
              <a:buChar char="•"/>
            </a:pPr>
            <a:r>
              <a:rPr lang="en-US" smtClean="0"/>
              <a:t>Developed in Birmingham (AL) </a:t>
            </a:r>
          </a:p>
          <a:p>
            <a:pPr>
              <a:buFontTx/>
              <a:buChar char="•"/>
            </a:pPr>
            <a:r>
              <a:rPr lang="en-US" smtClean="0"/>
              <a:t>Community service officers assist police officers in mental health emergencies</a:t>
            </a:r>
          </a:p>
          <a:p>
            <a:pPr>
              <a:buFontTx/>
              <a:buChar char="•"/>
            </a:pPr>
            <a:r>
              <a:rPr lang="en-US" smtClean="0"/>
              <a:t>Provide crisis intervention and some follow-up</a:t>
            </a:r>
          </a:p>
          <a:p>
            <a:pPr>
              <a:buFontTx/>
              <a:buChar char="•"/>
            </a:pPr>
            <a:r>
              <a:rPr lang="en-US" smtClean="0"/>
              <a:t>Officers are civilian police employees with professional training in social work and related fields</a:t>
            </a:r>
          </a:p>
          <a:p>
            <a:pPr>
              <a:buFontTx/>
              <a:buChar char="•"/>
            </a:pPr>
            <a:r>
              <a:rPr lang="en-US" smtClean="0"/>
              <a:t>Week days, coverage is 8:00 am to 10:00 pm; </a:t>
            </a:r>
          </a:p>
          <a:p>
            <a:pPr>
              <a:buFontTx/>
              <a:buChar char="•"/>
            </a:pPr>
            <a:r>
              <a:rPr lang="en-US" smtClean="0"/>
              <a:t>Twenty-four hour coverage, weekends, holidays – a rotating schedule</a:t>
            </a:r>
          </a:p>
          <a:p>
            <a:r>
              <a:rPr lang="en-US" smtClean="0"/>
              <a:t>(Steadman et al., 2000; Reuland, 2004)</a:t>
            </a:r>
          </a:p>
          <a:p>
            <a:pPr>
              <a:buFontTx/>
              <a:buChar char="•"/>
            </a:pPr>
            <a:endParaRPr lang="en-US" smtClean="0"/>
          </a:p>
          <a:p>
            <a:r>
              <a:rPr lang="en-US" smtClean="0"/>
              <a:t>System-wide Mental Assessment Response Team (SMART)</a:t>
            </a:r>
          </a:p>
          <a:p>
            <a:pPr>
              <a:buFontTx/>
              <a:buChar char="•"/>
            </a:pPr>
            <a:r>
              <a:rPr lang="en-US" smtClean="0"/>
              <a:t>Developed in Los Angeles, California</a:t>
            </a:r>
          </a:p>
          <a:p>
            <a:pPr>
              <a:buFontTx/>
              <a:buChar char="•"/>
            </a:pPr>
            <a:r>
              <a:rPr lang="en-US" smtClean="0"/>
              <a:t>Combined police/mental health provider secondary co-response</a:t>
            </a:r>
          </a:p>
          <a:p>
            <a:pPr>
              <a:buFontTx/>
              <a:buChar char="•"/>
            </a:pPr>
            <a:r>
              <a:rPr lang="en-US" smtClean="0"/>
              <a:t>Provides a mental health evaluation unit and 24 hour hotline available to officers</a:t>
            </a:r>
          </a:p>
          <a:p>
            <a:r>
              <a:rPr lang="en-US" smtClean="0"/>
              <a:t>(Reuland and Cheney, 2005)</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Cindy – 1 minute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a:solidFill>
                  <a:schemeClr val="tx1"/>
                </a:solidFill>
                <a:latin typeface="Arial" pitchFamily="34" charset="0"/>
                <a:cs typeface="Arial" pitchFamily="34" charset="0"/>
              </a:defRPr>
            </a:lvl1pPr>
            <a:lvl2pPr marL="729057" indent="-280406" defTabSz="906648" eaLnBrk="0" hangingPunct="0">
              <a:defRPr>
                <a:solidFill>
                  <a:schemeClr val="tx1"/>
                </a:solidFill>
                <a:latin typeface="Arial" pitchFamily="34" charset="0"/>
                <a:cs typeface="Arial" pitchFamily="34" charset="0"/>
              </a:defRPr>
            </a:lvl2pPr>
            <a:lvl3pPr marL="1121626" indent="-224325" defTabSz="906648" eaLnBrk="0" hangingPunct="0">
              <a:defRPr>
                <a:solidFill>
                  <a:schemeClr val="tx1"/>
                </a:solidFill>
                <a:latin typeface="Arial" pitchFamily="34" charset="0"/>
                <a:cs typeface="Arial" pitchFamily="34" charset="0"/>
              </a:defRPr>
            </a:lvl3pPr>
            <a:lvl4pPr marL="1570276" indent="-224325" defTabSz="906648" eaLnBrk="0" hangingPunct="0">
              <a:defRPr>
                <a:solidFill>
                  <a:schemeClr val="tx1"/>
                </a:solidFill>
                <a:latin typeface="Arial" pitchFamily="34" charset="0"/>
                <a:cs typeface="Arial" pitchFamily="34" charset="0"/>
              </a:defRPr>
            </a:lvl4pPr>
            <a:lvl5pPr marL="2018927" indent="-224325" defTabSz="906648" eaLnBrk="0" hangingPunct="0">
              <a:defRPr>
                <a:solidFill>
                  <a:schemeClr val="tx1"/>
                </a:solidFill>
                <a:latin typeface="Arial" pitchFamily="34" charset="0"/>
                <a:cs typeface="Arial" pitchFamily="34" charset="0"/>
              </a:defRPr>
            </a:lvl5pPr>
            <a:lvl6pPr marL="2467577" indent="-224325" defTabSz="906648" eaLnBrk="0" fontAlgn="base" hangingPunct="0">
              <a:spcBef>
                <a:spcPct val="0"/>
              </a:spcBef>
              <a:spcAft>
                <a:spcPct val="0"/>
              </a:spcAft>
              <a:defRPr>
                <a:solidFill>
                  <a:schemeClr val="tx1"/>
                </a:solidFill>
                <a:latin typeface="Arial" pitchFamily="34" charset="0"/>
                <a:cs typeface="Arial" pitchFamily="34" charset="0"/>
              </a:defRPr>
            </a:lvl6pPr>
            <a:lvl7pPr marL="2916227" indent="-224325" defTabSz="906648" eaLnBrk="0" fontAlgn="base" hangingPunct="0">
              <a:spcBef>
                <a:spcPct val="0"/>
              </a:spcBef>
              <a:spcAft>
                <a:spcPct val="0"/>
              </a:spcAft>
              <a:defRPr>
                <a:solidFill>
                  <a:schemeClr val="tx1"/>
                </a:solidFill>
                <a:latin typeface="Arial" pitchFamily="34" charset="0"/>
                <a:cs typeface="Arial" pitchFamily="34" charset="0"/>
              </a:defRPr>
            </a:lvl7pPr>
            <a:lvl8pPr marL="3364878" indent="-224325" defTabSz="906648" eaLnBrk="0" fontAlgn="base" hangingPunct="0">
              <a:spcBef>
                <a:spcPct val="0"/>
              </a:spcBef>
              <a:spcAft>
                <a:spcPct val="0"/>
              </a:spcAft>
              <a:defRPr>
                <a:solidFill>
                  <a:schemeClr val="tx1"/>
                </a:solidFill>
                <a:latin typeface="Arial" pitchFamily="34" charset="0"/>
                <a:cs typeface="Arial" pitchFamily="34" charset="0"/>
              </a:defRPr>
            </a:lvl8pPr>
            <a:lvl9pPr marL="3813528" indent="-224325" defTabSz="9066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7459C9-D628-42DA-BCAD-07CA0CC1D9F4}" type="slidenum">
              <a:rPr lang="en-US" smtClean="0"/>
              <a:pPr eaLnBrk="1" hangingPunct="1"/>
              <a:t>25</a:t>
            </a:fld>
            <a:endParaRPr lang="en-US" smtClean="0"/>
          </a:p>
        </p:txBody>
      </p:sp>
      <p:sp>
        <p:nvSpPr>
          <p:cNvPr id="43011"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CA6AB24-2808-4F7C-AAD3-96BF636C9B73}" type="slidenum">
              <a:rPr lang="en-US" sz="1200"/>
              <a:pPr algn="r" eaLnBrk="1" hangingPunct="1"/>
              <a:t>25</a:t>
            </a:fld>
            <a:endParaRPr 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a:p>
            <a:r>
              <a:rPr lang="en-US" b="1" dirty="0" smtClean="0"/>
              <a:t>(</a:t>
            </a:r>
            <a:r>
              <a:rPr lang="en-US" sz="1200" b="1" dirty="0" smtClean="0"/>
              <a:t>CHART: </a:t>
            </a:r>
            <a:r>
              <a:rPr lang="en-US" sz="1200" dirty="0" smtClean="0"/>
              <a:t>(from Charlottesville, Albemarle, UVA 911 ECC Center) documents that most Mental Health Crisis calls are either “resolved on location” or “voluntary transported to treatment” by police officers. There is also a steady, consistent decline in the number of mental health calls that end with an arrest. The emphasis of CIT program and training is to provide as many resources and options for the responding CIT officers.</a:t>
            </a:r>
          </a:p>
          <a:p>
            <a:endParaRPr lang="en-US" dirty="0"/>
          </a:p>
        </p:txBody>
      </p:sp>
      <p:sp>
        <p:nvSpPr>
          <p:cNvPr id="4" name="Slide Number Placeholder 3"/>
          <p:cNvSpPr>
            <a:spLocks noGrp="1"/>
          </p:cNvSpPr>
          <p:nvPr>
            <p:ph type="sldNum" sz="quarter" idx="10"/>
          </p:nvPr>
        </p:nvSpPr>
        <p:spPr/>
        <p:txBody>
          <a:bodyPr/>
          <a:lstStyle/>
          <a:p>
            <a:fld id="{D4F1D73E-17C9-574E-83C8-2B47D07281EE}" type="slidenum">
              <a:rPr lang="en-US" smtClean="0"/>
              <a:t>27</a:t>
            </a:fld>
            <a:endParaRPr lang="en-US"/>
          </a:p>
        </p:txBody>
      </p:sp>
    </p:spTree>
    <p:extLst>
      <p:ext uri="{BB962C8B-B14F-4D97-AF65-F5344CB8AC3E}">
        <p14:creationId xmlns:p14="http://schemas.microsoft.com/office/powerpoint/2010/main" val="323921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4B7E93-43E8-4FC6-A900-9E996B34B3DD}" type="slidenum">
              <a:rPr lang="en-US"/>
              <a:pPr>
                <a:defRPr/>
              </a:pPr>
              <a:t>‹#›</a:t>
            </a:fld>
            <a:endParaRPr lang="en-US"/>
          </a:p>
        </p:txBody>
      </p:sp>
    </p:spTree>
    <p:extLst>
      <p:ext uri="{BB962C8B-B14F-4D97-AF65-F5344CB8AC3E}">
        <p14:creationId xmlns:p14="http://schemas.microsoft.com/office/powerpoint/2010/main" val="110932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1/12/2013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1/12/2013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391" y="4437288"/>
            <a:ext cx="8525809" cy="1224284"/>
          </a:xfrm>
        </p:spPr>
        <p:txBody>
          <a:bodyPr>
            <a:noAutofit/>
          </a:bodyPr>
          <a:lstStyle/>
          <a:p>
            <a:pPr algn="ctr"/>
            <a:r>
              <a:rPr lang="en-US" sz="3600" b="1" dirty="0"/>
              <a:t>THOMAS JEFFERSON AREA</a:t>
            </a:r>
            <a:br>
              <a:rPr lang="en-US" sz="3600" b="1" dirty="0"/>
            </a:br>
            <a:r>
              <a:rPr lang="en-US" sz="3600" b="1" dirty="0"/>
              <a:t>CRISIS INTERVENTION TEAM</a:t>
            </a:r>
          </a:p>
        </p:txBody>
      </p:sp>
      <p:sp>
        <p:nvSpPr>
          <p:cNvPr id="3" name="Subtitle 2"/>
          <p:cNvSpPr>
            <a:spLocks noGrp="1"/>
          </p:cNvSpPr>
          <p:nvPr>
            <p:ph type="subTitle" idx="1"/>
          </p:nvPr>
        </p:nvSpPr>
        <p:spPr>
          <a:xfrm>
            <a:off x="1138103" y="5528603"/>
            <a:ext cx="7701098" cy="1030573"/>
          </a:xfrm>
        </p:spPr>
        <p:txBody>
          <a:bodyPr>
            <a:noAutofit/>
          </a:bodyPr>
          <a:lstStyle/>
          <a:p>
            <a:pPr algn="r"/>
            <a:r>
              <a:rPr lang="en-US" sz="2400" b="1" dirty="0">
                <a:solidFill>
                  <a:schemeClr val="tx1"/>
                </a:solidFill>
              </a:rPr>
              <a:t>CONTACT INFORMATION:</a:t>
            </a:r>
          </a:p>
          <a:p>
            <a:pPr algn="r"/>
            <a:r>
              <a:rPr lang="en-US" sz="2400" dirty="0">
                <a:solidFill>
                  <a:schemeClr val="tx1"/>
                </a:solidFill>
              </a:rPr>
              <a:t>Thomas von </a:t>
            </a:r>
            <a:r>
              <a:rPr lang="en-US" sz="2400" dirty="0" smtClean="0">
                <a:solidFill>
                  <a:schemeClr val="tx1"/>
                </a:solidFill>
              </a:rPr>
              <a:t>Hemert—CIT Coordinator</a:t>
            </a:r>
          </a:p>
          <a:p>
            <a:pPr algn="r"/>
            <a:r>
              <a:rPr lang="en-US" sz="2400" dirty="0" smtClean="0">
                <a:solidFill>
                  <a:srgbClr val="000000"/>
                </a:solidFill>
              </a:rPr>
              <a:t>(434</a:t>
            </a:r>
            <a:r>
              <a:rPr lang="en-US" sz="2400" dirty="0">
                <a:solidFill>
                  <a:srgbClr val="000000"/>
                </a:solidFill>
              </a:rPr>
              <a:t>) </a:t>
            </a:r>
            <a:r>
              <a:rPr lang="en-US" sz="2400" dirty="0" smtClean="0">
                <a:solidFill>
                  <a:srgbClr val="000000"/>
                </a:solidFill>
              </a:rPr>
              <a:t>970-3727          vonhemertt</a:t>
            </a:r>
            <a:r>
              <a:rPr lang="en-US" sz="2400" dirty="0">
                <a:solidFill>
                  <a:srgbClr val="000000"/>
                </a:solidFill>
              </a:rPr>
              <a:t>@charlottesville.org</a:t>
            </a:r>
          </a:p>
        </p:txBody>
      </p:sp>
      <p:sp>
        <p:nvSpPr>
          <p:cNvPr id="6" name="TextBox 5"/>
          <p:cNvSpPr txBox="1"/>
          <p:nvPr/>
        </p:nvSpPr>
        <p:spPr>
          <a:xfrm>
            <a:off x="1138103" y="1039216"/>
            <a:ext cx="184666" cy="369332"/>
          </a:xfrm>
          <a:prstGeom prst="rect">
            <a:avLst/>
          </a:prstGeom>
          <a:noFill/>
        </p:spPr>
        <p:txBody>
          <a:bodyPr wrap="none" rtlCol="0">
            <a:spAutoFit/>
          </a:bodyPr>
          <a:lstStyle/>
          <a:p>
            <a:endParaRPr lang="en-US" dirty="0"/>
          </a:p>
        </p:txBody>
      </p:sp>
      <p:pic>
        <p:nvPicPr>
          <p:cNvPr id="8" name="Picture 4" descr="CIT-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35388" y="814294"/>
            <a:ext cx="3276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771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0"/>
            <a:ext cx="7772400" cy="1143000"/>
          </a:xfrm>
        </p:spPr>
        <p:txBody>
          <a:bodyPr/>
          <a:lstStyle/>
          <a:p>
            <a:pPr eaLnBrk="1" hangingPunct="1"/>
            <a:r>
              <a:rPr lang="en-US" sz="5400" b="1" u="sng" smtClean="0">
                <a:solidFill>
                  <a:srgbClr val="3333CC"/>
                </a:solidFill>
                <a:latin typeface="Palatino Linotype" pitchFamily="18" charset="0"/>
              </a:rPr>
              <a:t>US Military Veterans </a:t>
            </a:r>
          </a:p>
        </p:txBody>
      </p:sp>
      <p:sp>
        <p:nvSpPr>
          <p:cNvPr id="13315" name="Rectangle 3"/>
          <p:cNvSpPr>
            <a:spLocks noGrp="1" noChangeArrowheads="1"/>
          </p:cNvSpPr>
          <p:nvPr>
            <p:ph type="body" idx="4294967295"/>
          </p:nvPr>
        </p:nvSpPr>
        <p:spPr>
          <a:xfrm>
            <a:off x="228600" y="1371600"/>
            <a:ext cx="8686800" cy="4724400"/>
          </a:xfrm>
        </p:spPr>
        <p:txBody>
          <a:bodyPr>
            <a:normAutofit fontScale="25000" lnSpcReduction="20000"/>
          </a:bodyPr>
          <a:lstStyle/>
          <a:p>
            <a:pPr eaLnBrk="1" hangingPunct="1">
              <a:lnSpc>
                <a:spcPct val="80000"/>
              </a:lnSpc>
              <a:buClr>
                <a:srgbClr val="FFFF00"/>
              </a:buClr>
              <a:buFontTx/>
              <a:buNone/>
            </a:pPr>
            <a:r>
              <a:rPr lang="en-US" sz="2400" b="1" dirty="0" smtClean="0">
                <a:latin typeface="Times New Roman" pitchFamily="18" charset="0"/>
              </a:rPr>
              <a:t>             </a:t>
            </a:r>
            <a:r>
              <a:rPr lang="en-US" sz="9600" b="1" dirty="0" smtClean="0">
                <a:latin typeface="Times New Roman" pitchFamily="18" charset="0"/>
              </a:rPr>
              <a:t>Veterans account for </a:t>
            </a:r>
            <a:r>
              <a:rPr lang="en-US" sz="9600" b="1" dirty="0" smtClean="0">
                <a:solidFill>
                  <a:srgbClr val="FF0000"/>
                </a:solidFill>
                <a:latin typeface="Times New Roman" pitchFamily="18" charset="0"/>
              </a:rPr>
              <a:t>21-25 %</a:t>
            </a:r>
            <a:r>
              <a:rPr lang="en-US" sz="9600" b="1" dirty="0" smtClean="0">
                <a:latin typeface="Times New Roman" pitchFamily="18" charset="0"/>
              </a:rPr>
              <a:t> of all suicides in the US				</a:t>
            </a:r>
          </a:p>
          <a:p>
            <a:pPr eaLnBrk="1" hangingPunct="1">
              <a:lnSpc>
                <a:spcPct val="80000"/>
              </a:lnSpc>
              <a:buClr>
                <a:srgbClr val="FFFF00"/>
              </a:buClr>
              <a:buFontTx/>
              <a:buNone/>
            </a:pPr>
            <a:r>
              <a:rPr lang="en-US" sz="9600" b="1" i="1" dirty="0" smtClean="0">
                <a:latin typeface="Times New Roman" pitchFamily="18" charset="0"/>
              </a:rPr>
              <a:t>    VHA Undersecretary for Health Information Letter, December 11, 2009 and CDC National Violent </a:t>
            </a:r>
            <a:r>
              <a:rPr lang="en-US" sz="9600" b="1" i="1" dirty="0" err="1" smtClean="0">
                <a:latin typeface="Times New Roman" pitchFamily="18" charset="0"/>
              </a:rPr>
              <a:t>DeatA</a:t>
            </a:r>
            <a:r>
              <a:rPr lang="en-US" sz="9600" b="1" i="1" dirty="0" smtClean="0">
                <a:latin typeface="Times New Roman" pitchFamily="18" charset="0"/>
              </a:rPr>
              <a:t> Reporting System</a:t>
            </a:r>
          </a:p>
          <a:p>
            <a:pPr eaLnBrk="1" hangingPunct="1">
              <a:lnSpc>
                <a:spcPct val="80000"/>
              </a:lnSpc>
              <a:buClr>
                <a:srgbClr val="FFFF00"/>
              </a:buClr>
              <a:buFontTx/>
              <a:buNone/>
            </a:pPr>
            <a:endParaRPr lang="en-US" sz="9600" b="1" i="1" dirty="0" smtClean="0">
              <a:latin typeface="Times New Roman" pitchFamily="18" charset="0"/>
            </a:endParaRPr>
          </a:p>
          <a:p>
            <a:pPr eaLnBrk="1" hangingPunct="1">
              <a:lnSpc>
                <a:spcPct val="80000"/>
              </a:lnSpc>
              <a:buClr>
                <a:srgbClr val="FFFF00"/>
              </a:buClr>
              <a:buFontTx/>
              <a:buNone/>
            </a:pPr>
            <a:r>
              <a:rPr lang="en-US" sz="9600" b="1" dirty="0" smtClean="0">
                <a:latin typeface="Times New Roman" pitchFamily="18" charset="0"/>
              </a:rPr>
              <a:t>    Overall suicide rate for soldiers in 2006 was </a:t>
            </a:r>
            <a:r>
              <a:rPr lang="en-US" sz="9600" b="1" dirty="0" smtClean="0">
                <a:solidFill>
                  <a:srgbClr val="FF0000"/>
                </a:solidFill>
                <a:latin typeface="Times New Roman" pitchFamily="18" charset="0"/>
              </a:rPr>
              <a:t>17.3 per 100,000 soldiers</a:t>
            </a:r>
          </a:p>
          <a:p>
            <a:pPr eaLnBrk="1" hangingPunct="1">
              <a:lnSpc>
                <a:spcPct val="80000"/>
              </a:lnSpc>
              <a:buClr>
                <a:srgbClr val="FFFF00"/>
              </a:buClr>
              <a:buFontTx/>
              <a:buNone/>
            </a:pPr>
            <a:r>
              <a:rPr lang="en-US" sz="9600" b="1" dirty="0" smtClean="0">
                <a:latin typeface="Times New Roman" pitchFamily="18" charset="0"/>
              </a:rPr>
              <a:t>	-</a:t>
            </a:r>
            <a:r>
              <a:rPr lang="en-US" sz="9600" b="1" i="1" dirty="0" smtClean="0">
                <a:latin typeface="Times New Roman" pitchFamily="18" charset="0"/>
              </a:rPr>
              <a:t>US. Army</a:t>
            </a:r>
            <a:r>
              <a:rPr lang="en-US" sz="9600" b="1" dirty="0" smtClean="0">
                <a:latin typeface="Times New Roman" pitchFamily="18" charset="0"/>
              </a:rPr>
              <a:t> </a:t>
            </a:r>
          </a:p>
          <a:p>
            <a:pPr eaLnBrk="1" hangingPunct="1">
              <a:lnSpc>
                <a:spcPct val="80000"/>
              </a:lnSpc>
              <a:buClr>
                <a:srgbClr val="FFFF00"/>
              </a:buClr>
              <a:buFontTx/>
              <a:buNone/>
            </a:pPr>
            <a:r>
              <a:rPr lang="en-US" sz="9600" b="1" dirty="0" smtClean="0">
                <a:latin typeface="Times New Roman" pitchFamily="18" charset="0"/>
              </a:rPr>
              <a:t>				</a:t>
            </a:r>
          </a:p>
          <a:p>
            <a:pPr eaLnBrk="1" hangingPunct="1">
              <a:lnSpc>
                <a:spcPct val="80000"/>
              </a:lnSpc>
              <a:buClr>
                <a:srgbClr val="FFFF00"/>
              </a:buClr>
              <a:buFontTx/>
              <a:buNone/>
            </a:pPr>
            <a:r>
              <a:rPr lang="en-US" sz="9600" b="1" dirty="0" smtClean="0">
                <a:latin typeface="Times New Roman" pitchFamily="18" charset="0"/>
              </a:rPr>
              <a:t>    Overall suicide rate for citizens of US in 2005 was </a:t>
            </a:r>
            <a:r>
              <a:rPr lang="en-US" sz="9600" b="1" dirty="0" smtClean="0">
                <a:solidFill>
                  <a:srgbClr val="FF0000"/>
                </a:solidFill>
                <a:latin typeface="Times New Roman" pitchFamily="18" charset="0"/>
              </a:rPr>
              <a:t>11.05 per 100,000 citizens</a:t>
            </a:r>
          </a:p>
          <a:p>
            <a:pPr eaLnBrk="1" hangingPunct="1">
              <a:lnSpc>
                <a:spcPct val="80000"/>
              </a:lnSpc>
              <a:buClr>
                <a:srgbClr val="FFFF00"/>
              </a:buClr>
              <a:buFontTx/>
              <a:buNone/>
            </a:pPr>
            <a:r>
              <a:rPr lang="en-US" sz="9600" b="1" i="1" dirty="0" smtClean="0">
                <a:latin typeface="Times New Roman" pitchFamily="18" charset="0"/>
              </a:rPr>
              <a:t>	 -CDC</a:t>
            </a:r>
          </a:p>
          <a:p>
            <a:pPr eaLnBrk="1" hangingPunct="1">
              <a:lnSpc>
                <a:spcPct val="80000"/>
              </a:lnSpc>
              <a:buClr>
                <a:srgbClr val="FFFF00"/>
              </a:buClr>
            </a:pPr>
            <a:endParaRPr lang="en-US" sz="2000" b="1" i="1" dirty="0" smtClean="0">
              <a:latin typeface="Times New Roman" pitchFamily="18" charset="0"/>
            </a:endParaRPr>
          </a:p>
          <a:p>
            <a:pPr eaLnBrk="1" hangingPunct="1">
              <a:lnSpc>
                <a:spcPct val="80000"/>
              </a:lnSpc>
              <a:buClr>
                <a:srgbClr val="FFFF00"/>
              </a:buClr>
            </a:pPr>
            <a:endParaRPr lang="en-US" sz="2000" b="1" dirty="0" smtClean="0">
              <a:solidFill>
                <a:schemeClr val="bg1"/>
              </a:solidFill>
              <a:latin typeface="Times New Roman" pitchFamily="18" charset="0"/>
            </a:endParaRPr>
          </a:p>
          <a:p>
            <a:pPr lvl="4" eaLnBrk="1" hangingPunct="1">
              <a:lnSpc>
                <a:spcPct val="80000"/>
              </a:lnSpc>
              <a:buClr>
                <a:srgbClr val="FFFF00"/>
              </a:buClr>
              <a:buFontTx/>
              <a:buNone/>
            </a:pPr>
            <a:r>
              <a:rPr lang="en-US" b="1" dirty="0" smtClean="0">
                <a:solidFill>
                  <a:schemeClr val="bg1"/>
                </a:solidFill>
                <a:latin typeface="Times New Roman" pitchFamily="18" charset="0"/>
              </a:rPr>
              <a:t>		</a:t>
            </a:r>
          </a:p>
        </p:txBody>
      </p:sp>
    </p:spTree>
    <p:extLst>
      <p:ext uri="{BB962C8B-B14F-4D97-AF65-F5344CB8AC3E}">
        <p14:creationId xmlns:p14="http://schemas.microsoft.com/office/powerpoint/2010/main" val="403312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ox(in)">
                                      <p:cBhvr>
                                        <p:cTn id="17" dur="500"/>
                                        <p:tgtEl>
                                          <p:spTgt spid="13315">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Effect transition="in" filter="box(in)">
                                      <p:cBhvr>
                                        <p:cTn id="20" dur="500"/>
                                        <p:tgtEl>
                                          <p:spTgt spid="1331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animEffect transition="in" filter="box(in)">
                                      <p:cBhvr>
                                        <p:cTn id="25" dur="500"/>
                                        <p:tgtEl>
                                          <p:spTgt spid="13315">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3315">
                                            <p:txEl>
                                              <p:pRg st="7" end="7"/>
                                            </p:txEl>
                                          </p:spTgt>
                                        </p:tgtEl>
                                        <p:attrNameLst>
                                          <p:attrName>style.visibility</p:attrName>
                                        </p:attrNameLst>
                                      </p:cBhvr>
                                      <p:to>
                                        <p:strVal val="visible"/>
                                      </p:to>
                                    </p:set>
                                    <p:animEffect transition="in" filter="box(in)">
                                      <p:cBhvr>
                                        <p:cTn id="28"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b="1" dirty="0" smtClean="0">
                <a:solidFill>
                  <a:schemeClr val="tx2">
                    <a:lumMod val="95000"/>
                    <a:lumOff val="5000"/>
                  </a:schemeClr>
                </a:solidFill>
              </a:rPr>
              <a:t>Post-Traumatic Stress</a:t>
            </a:r>
            <a:br>
              <a:rPr lang="en-US" sz="4000" b="1" dirty="0" smtClean="0">
                <a:solidFill>
                  <a:schemeClr val="tx2">
                    <a:lumMod val="95000"/>
                    <a:lumOff val="5000"/>
                  </a:schemeClr>
                </a:solidFill>
              </a:rPr>
            </a:br>
            <a:r>
              <a:rPr lang="en-US" sz="4000" b="1" dirty="0" smtClean="0">
                <a:solidFill>
                  <a:schemeClr val="tx2">
                    <a:lumMod val="95000"/>
                    <a:lumOff val="5000"/>
                  </a:schemeClr>
                </a:solidFill>
              </a:rPr>
              <a:t>Disorder (PTSD)</a:t>
            </a:r>
            <a:endParaRPr lang="en-US" sz="4000" b="1" dirty="0">
              <a:solidFill>
                <a:schemeClr val="tx2">
                  <a:lumMod val="95000"/>
                  <a:lumOff val="5000"/>
                </a:schemeClr>
              </a:solidFill>
            </a:endParaRPr>
          </a:p>
        </p:txBody>
      </p:sp>
      <p:sp>
        <p:nvSpPr>
          <p:cNvPr id="34819" name="Content Placeholder 2"/>
          <p:cNvSpPr>
            <a:spLocks noGrp="1"/>
          </p:cNvSpPr>
          <p:nvPr>
            <p:ph idx="1"/>
          </p:nvPr>
        </p:nvSpPr>
        <p:spPr>
          <a:xfrm>
            <a:off x="152400" y="2286000"/>
            <a:ext cx="5181600" cy="5029200"/>
          </a:xfrm>
        </p:spPr>
        <p:txBody>
          <a:bodyPr/>
          <a:lstStyle/>
          <a:p>
            <a:pPr>
              <a:buFontTx/>
              <a:buNone/>
            </a:pPr>
            <a:endParaRPr lang="en-US" smtClean="0"/>
          </a:p>
          <a:p>
            <a:pPr>
              <a:buFontTx/>
              <a:buNone/>
            </a:pPr>
            <a:endParaRPr lang="en-US" smtClean="0"/>
          </a:p>
          <a:p>
            <a:pPr>
              <a:buFontTx/>
              <a:buNone/>
            </a:pPr>
            <a:r>
              <a:rPr lang="en-US" sz="3600" smtClean="0">
                <a:solidFill>
                  <a:srgbClr val="FF0000"/>
                </a:solidFill>
                <a:latin typeface="Georgia" pitchFamily="18" charset="0"/>
              </a:rPr>
              <a:t>The rate of diagnosable</a:t>
            </a:r>
          </a:p>
          <a:p>
            <a:pPr>
              <a:buFontTx/>
              <a:buNone/>
            </a:pPr>
            <a:r>
              <a:rPr lang="en-US" sz="3600" smtClean="0">
                <a:solidFill>
                  <a:srgbClr val="FF0000"/>
                </a:solidFill>
                <a:latin typeface="Georgia" pitchFamily="18" charset="0"/>
              </a:rPr>
              <a:t> PTSD among returning                 </a:t>
            </a:r>
          </a:p>
          <a:p>
            <a:pPr>
              <a:buFontTx/>
              <a:buNone/>
            </a:pPr>
            <a:r>
              <a:rPr lang="en-US" sz="3600" smtClean="0">
                <a:solidFill>
                  <a:srgbClr val="FF0000"/>
                </a:solidFill>
                <a:latin typeface="Georgia" pitchFamily="18" charset="0"/>
              </a:rPr>
              <a:t>       war Veterans</a:t>
            </a:r>
          </a:p>
          <a:p>
            <a:pPr>
              <a:buFontTx/>
              <a:buNone/>
            </a:pPr>
            <a:endParaRPr lang="en-US" sz="2800" smtClean="0"/>
          </a:p>
        </p:txBody>
      </p:sp>
      <p:sp>
        <p:nvSpPr>
          <p:cNvPr id="34820" name="TextBox 3"/>
          <p:cNvSpPr txBox="1">
            <a:spLocks noChangeArrowheads="1"/>
          </p:cNvSpPr>
          <p:nvPr/>
        </p:nvSpPr>
        <p:spPr bwMode="auto">
          <a:xfrm>
            <a:off x="6248400" y="3810000"/>
            <a:ext cx="320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0">
                <a:solidFill>
                  <a:srgbClr val="FF0000"/>
                </a:solidFill>
              </a:rPr>
              <a:t>20%</a:t>
            </a:r>
          </a:p>
        </p:txBody>
      </p:sp>
      <p:sp>
        <p:nvSpPr>
          <p:cNvPr id="12293" name="TextBox 4"/>
          <p:cNvSpPr txBox="1">
            <a:spLocks noChangeArrowheads="1"/>
          </p:cNvSpPr>
          <p:nvPr/>
        </p:nvSpPr>
        <p:spPr bwMode="auto">
          <a:xfrm>
            <a:off x="5486400" y="6596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a:t>New York Times, Department of Veterans Affairs</a:t>
            </a:r>
          </a:p>
        </p:txBody>
      </p:sp>
      <p:sp>
        <p:nvSpPr>
          <p:cNvPr id="12294" name="TextBox 5"/>
          <p:cNvSpPr txBox="1">
            <a:spLocks noChangeArrowheads="1"/>
          </p:cNvSpPr>
          <p:nvPr/>
        </p:nvSpPr>
        <p:spPr bwMode="auto">
          <a:xfrm>
            <a:off x="0" y="18288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t>Symptoms include reliving the event, avoiding situations related to the event, feeling number, hyperarousal, feelings of shame and despair, depression, rage, physical symptoms</a:t>
            </a:r>
          </a:p>
        </p:txBody>
      </p:sp>
      <p:cxnSp>
        <p:nvCxnSpPr>
          <p:cNvPr id="8" name="Straight Connector 7"/>
          <p:cNvCxnSpPr/>
          <p:nvPr/>
        </p:nvCxnSpPr>
        <p:spPr>
          <a:xfrm>
            <a:off x="533400" y="1676400"/>
            <a:ext cx="784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827" name="TextBox 11"/>
          <p:cNvSpPr txBox="1">
            <a:spLocks noChangeArrowheads="1"/>
          </p:cNvSpPr>
          <p:nvPr/>
        </p:nvSpPr>
        <p:spPr bwMode="auto">
          <a:xfrm>
            <a:off x="5334000" y="4038600"/>
            <a:ext cx="83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a:t>=</a:t>
            </a:r>
          </a:p>
        </p:txBody>
      </p:sp>
      <p:pic>
        <p:nvPicPr>
          <p:cNvPr id="13" name="Picture 12" descr="j0149428.wm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0" y="4419600"/>
            <a:ext cx="19050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j0149429.wm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4267200"/>
            <a:ext cx="1485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j0149435.wm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0" y="4267200"/>
            <a:ext cx="1143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j0149515.wm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62400" y="4267200"/>
            <a:ext cx="1143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0231122.wm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57800" y="4191000"/>
            <a:ext cx="1524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895600" y="2667000"/>
            <a:ext cx="319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600">
                <a:solidFill>
                  <a:srgbClr val="FF0000"/>
                </a:solidFill>
              </a:rPr>
              <a:t>1 in 5</a:t>
            </a:r>
          </a:p>
        </p:txBody>
      </p:sp>
      <p:sp>
        <p:nvSpPr>
          <p:cNvPr id="19" name="Frame 18"/>
          <p:cNvSpPr/>
          <p:nvPr/>
        </p:nvSpPr>
        <p:spPr>
          <a:xfrm>
            <a:off x="3657600" y="4038600"/>
            <a:ext cx="1676400" cy="2819400"/>
          </a:xfrm>
          <a:prstGeom prst="fram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06137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34819">
                                            <p:txEl>
                                              <p:pRg st="2" end="2"/>
                                            </p:txEl>
                                          </p:spTgt>
                                        </p:tgtEl>
                                      </p:cBhvr>
                                    </p:animEffect>
                                    <p:set>
                                      <p:cBhvr>
                                        <p:cTn id="12" dur="1" fill="hold">
                                          <p:stCondLst>
                                            <p:cond delay="499"/>
                                          </p:stCondLst>
                                        </p:cTn>
                                        <p:tgtEl>
                                          <p:spTgt spid="34819">
                                            <p:txEl>
                                              <p:pRg st="2" end="2"/>
                                            </p:txEl>
                                          </p:spTgt>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34819">
                                            <p:txEl>
                                              <p:pRg st="3" end="3"/>
                                            </p:txEl>
                                          </p:spTgt>
                                        </p:tgtEl>
                                      </p:cBhvr>
                                    </p:animEffect>
                                    <p:set>
                                      <p:cBhvr>
                                        <p:cTn id="15" dur="1" fill="hold">
                                          <p:stCondLst>
                                            <p:cond delay="499"/>
                                          </p:stCondLst>
                                        </p:cTn>
                                        <p:tgtEl>
                                          <p:spTgt spid="34819">
                                            <p:txEl>
                                              <p:pRg st="3" end="3"/>
                                            </p:txEl>
                                          </p:spTgt>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34819">
                                            <p:txEl>
                                              <p:pRg st="4" end="4"/>
                                            </p:txEl>
                                          </p:spTgt>
                                        </p:tgtEl>
                                      </p:cBhvr>
                                    </p:animEffect>
                                    <p:set>
                                      <p:cBhvr>
                                        <p:cTn id="18" dur="1" fill="hold">
                                          <p:stCondLst>
                                            <p:cond delay="499"/>
                                          </p:stCondLst>
                                        </p:cTn>
                                        <p:tgtEl>
                                          <p:spTgt spid="34819">
                                            <p:txEl>
                                              <p:pRg st="4" end="4"/>
                                            </p:txEl>
                                          </p:spTgt>
                                        </p:tgtEl>
                                        <p:attrNameLst>
                                          <p:attrName>style.visibility</p:attrName>
                                        </p:attrNameLst>
                                      </p:cBhvr>
                                      <p:to>
                                        <p:strVal val="hidden"/>
                                      </p:to>
                                    </p:set>
                                  </p:childTnLst>
                                </p:cTn>
                              </p:par>
                              <p:par>
                                <p:cTn id="19" presetID="4" presetClass="exit" presetSubtype="16" fill="hold" grpId="0" nodeType="withEffect">
                                  <p:stCondLst>
                                    <p:cond delay="0"/>
                                  </p:stCondLst>
                                  <p:childTnLst>
                                    <p:animEffect transition="out" filter="box(in)">
                                      <p:cBhvr>
                                        <p:cTn id="20" dur="500"/>
                                        <p:tgtEl>
                                          <p:spTgt spid="34827"/>
                                        </p:tgtEl>
                                      </p:cBhvr>
                                    </p:animEffect>
                                    <p:set>
                                      <p:cBhvr>
                                        <p:cTn id="21" dur="1" fill="hold">
                                          <p:stCondLst>
                                            <p:cond delay="499"/>
                                          </p:stCondLst>
                                        </p:cTn>
                                        <p:tgtEl>
                                          <p:spTgt spid="34827"/>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34820"/>
                                        </p:tgtEl>
                                      </p:cBhvr>
                                    </p:animEffect>
                                    <p:set>
                                      <p:cBhvr>
                                        <p:cTn id="24" dur="1" fill="hold">
                                          <p:stCondLst>
                                            <p:cond delay="499"/>
                                          </p:stCondLst>
                                        </p:cTn>
                                        <p:tgtEl>
                                          <p:spTgt spid="34820"/>
                                        </p:tgtEl>
                                        <p:attrNameLst>
                                          <p:attrName>style.visibility</p:attrName>
                                        </p:attrNameLst>
                                      </p:cBhvr>
                                      <p:to>
                                        <p:strVal val="hidden"/>
                                      </p:to>
                                    </p:set>
                                  </p:childTnLst>
                                </p:cTn>
                              </p:par>
                            </p:childTnLst>
                          </p:cTn>
                        </p:par>
                        <p:par>
                          <p:cTn id="25" fill="hold" nodeType="afterGroup">
                            <p:stCondLst>
                              <p:cond delay="500"/>
                            </p:stCondLst>
                            <p:childTnLst>
                              <p:par>
                                <p:cTn id="26" presetID="3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800" decel="100000"/>
                                        <p:tgtEl>
                                          <p:spTgt spid="14"/>
                                        </p:tgtEl>
                                      </p:cBhvr>
                                    </p:animEffect>
                                    <p:anim calcmode="lin" valueType="num">
                                      <p:cBhvr>
                                        <p:cTn id="29" dur="800" decel="100000" fill="hold"/>
                                        <p:tgtEl>
                                          <p:spTgt spid="14"/>
                                        </p:tgtEl>
                                        <p:attrNameLst>
                                          <p:attrName>style.rotation</p:attrName>
                                        </p:attrNameLst>
                                      </p:cBhvr>
                                      <p:tavLst>
                                        <p:tav tm="0">
                                          <p:val>
                                            <p:fltVal val="-90"/>
                                          </p:val>
                                        </p:tav>
                                        <p:tav tm="100000">
                                          <p:val>
                                            <p:fltVal val="0"/>
                                          </p:val>
                                        </p:tav>
                                      </p:tavLst>
                                    </p:anim>
                                    <p:anim calcmode="lin" valueType="num">
                                      <p:cBhvr>
                                        <p:cTn id="30" dur="800" decel="100000" fill="hold"/>
                                        <p:tgtEl>
                                          <p:spTgt spid="14"/>
                                        </p:tgtEl>
                                        <p:attrNameLst>
                                          <p:attrName>ppt_x</p:attrName>
                                        </p:attrNameLst>
                                      </p:cBhvr>
                                      <p:tavLst>
                                        <p:tav tm="0">
                                          <p:val>
                                            <p:strVal val="#ppt_x+0.4"/>
                                          </p:val>
                                        </p:tav>
                                        <p:tav tm="100000">
                                          <p:val>
                                            <p:strVal val="#ppt_x-0.05"/>
                                          </p:val>
                                        </p:tav>
                                      </p:tavLst>
                                    </p:anim>
                                    <p:anim calcmode="lin" valueType="num">
                                      <p:cBhvr>
                                        <p:cTn id="31" dur="800" decel="100000" fill="hold"/>
                                        <p:tgtEl>
                                          <p:spTgt spid="1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800" decel="100000"/>
                                        <p:tgtEl>
                                          <p:spTgt spid="15"/>
                                        </p:tgtEl>
                                      </p:cBhvr>
                                    </p:animEffect>
                                    <p:anim calcmode="lin" valueType="num">
                                      <p:cBhvr>
                                        <p:cTn id="37" dur="800" decel="100000" fill="hold"/>
                                        <p:tgtEl>
                                          <p:spTgt spid="15"/>
                                        </p:tgtEl>
                                        <p:attrNameLst>
                                          <p:attrName>style.rotation</p:attrName>
                                        </p:attrNameLst>
                                      </p:cBhvr>
                                      <p:tavLst>
                                        <p:tav tm="0">
                                          <p:val>
                                            <p:fltVal val="-90"/>
                                          </p:val>
                                        </p:tav>
                                        <p:tav tm="100000">
                                          <p:val>
                                            <p:fltVal val="0"/>
                                          </p:val>
                                        </p:tav>
                                      </p:tavLst>
                                    </p:anim>
                                    <p:anim calcmode="lin" valueType="num">
                                      <p:cBhvr>
                                        <p:cTn id="38" dur="800" decel="100000" fill="hold"/>
                                        <p:tgtEl>
                                          <p:spTgt spid="15"/>
                                        </p:tgtEl>
                                        <p:attrNameLst>
                                          <p:attrName>ppt_x</p:attrName>
                                        </p:attrNameLst>
                                      </p:cBhvr>
                                      <p:tavLst>
                                        <p:tav tm="0">
                                          <p:val>
                                            <p:strVal val="#ppt_x+0.4"/>
                                          </p:val>
                                        </p:tav>
                                        <p:tav tm="100000">
                                          <p:val>
                                            <p:strVal val="#ppt_x-0.05"/>
                                          </p:val>
                                        </p:tav>
                                      </p:tavLst>
                                    </p:anim>
                                    <p:anim calcmode="lin" valueType="num">
                                      <p:cBhvr>
                                        <p:cTn id="39" dur="800" decel="100000" fill="hold"/>
                                        <p:tgtEl>
                                          <p:spTgt spid="1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800" decel="100000"/>
                                        <p:tgtEl>
                                          <p:spTgt spid="16"/>
                                        </p:tgtEl>
                                      </p:cBhvr>
                                    </p:animEffect>
                                    <p:anim calcmode="lin" valueType="num">
                                      <p:cBhvr>
                                        <p:cTn id="45" dur="800" decel="100000" fill="hold"/>
                                        <p:tgtEl>
                                          <p:spTgt spid="16"/>
                                        </p:tgtEl>
                                        <p:attrNameLst>
                                          <p:attrName>style.rotation</p:attrName>
                                        </p:attrNameLst>
                                      </p:cBhvr>
                                      <p:tavLst>
                                        <p:tav tm="0">
                                          <p:val>
                                            <p:fltVal val="-90"/>
                                          </p:val>
                                        </p:tav>
                                        <p:tav tm="100000">
                                          <p:val>
                                            <p:fltVal val="0"/>
                                          </p:val>
                                        </p:tav>
                                      </p:tavLst>
                                    </p:anim>
                                    <p:anim calcmode="lin" valueType="num">
                                      <p:cBhvr>
                                        <p:cTn id="46" dur="800" decel="100000" fill="hold"/>
                                        <p:tgtEl>
                                          <p:spTgt spid="16"/>
                                        </p:tgtEl>
                                        <p:attrNameLst>
                                          <p:attrName>ppt_x</p:attrName>
                                        </p:attrNameLst>
                                      </p:cBhvr>
                                      <p:tavLst>
                                        <p:tav tm="0">
                                          <p:val>
                                            <p:strVal val="#ppt_x+0.4"/>
                                          </p:val>
                                        </p:tav>
                                        <p:tav tm="100000">
                                          <p:val>
                                            <p:strVal val="#ppt_x-0.05"/>
                                          </p:val>
                                        </p:tav>
                                      </p:tavLst>
                                    </p:anim>
                                    <p:anim calcmode="lin" valueType="num">
                                      <p:cBhvr>
                                        <p:cTn id="47" dur="800" decel="100000" fill="hold"/>
                                        <p:tgtEl>
                                          <p:spTgt spid="16"/>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800" decel="100000"/>
                                        <p:tgtEl>
                                          <p:spTgt spid="17"/>
                                        </p:tgtEl>
                                      </p:cBhvr>
                                    </p:animEffect>
                                    <p:anim calcmode="lin" valueType="num">
                                      <p:cBhvr>
                                        <p:cTn id="53" dur="800" decel="100000" fill="hold"/>
                                        <p:tgtEl>
                                          <p:spTgt spid="17"/>
                                        </p:tgtEl>
                                        <p:attrNameLst>
                                          <p:attrName>style.rotation</p:attrName>
                                        </p:attrNameLst>
                                      </p:cBhvr>
                                      <p:tavLst>
                                        <p:tav tm="0">
                                          <p:val>
                                            <p:fltVal val="-90"/>
                                          </p:val>
                                        </p:tav>
                                        <p:tav tm="100000">
                                          <p:val>
                                            <p:fltVal val="0"/>
                                          </p:val>
                                        </p:tav>
                                      </p:tavLst>
                                    </p:anim>
                                    <p:anim calcmode="lin" valueType="num">
                                      <p:cBhvr>
                                        <p:cTn id="54" dur="800" decel="100000" fill="hold"/>
                                        <p:tgtEl>
                                          <p:spTgt spid="17"/>
                                        </p:tgtEl>
                                        <p:attrNameLst>
                                          <p:attrName>ppt_x</p:attrName>
                                        </p:attrNameLst>
                                      </p:cBhvr>
                                      <p:tavLst>
                                        <p:tav tm="0">
                                          <p:val>
                                            <p:strVal val="#ppt_x+0.4"/>
                                          </p:val>
                                        </p:tav>
                                        <p:tav tm="100000">
                                          <p:val>
                                            <p:strVal val="#ppt_x-0.05"/>
                                          </p:val>
                                        </p:tav>
                                      </p:tavLst>
                                    </p:anim>
                                    <p:anim calcmode="lin" valueType="num">
                                      <p:cBhvr>
                                        <p:cTn id="55" dur="800" decel="100000" fill="hold"/>
                                        <p:tgtEl>
                                          <p:spTgt spid="17"/>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800" decel="100000"/>
                                        <p:tgtEl>
                                          <p:spTgt spid="13"/>
                                        </p:tgtEl>
                                      </p:cBhvr>
                                    </p:animEffect>
                                    <p:anim calcmode="lin" valueType="num">
                                      <p:cBhvr>
                                        <p:cTn id="61" dur="800" decel="100000" fill="hold"/>
                                        <p:tgtEl>
                                          <p:spTgt spid="13"/>
                                        </p:tgtEl>
                                        <p:attrNameLst>
                                          <p:attrName>style.rotation</p:attrName>
                                        </p:attrNameLst>
                                      </p:cBhvr>
                                      <p:tavLst>
                                        <p:tav tm="0">
                                          <p:val>
                                            <p:fltVal val="-90"/>
                                          </p:val>
                                        </p:tav>
                                        <p:tav tm="100000">
                                          <p:val>
                                            <p:fltVal val="0"/>
                                          </p:val>
                                        </p:tav>
                                      </p:tavLst>
                                    </p:anim>
                                    <p:anim calcmode="lin" valueType="num">
                                      <p:cBhvr>
                                        <p:cTn id="62" dur="800" decel="100000" fill="hold"/>
                                        <p:tgtEl>
                                          <p:spTgt spid="13"/>
                                        </p:tgtEl>
                                        <p:attrNameLst>
                                          <p:attrName>ppt_x</p:attrName>
                                        </p:attrNameLst>
                                      </p:cBhvr>
                                      <p:tavLst>
                                        <p:tav tm="0">
                                          <p:val>
                                            <p:strVal val="#ppt_x+0.4"/>
                                          </p:val>
                                        </p:tav>
                                        <p:tav tm="100000">
                                          <p:val>
                                            <p:strVal val="#ppt_x-0.05"/>
                                          </p:val>
                                        </p:tav>
                                      </p:tavLst>
                                    </p:anim>
                                    <p:anim calcmode="lin" valueType="num">
                                      <p:cBhvr>
                                        <p:cTn id="63" dur="800" decel="100000" fill="hold"/>
                                        <p:tgtEl>
                                          <p:spTgt spid="13"/>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par>
                                <p:cTn id="71" presetID="20"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edge">
                                      <p:cBhvr>
                                        <p:cTn id="73" dur="2000"/>
                                        <p:tgtEl>
                                          <p:spTgt spid="19"/>
                                        </p:tgtEl>
                                      </p:cBhvr>
                                    </p:animEffect>
                                  </p:childTnLst>
                                </p:cTn>
                              </p:par>
                            </p:childTnLst>
                          </p:cTn>
                        </p:par>
                        <p:par>
                          <p:cTn id="74" fill="hold" nodeType="afterGroup">
                            <p:stCondLst>
                              <p:cond delay="2000"/>
                            </p:stCondLst>
                            <p:childTnLst>
                              <p:par>
                                <p:cTn id="75" presetID="6" presetClass="emph" presetSubtype="0" fill="hold" nodeType="afterEffect">
                                  <p:stCondLst>
                                    <p:cond delay="0"/>
                                  </p:stCondLst>
                                  <p:childTnLst>
                                    <p:animScale>
                                      <p:cBhvr>
                                        <p:cTn id="76" dur="2000" fill="hold"/>
                                        <p:tgtEl>
                                          <p:spTgt spid="15"/>
                                        </p:tgtEl>
                                      </p:cBhvr>
                                      <p:by x="50000" y="50000"/>
                                    </p:animScale>
                                  </p:childTnLst>
                                </p:cTn>
                              </p:par>
                              <p:par>
                                <p:cTn id="77" presetID="6" presetClass="emph" presetSubtype="0" fill="hold" nodeType="withEffect">
                                  <p:stCondLst>
                                    <p:cond delay="0"/>
                                  </p:stCondLst>
                                  <p:childTnLst>
                                    <p:animScale>
                                      <p:cBhvr>
                                        <p:cTn id="78" dur="2000" fill="hold"/>
                                        <p:tgtEl>
                                          <p:spTgt spid="14"/>
                                        </p:tgtEl>
                                      </p:cBhvr>
                                      <p:by x="50000" y="50000"/>
                                    </p:animScale>
                                  </p:childTnLst>
                                </p:cTn>
                              </p:par>
                              <p:par>
                                <p:cTn id="79" presetID="6" presetClass="emph" presetSubtype="0" fill="hold" nodeType="withEffect">
                                  <p:stCondLst>
                                    <p:cond delay="0"/>
                                  </p:stCondLst>
                                  <p:childTnLst>
                                    <p:animScale>
                                      <p:cBhvr>
                                        <p:cTn id="80" dur="2000" fill="hold"/>
                                        <p:tgtEl>
                                          <p:spTgt spid="17"/>
                                        </p:tgtEl>
                                      </p:cBhvr>
                                      <p:by x="50000" y="50000"/>
                                    </p:animScale>
                                  </p:childTnLst>
                                </p:cTn>
                              </p:par>
                              <p:par>
                                <p:cTn id="81" presetID="6" presetClass="emph" presetSubtype="0" fill="hold" nodeType="withEffect">
                                  <p:stCondLst>
                                    <p:cond delay="0"/>
                                  </p:stCondLst>
                                  <p:childTnLst>
                                    <p:animScale>
                                      <p:cBhvr>
                                        <p:cTn id="82" dur="2000" fill="hold"/>
                                        <p:tgtEl>
                                          <p:spTgt spid="1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0" grpId="0"/>
      <p:bldP spid="34820" grpId="1"/>
      <p:bldP spid="3482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1"/>
          </p:nvPr>
        </p:nvGraphicFramePr>
        <p:xfrm>
          <a:off x="609600" y="1676400"/>
          <a:ext cx="8143875" cy="4772025"/>
        </p:xfrm>
        <a:graphic>
          <a:graphicData uri="http://schemas.openxmlformats.org/presentationml/2006/ole">
            <mc:AlternateContent xmlns:mc="http://schemas.openxmlformats.org/markup-compatibility/2006">
              <mc:Choice xmlns:v="urn:schemas-microsoft-com:vml" Requires="v">
                <p:oleObj spid="_x0000_s2059" name="Chart" r:id="rId3" imgW="8143875" imgH="4105370" progId="Excel.Chart.8">
                  <p:embed/>
                </p:oleObj>
              </mc:Choice>
              <mc:Fallback>
                <p:oleObj name="Chart" r:id="rId3" imgW="8143875" imgH="410537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81438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Box 2"/>
          <p:cNvSpPr txBox="1">
            <a:spLocks noChangeArrowheads="1"/>
          </p:cNvSpPr>
          <p:nvPr/>
        </p:nvSpPr>
        <p:spPr bwMode="auto">
          <a:xfrm>
            <a:off x="838200" y="1524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t>        </a:t>
            </a:r>
            <a:r>
              <a:rPr lang="en-US" sz="4400" b="1">
                <a:solidFill>
                  <a:srgbClr val="0000FF"/>
                </a:solidFill>
                <a:latin typeface="Albertus Extra Bold" pitchFamily="34" charset="0"/>
                <a:cs typeface="Aharoni" pitchFamily="2" charset="-79"/>
              </a:rPr>
              <a:t>Region 10 CSB</a:t>
            </a:r>
          </a:p>
        </p:txBody>
      </p:sp>
      <p:sp>
        <p:nvSpPr>
          <p:cNvPr id="1028" name="TextBox 4"/>
          <p:cNvSpPr txBox="1">
            <a:spLocks noChangeArrowheads="1"/>
          </p:cNvSpPr>
          <p:nvPr/>
        </p:nvSpPr>
        <p:spPr bwMode="auto">
          <a:xfrm>
            <a:off x="381000" y="9144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000FF"/>
                </a:solidFill>
              </a:rPr>
              <a:t>Covering Charlottesville, Albemarle, Green, Nelson, Louisa, and Fluvanna</a:t>
            </a:r>
          </a:p>
        </p:txBody>
      </p:sp>
      <p:cxnSp>
        <p:nvCxnSpPr>
          <p:cNvPr id="7" name="Straight Connector 6"/>
          <p:cNvCxnSpPr/>
          <p:nvPr/>
        </p:nvCxnSpPr>
        <p:spPr>
          <a:xfrm>
            <a:off x="762000" y="1295400"/>
            <a:ext cx="716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1295400"/>
            <a:ext cx="8077200" cy="76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667000" y="1905000"/>
            <a:ext cx="411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2" name="TextBox 9"/>
          <p:cNvSpPr txBox="1">
            <a:spLocks noChangeArrowheads="1"/>
          </p:cNvSpPr>
          <p:nvPr/>
        </p:nvSpPr>
        <p:spPr bwMode="auto">
          <a:xfrm>
            <a:off x="2133600" y="1905000"/>
            <a:ext cx="3979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Trends in the Department </a:t>
            </a:r>
            <a:br>
              <a:rPr lang="en-US" sz="2400" b="1"/>
            </a:br>
            <a:r>
              <a:rPr lang="en-US" sz="2400" b="1"/>
              <a:t>of Emergency Services</a:t>
            </a:r>
          </a:p>
        </p:txBody>
      </p:sp>
    </p:spTree>
    <p:extLst>
      <p:ext uri="{BB962C8B-B14F-4D97-AF65-F5344CB8AC3E}">
        <p14:creationId xmlns:p14="http://schemas.microsoft.com/office/powerpoint/2010/main" val="374091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1" y="633046"/>
            <a:ext cx="7773329" cy="59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69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E363B8-A46E-4A26-9010-D95400D79EA4}" type="slidenum">
              <a:rPr lang="en-US" smtClean="0"/>
              <a:pPr eaLnBrk="1" hangingPunct="1"/>
              <a:t>14</a:t>
            </a:fld>
            <a:endParaRPr lang="en-US" smtClean="0"/>
          </a:p>
        </p:txBody>
      </p:sp>
      <p:sp>
        <p:nvSpPr>
          <p:cNvPr id="13315" name="Rectangle 4"/>
          <p:cNvSpPr>
            <a:spLocks noGrp="1" noChangeArrowheads="1"/>
          </p:cNvSpPr>
          <p:nvPr>
            <p:ph type="title"/>
          </p:nvPr>
        </p:nvSpPr>
        <p:spPr/>
        <p:txBody>
          <a:bodyPr/>
          <a:lstStyle/>
          <a:p>
            <a:r>
              <a:rPr lang="en-US" sz="3600" b="1" smtClean="0">
                <a:solidFill>
                  <a:srgbClr val="000066"/>
                </a:solidFill>
              </a:rPr>
              <a:t>Sequential Intercept Model: Virginia</a:t>
            </a:r>
          </a:p>
        </p:txBody>
      </p:sp>
      <p:pic>
        <p:nvPicPr>
          <p:cNvPr id="1331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85913"/>
            <a:ext cx="8763000" cy="4676775"/>
          </a:xfrm>
          <a:noFill/>
        </p:spPr>
      </p:pic>
    </p:spTree>
    <p:extLst>
      <p:ext uri="{BB962C8B-B14F-4D97-AF65-F5344CB8AC3E}">
        <p14:creationId xmlns:p14="http://schemas.microsoft.com/office/powerpoint/2010/main" val="2151474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4D5846-AE57-4E19-9660-B3E0BB8B4C3A}" type="slidenum">
              <a:rPr lang="en-US" smtClean="0"/>
              <a:pPr eaLnBrk="1" hangingPunct="1"/>
              <a:t>15</a:t>
            </a:fld>
            <a:endParaRPr lang="en-US" smtClean="0"/>
          </a:p>
        </p:txBody>
      </p:sp>
      <p:grpSp>
        <p:nvGrpSpPr>
          <p:cNvPr id="14339" name="Group 2"/>
          <p:cNvGrpSpPr>
            <a:grpSpLocks/>
          </p:cNvGrpSpPr>
          <p:nvPr/>
        </p:nvGrpSpPr>
        <p:grpSpPr bwMode="auto">
          <a:xfrm>
            <a:off x="969963" y="0"/>
            <a:ext cx="7696200" cy="6629400"/>
            <a:chOff x="1650" y="720"/>
            <a:chExt cx="12540" cy="10427"/>
          </a:xfrm>
        </p:grpSpPr>
        <p:sp>
          <p:nvSpPr>
            <p:cNvPr id="14341" name="Text Box 3"/>
            <p:cNvSpPr txBox="1">
              <a:spLocks noChangeArrowheads="1"/>
            </p:cNvSpPr>
            <p:nvPr/>
          </p:nvSpPr>
          <p:spPr bwMode="auto">
            <a:xfrm>
              <a:off x="1650" y="720"/>
              <a:ext cx="12540"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400" b="1"/>
                <a:t>Sequential </a:t>
              </a:r>
              <a:r>
                <a:rPr lang="en-US" sz="4400" b="1">
                  <a:latin typeface="Book Antiqua" pitchFamily="18" charset="0"/>
                </a:rPr>
                <a:t>Intercepts</a:t>
              </a:r>
            </a:p>
            <a:p>
              <a:pPr algn="ctr">
                <a:buFont typeface="Wingdings" pitchFamily="2" charset="2"/>
                <a:buNone/>
              </a:pPr>
              <a:r>
                <a:rPr lang="en-US" sz="2800">
                  <a:latin typeface="Book Antiqua" pitchFamily="18" charset="0"/>
                </a:rPr>
                <a:t>Best Clinical Practices:  The Ultimate Intercept</a:t>
              </a:r>
            </a:p>
          </p:txBody>
        </p:sp>
        <p:grpSp>
          <p:nvGrpSpPr>
            <p:cNvPr id="14342" name="Group 4"/>
            <p:cNvGrpSpPr>
              <a:grpSpLocks/>
            </p:cNvGrpSpPr>
            <p:nvPr/>
          </p:nvGrpSpPr>
          <p:grpSpPr bwMode="auto">
            <a:xfrm>
              <a:off x="3600" y="2257"/>
              <a:ext cx="8640" cy="8890"/>
              <a:chOff x="3600" y="2257"/>
              <a:chExt cx="8640" cy="8890"/>
            </a:xfrm>
          </p:grpSpPr>
          <p:grpSp>
            <p:nvGrpSpPr>
              <p:cNvPr id="14343" name="Group 5"/>
              <p:cNvGrpSpPr>
                <a:grpSpLocks/>
              </p:cNvGrpSpPr>
              <p:nvPr/>
            </p:nvGrpSpPr>
            <p:grpSpPr bwMode="auto">
              <a:xfrm>
                <a:off x="3600" y="2257"/>
                <a:ext cx="8640" cy="8890"/>
                <a:chOff x="3600" y="2257"/>
                <a:chExt cx="8640" cy="8890"/>
              </a:xfrm>
            </p:grpSpPr>
            <p:grpSp>
              <p:nvGrpSpPr>
                <p:cNvPr id="14348" name="Group 6"/>
                <p:cNvGrpSpPr>
                  <a:grpSpLocks/>
                </p:cNvGrpSpPr>
                <p:nvPr/>
              </p:nvGrpSpPr>
              <p:grpSpPr bwMode="auto">
                <a:xfrm>
                  <a:off x="4140" y="2257"/>
                  <a:ext cx="7560" cy="8423"/>
                  <a:chOff x="4140" y="2257"/>
                  <a:chExt cx="7560" cy="8423"/>
                </a:xfrm>
              </p:grpSpPr>
              <p:sp>
                <p:nvSpPr>
                  <p:cNvPr id="14359" name="Text Box 7"/>
                  <p:cNvSpPr txBox="1">
                    <a:spLocks noChangeArrowheads="1"/>
                  </p:cNvSpPr>
                  <p:nvPr/>
                </p:nvSpPr>
                <p:spPr bwMode="auto">
                  <a:xfrm>
                    <a:off x="4140" y="2257"/>
                    <a:ext cx="7560"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a:latin typeface="Book Antiqua" pitchFamily="18" charset="0"/>
                    </a:endParaRPr>
                  </a:p>
                  <a:p>
                    <a:pPr algn="ctr"/>
                    <a:endParaRPr lang="en-US" sz="1600">
                      <a:latin typeface="Book Antiqua" pitchFamily="18" charset="0"/>
                    </a:endParaRPr>
                  </a:p>
                </p:txBody>
              </p:sp>
              <p:sp>
                <p:nvSpPr>
                  <p:cNvPr id="14360" name="Text Box 8"/>
                  <p:cNvSpPr txBox="1">
                    <a:spLocks noChangeArrowheads="1"/>
                  </p:cNvSpPr>
                  <p:nvPr/>
                </p:nvSpPr>
                <p:spPr bwMode="auto">
                  <a:xfrm>
                    <a:off x="4860" y="3803"/>
                    <a:ext cx="612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500"/>
                      <a:t>I.  Law Enforcement/Emergency Services</a:t>
                    </a:r>
                  </a:p>
                </p:txBody>
              </p:sp>
              <p:sp>
                <p:nvSpPr>
                  <p:cNvPr id="14361" name="Text Box 9"/>
                  <p:cNvSpPr txBox="1">
                    <a:spLocks noChangeArrowheads="1"/>
                  </p:cNvSpPr>
                  <p:nvPr/>
                </p:nvSpPr>
                <p:spPr bwMode="auto">
                  <a:xfrm>
                    <a:off x="5580" y="5178"/>
                    <a:ext cx="4680"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9144" rIns="91401" bIns="9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t>II.  Post-Arrest:</a:t>
                    </a:r>
                  </a:p>
                  <a:p>
                    <a:pPr algn="ctr"/>
                    <a:r>
                      <a:rPr lang="en-US" sz="1400"/>
                      <a:t>Initial Detention/Initial Hearings</a:t>
                    </a:r>
                  </a:p>
                </p:txBody>
              </p:sp>
              <p:sp>
                <p:nvSpPr>
                  <p:cNvPr id="14362" name="Text Box 10"/>
                  <p:cNvSpPr txBox="1">
                    <a:spLocks noChangeArrowheads="1"/>
                  </p:cNvSpPr>
                  <p:nvPr/>
                </p:nvSpPr>
                <p:spPr bwMode="auto">
                  <a:xfrm>
                    <a:off x="5700" y="6583"/>
                    <a:ext cx="444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200"/>
                      <a:t>III.  Post-Initial Hearings:</a:t>
                    </a:r>
                  </a:p>
                  <a:p>
                    <a:pPr algn="ctr"/>
                    <a:r>
                      <a:rPr lang="en-US" sz="1200"/>
                      <a:t>Jail/Prison, Courts, Forensic Evaluations &amp; Forensic Commitments</a:t>
                    </a:r>
                  </a:p>
                </p:txBody>
              </p:sp>
              <p:sp>
                <p:nvSpPr>
                  <p:cNvPr id="14363" name="Text Box 11"/>
                  <p:cNvSpPr txBox="1">
                    <a:spLocks noChangeArrowheads="1"/>
                  </p:cNvSpPr>
                  <p:nvPr/>
                </p:nvSpPr>
                <p:spPr bwMode="auto">
                  <a:xfrm>
                    <a:off x="6120" y="8099"/>
                    <a:ext cx="360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200" dirty="0"/>
                      <a:t>IV.  Re-Entry From Jails,</a:t>
                    </a:r>
                  </a:p>
                  <a:p>
                    <a:pPr algn="ctr"/>
                    <a:r>
                      <a:rPr lang="en-US" sz="1200" dirty="0"/>
                      <a:t>State Prisons, &amp;</a:t>
                    </a:r>
                  </a:p>
                  <a:p>
                    <a:pPr algn="ctr"/>
                    <a:r>
                      <a:rPr lang="en-US" sz="1200" dirty="0"/>
                      <a:t>Forensic Hospitalization</a:t>
                    </a:r>
                  </a:p>
                </p:txBody>
              </p:sp>
              <p:sp>
                <p:nvSpPr>
                  <p:cNvPr id="14364" name="Text Box 12"/>
                  <p:cNvSpPr txBox="1">
                    <a:spLocks noChangeArrowheads="1"/>
                  </p:cNvSpPr>
                  <p:nvPr/>
                </p:nvSpPr>
                <p:spPr bwMode="auto">
                  <a:xfrm>
                    <a:off x="6120" y="9545"/>
                    <a:ext cx="3600"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100"/>
                      <a:t>V.  Community</a:t>
                    </a:r>
                  </a:p>
                  <a:p>
                    <a:pPr algn="ctr"/>
                    <a:r>
                      <a:rPr lang="en-US" sz="1200"/>
                      <a:t>Corrections</a:t>
                    </a:r>
                    <a:r>
                      <a:rPr lang="en-US" sz="1100"/>
                      <a:t> &amp;</a:t>
                    </a:r>
                  </a:p>
                  <a:p>
                    <a:pPr algn="ctr"/>
                    <a:r>
                      <a:rPr lang="en-US" sz="1100"/>
                      <a:t>Community</a:t>
                    </a:r>
                  </a:p>
                  <a:p>
                    <a:pPr algn="ctr"/>
                    <a:r>
                      <a:rPr lang="en-US" sz="1100"/>
                      <a:t>Support</a:t>
                    </a:r>
                  </a:p>
                </p:txBody>
              </p:sp>
            </p:grpSp>
            <p:grpSp>
              <p:nvGrpSpPr>
                <p:cNvPr id="14349" name="Group 13"/>
                <p:cNvGrpSpPr>
                  <a:grpSpLocks/>
                </p:cNvGrpSpPr>
                <p:nvPr/>
              </p:nvGrpSpPr>
              <p:grpSpPr bwMode="auto">
                <a:xfrm>
                  <a:off x="3600" y="2892"/>
                  <a:ext cx="8640" cy="8255"/>
                  <a:chOff x="3600" y="2892"/>
                  <a:chExt cx="8640" cy="8255"/>
                </a:xfrm>
              </p:grpSpPr>
              <p:grpSp>
                <p:nvGrpSpPr>
                  <p:cNvPr id="14350" name="Group 14"/>
                  <p:cNvGrpSpPr>
                    <a:grpSpLocks/>
                  </p:cNvGrpSpPr>
                  <p:nvPr/>
                </p:nvGrpSpPr>
                <p:grpSpPr bwMode="auto">
                  <a:xfrm>
                    <a:off x="3600" y="2892"/>
                    <a:ext cx="8640" cy="8255"/>
                    <a:chOff x="3600" y="2892"/>
                    <a:chExt cx="8640" cy="8255"/>
                  </a:xfrm>
                </p:grpSpPr>
                <p:sp>
                  <p:nvSpPr>
                    <p:cNvPr id="14353" name="Oval 15"/>
                    <p:cNvSpPr>
                      <a:spLocks noChangeArrowheads="1"/>
                    </p:cNvSpPr>
                    <p:nvPr/>
                  </p:nvSpPr>
                  <p:spPr bwMode="auto">
                    <a:xfrm>
                      <a:off x="3600" y="2892"/>
                      <a:ext cx="8640" cy="508"/>
                    </a:xfrm>
                    <a:prstGeom prst="ellipse">
                      <a:avLst/>
                    </a:prstGeom>
                    <a:solidFill>
                      <a:srgbClr val="CC00CC"/>
                    </a:solidFill>
                    <a:ln w="9525">
                      <a:solidFill>
                        <a:srgbClr val="000000"/>
                      </a:solidFill>
                      <a:round/>
                      <a:headEnd/>
                      <a:tailEnd/>
                    </a:ln>
                  </p:spPr>
                  <p:txBody>
                    <a:bodyPr lIns="84216" tIns="42108" rIns="84216" bIns="42108"/>
                    <a:lstStyle/>
                    <a:p>
                      <a:pPr defTabSz="841375" eaLnBrk="0" hangingPunct="0"/>
                      <a:endParaRPr lang="en-US" sz="1700"/>
                    </a:p>
                  </p:txBody>
                </p:sp>
                <p:sp>
                  <p:nvSpPr>
                    <p:cNvPr id="14354" name="Oval 16"/>
                    <p:cNvSpPr>
                      <a:spLocks noChangeArrowheads="1"/>
                    </p:cNvSpPr>
                    <p:nvPr/>
                  </p:nvSpPr>
                  <p:spPr bwMode="auto">
                    <a:xfrm>
                      <a:off x="4320" y="4441"/>
                      <a:ext cx="7200" cy="508"/>
                    </a:xfrm>
                    <a:prstGeom prst="ellipse">
                      <a:avLst/>
                    </a:prstGeom>
                    <a:solidFill>
                      <a:srgbClr val="CC99FF"/>
                    </a:solidFill>
                    <a:ln w="9525">
                      <a:solidFill>
                        <a:srgbClr val="000000"/>
                      </a:solidFill>
                      <a:round/>
                      <a:headEnd/>
                      <a:tailEnd/>
                    </a:ln>
                  </p:spPr>
                  <p:txBody>
                    <a:bodyPr lIns="84216" tIns="42108" rIns="84216" bIns="42108"/>
                    <a:lstStyle/>
                    <a:p>
                      <a:pPr defTabSz="841375" eaLnBrk="0" hangingPunct="0"/>
                      <a:endParaRPr lang="en-US" sz="1700"/>
                    </a:p>
                  </p:txBody>
                </p:sp>
                <p:sp>
                  <p:nvSpPr>
                    <p:cNvPr id="14355" name="Oval 17"/>
                    <p:cNvSpPr>
                      <a:spLocks noChangeArrowheads="1"/>
                    </p:cNvSpPr>
                    <p:nvPr/>
                  </p:nvSpPr>
                  <p:spPr bwMode="auto">
                    <a:xfrm>
                      <a:off x="5040" y="5990"/>
                      <a:ext cx="5760" cy="508"/>
                    </a:xfrm>
                    <a:prstGeom prst="ellipse">
                      <a:avLst/>
                    </a:prstGeom>
                    <a:solidFill>
                      <a:srgbClr val="FF6600"/>
                    </a:solidFill>
                    <a:ln w="9525">
                      <a:solidFill>
                        <a:srgbClr val="000000"/>
                      </a:solidFill>
                      <a:round/>
                      <a:headEnd/>
                      <a:tailEnd/>
                    </a:ln>
                  </p:spPr>
                  <p:txBody>
                    <a:bodyPr lIns="84216" tIns="42108" rIns="84216" bIns="42108"/>
                    <a:lstStyle/>
                    <a:p>
                      <a:pPr defTabSz="841375" eaLnBrk="0" hangingPunct="0"/>
                      <a:endParaRPr lang="en-US" sz="1700"/>
                    </a:p>
                  </p:txBody>
                </p:sp>
                <p:sp>
                  <p:nvSpPr>
                    <p:cNvPr id="14356" name="Oval 18"/>
                    <p:cNvSpPr>
                      <a:spLocks noChangeArrowheads="1"/>
                    </p:cNvSpPr>
                    <p:nvPr/>
                  </p:nvSpPr>
                  <p:spPr bwMode="auto">
                    <a:xfrm>
                      <a:off x="5760" y="7540"/>
                      <a:ext cx="4320" cy="508"/>
                    </a:xfrm>
                    <a:prstGeom prst="ellipse">
                      <a:avLst/>
                    </a:prstGeom>
                    <a:solidFill>
                      <a:srgbClr val="FF9900"/>
                    </a:solidFill>
                    <a:ln w="9525">
                      <a:solidFill>
                        <a:srgbClr val="000000"/>
                      </a:solidFill>
                      <a:round/>
                      <a:headEnd/>
                      <a:tailEnd/>
                    </a:ln>
                  </p:spPr>
                  <p:txBody>
                    <a:bodyPr lIns="84216" tIns="42108" rIns="84216" bIns="42108"/>
                    <a:lstStyle/>
                    <a:p>
                      <a:pPr defTabSz="841375" eaLnBrk="0" hangingPunct="0"/>
                      <a:endParaRPr lang="en-US" sz="1700"/>
                    </a:p>
                  </p:txBody>
                </p:sp>
                <p:sp>
                  <p:nvSpPr>
                    <p:cNvPr id="14357" name="Oval 19"/>
                    <p:cNvSpPr>
                      <a:spLocks noChangeArrowheads="1"/>
                    </p:cNvSpPr>
                    <p:nvPr/>
                  </p:nvSpPr>
                  <p:spPr bwMode="auto">
                    <a:xfrm>
                      <a:off x="6480" y="9089"/>
                      <a:ext cx="2880" cy="508"/>
                    </a:xfrm>
                    <a:prstGeom prst="ellipse">
                      <a:avLst/>
                    </a:prstGeom>
                    <a:solidFill>
                      <a:srgbClr val="FFFF66"/>
                    </a:solidFill>
                    <a:ln w="9525">
                      <a:solidFill>
                        <a:srgbClr val="000000"/>
                      </a:solidFill>
                      <a:round/>
                      <a:headEnd/>
                      <a:tailEnd/>
                    </a:ln>
                  </p:spPr>
                  <p:txBody>
                    <a:bodyPr lIns="84216" tIns="42108" rIns="84216" bIns="42108"/>
                    <a:lstStyle/>
                    <a:p>
                      <a:pPr defTabSz="841375" eaLnBrk="0" hangingPunct="0"/>
                      <a:endParaRPr lang="en-US" sz="1700"/>
                    </a:p>
                  </p:txBody>
                </p:sp>
                <p:sp>
                  <p:nvSpPr>
                    <p:cNvPr id="14358" name="Oval 20"/>
                    <p:cNvSpPr>
                      <a:spLocks noChangeArrowheads="1"/>
                    </p:cNvSpPr>
                    <p:nvPr/>
                  </p:nvSpPr>
                  <p:spPr bwMode="auto">
                    <a:xfrm>
                      <a:off x="7200" y="10639"/>
                      <a:ext cx="1440" cy="508"/>
                    </a:xfrm>
                    <a:prstGeom prst="ellipse">
                      <a:avLst/>
                    </a:prstGeom>
                    <a:solidFill>
                      <a:srgbClr val="CCFF33"/>
                    </a:solidFill>
                    <a:ln w="9525">
                      <a:solidFill>
                        <a:srgbClr val="000000"/>
                      </a:solidFill>
                      <a:round/>
                      <a:headEnd/>
                      <a:tailEnd/>
                    </a:ln>
                  </p:spPr>
                  <p:txBody>
                    <a:bodyPr lIns="84216" tIns="42108" rIns="84216" bIns="42108"/>
                    <a:lstStyle/>
                    <a:p>
                      <a:pPr defTabSz="841375" eaLnBrk="0" hangingPunct="0"/>
                      <a:endParaRPr lang="en-US" sz="1700"/>
                    </a:p>
                  </p:txBody>
                </p:sp>
              </p:grpSp>
              <p:sp>
                <p:nvSpPr>
                  <p:cNvPr id="14351" name="Line 21"/>
                  <p:cNvSpPr>
                    <a:spLocks noChangeShapeType="1"/>
                  </p:cNvSpPr>
                  <p:nvPr/>
                </p:nvSpPr>
                <p:spPr bwMode="auto">
                  <a:xfrm flipH="1">
                    <a:off x="8640" y="3146"/>
                    <a:ext cx="3600" cy="77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22"/>
                  <p:cNvSpPr>
                    <a:spLocks noChangeShapeType="1"/>
                  </p:cNvSpPr>
                  <p:nvPr/>
                </p:nvSpPr>
                <p:spPr bwMode="auto">
                  <a:xfrm>
                    <a:off x="3600" y="3146"/>
                    <a:ext cx="3600" cy="77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44" name="AutoShape 23"/>
              <p:cNvSpPr>
                <a:spLocks noChangeArrowheads="1"/>
              </p:cNvSpPr>
              <p:nvPr/>
            </p:nvSpPr>
            <p:spPr bwMode="auto">
              <a:xfrm>
                <a:off x="7688" y="4490"/>
                <a:ext cx="464" cy="377"/>
              </a:xfrm>
              <a:prstGeom prst="downArrow">
                <a:avLst>
                  <a:gd name="adj1" fmla="val 50000"/>
                  <a:gd name="adj2" fmla="val 25000"/>
                </a:avLst>
              </a:prstGeom>
              <a:solidFill>
                <a:srgbClr val="000000"/>
              </a:solidFill>
              <a:ln w="9525">
                <a:solidFill>
                  <a:srgbClr val="000000"/>
                </a:solidFill>
                <a:miter lim="800000"/>
                <a:headEnd/>
                <a:tailEnd/>
              </a:ln>
            </p:spPr>
            <p:txBody>
              <a:bodyPr lIns="84216" tIns="42108" rIns="84216" bIns="42108"/>
              <a:lstStyle/>
              <a:p>
                <a:pPr defTabSz="841375" eaLnBrk="0" hangingPunct="0"/>
                <a:endParaRPr lang="en-US" sz="1700"/>
              </a:p>
            </p:txBody>
          </p:sp>
          <p:sp>
            <p:nvSpPr>
              <p:cNvPr id="14345" name="AutoShape 24"/>
              <p:cNvSpPr>
                <a:spLocks noChangeArrowheads="1"/>
              </p:cNvSpPr>
              <p:nvPr/>
            </p:nvSpPr>
            <p:spPr bwMode="auto">
              <a:xfrm>
                <a:off x="7688" y="6056"/>
                <a:ext cx="464" cy="377"/>
              </a:xfrm>
              <a:prstGeom prst="downArrow">
                <a:avLst>
                  <a:gd name="adj1" fmla="val 50000"/>
                  <a:gd name="adj2" fmla="val 25000"/>
                </a:avLst>
              </a:prstGeom>
              <a:solidFill>
                <a:srgbClr val="000000"/>
              </a:solidFill>
              <a:ln w="9525">
                <a:solidFill>
                  <a:srgbClr val="000000"/>
                </a:solidFill>
                <a:miter lim="800000"/>
                <a:headEnd/>
                <a:tailEnd/>
              </a:ln>
            </p:spPr>
            <p:txBody>
              <a:bodyPr lIns="84216" tIns="42108" rIns="84216" bIns="42108"/>
              <a:lstStyle/>
              <a:p>
                <a:pPr defTabSz="841375" eaLnBrk="0" hangingPunct="0"/>
                <a:endParaRPr lang="en-US" sz="1700"/>
              </a:p>
            </p:txBody>
          </p:sp>
          <p:sp>
            <p:nvSpPr>
              <p:cNvPr id="14346" name="AutoShape 25"/>
              <p:cNvSpPr>
                <a:spLocks noChangeArrowheads="1"/>
              </p:cNvSpPr>
              <p:nvPr/>
            </p:nvSpPr>
            <p:spPr bwMode="auto">
              <a:xfrm>
                <a:off x="7688" y="7622"/>
                <a:ext cx="464" cy="377"/>
              </a:xfrm>
              <a:prstGeom prst="downArrow">
                <a:avLst>
                  <a:gd name="adj1" fmla="val 50000"/>
                  <a:gd name="adj2" fmla="val 25000"/>
                </a:avLst>
              </a:prstGeom>
              <a:solidFill>
                <a:srgbClr val="000000"/>
              </a:solidFill>
              <a:ln w="9525">
                <a:solidFill>
                  <a:srgbClr val="000000"/>
                </a:solidFill>
                <a:miter lim="800000"/>
                <a:headEnd/>
                <a:tailEnd/>
              </a:ln>
            </p:spPr>
            <p:txBody>
              <a:bodyPr lIns="84216" tIns="42108" rIns="84216" bIns="42108"/>
              <a:lstStyle/>
              <a:p>
                <a:pPr defTabSz="841375" eaLnBrk="0" hangingPunct="0"/>
                <a:endParaRPr lang="en-US" sz="1700"/>
              </a:p>
            </p:txBody>
          </p:sp>
          <p:sp>
            <p:nvSpPr>
              <p:cNvPr id="14347" name="AutoShape 26"/>
              <p:cNvSpPr>
                <a:spLocks noChangeArrowheads="1"/>
              </p:cNvSpPr>
              <p:nvPr/>
            </p:nvSpPr>
            <p:spPr bwMode="auto">
              <a:xfrm>
                <a:off x="7688" y="9159"/>
                <a:ext cx="464" cy="377"/>
              </a:xfrm>
              <a:prstGeom prst="downArrow">
                <a:avLst>
                  <a:gd name="adj1" fmla="val 50000"/>
                  <a:gd name="adj2" fmla="val 25000"/>
                </a:avLst>
              </a:prstGeom>
              <a:solidFill>
                <a:srgbClr val="000000"/>
              </a:solidFill>
              <a:ln w="9525">
                <a:solidFill>
                  <a:srgbClr val="000000"/>
                </a:solidFill>
                <a:miter lim="800000"/>
                <a:headEnd/>
                <a:tailEnd/>
              </a:ln>
            </p:spPr>
            <p:txBody>
              <a:bodyPr lIns="84216" tIns="42108" rIns="84216" bIns="42108"/>
              <a:lstStyle/>
              <a:p>
                <a:pPr defTabSz="841375" eaLnBrk="0" hangingPunct="0"/>
                <a:endParaRPr lang="en-US" sz="1700"/>
              </a:p>
            </p:txBody>
          </p:sp>
        </p:grpSp>
      </p:grpSp>
      <p:sp>
        <p:nvSpPr>
          <p:cNvPr id="14340" name="Text Box 27"/>
          <p:cNvSpPr txBox="1">
            <a:spLocks noChangeArrowheads="1"/>
          </p:cNvSpPr>
          <p:nvPr/>
        </p:nvSpPr>
        <p:spPr bwMode="auto">
          <a:xfrm>
            <a:off x="304800" y="5562600"/>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1" rIns="91401" bIns="4570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US" dirty="0" err="1">
                <a:latin typeface="Times New Roman" pitchFamily="18" charset="0"/>
              </a:rPr>
              <a:t>Munetz</a:t>
            </a:r>
            <a:r>
              <a:rPr lang="en-US" dirty="0">
                <a:latin typeface="Times New Roman" pitchFamily="18" charset="0"/>
              </a:rPr>
              <a:t> &amp; Griffin:</a:t>
            </a:r>
          </a:p>
          <a:p>
            <a:pPr eaLnBrk="1" hangingPunct="1">
              <a:spcBef>
                <a:spcPct val="20000"/>
              </a:spcBef>
            </a:pPr>
            <a:r>
              <a:rPr lang="en-US" dirty="0">
                <a:latin typeface="Times New Roman" pitchFamily="18" charset="0"/>
              </a:rPr>
              <a:t>Psychiatric Services 57: 544–549, 2006</a:t>
            </a:r>
            <a:endParaRPr lang="en-US" sz="2000" dirty="0">
              <a:latin typeface="Times New Roman" pitchFamily="18" charset="0"/>
            </a:endParaRPr>
          </a:p>
        </p:txBody>
      </p:sp>
    </p:spTree>
    <p:extLst>
      <p:ext uri="{BB962C8B-B14F-4D97-AF65-F5344CB8AC3E}">
        <p14:creationId xmlns:p14="http://schemas.microsoft.com/office/powerpoint/2010/main" val="15716601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52A37D-2505-48B7-8A3D-B7139BCFA408}" type="slidenum">
              <a:rPr lang="en-US" smtClean="0"/>
              <a:pPr eaLnBrk="1" hangingPunct="1"/>
              <a:t>16</a:t>
            </a:fld>
            <a:endParaRPr lang="en-US" smtClean="0"/>
          </a:p>
        </p:txBody>
      </p:sp>
      <p:sp>
        <p:nvSpPr>
          <p:cNvPr id="15363" name="Text Box 2"/>
          <p:cNvSpPr txBox="1">
            <a:spLocks noChangeArrowheads="1"/>
          </p:cNvSpPr>
          <p:nvPr/>
        </p:nvSpPr>
        <p:spPr bwMode="auto">
          <a:xfrm>
            <a:off x="457200" y="914400"/>
            <a:ext cx="2819400" cy="842963"/>
          </a:xfrm>
          <a:prstGeom prst="rect">
            <a:avLst/>
          </a:prstGeom>
          <a:solidFill>
            <a:srgbClr val="D8C9C4"/>
          </a:solidFill>
          <a:ln w="28575">
            <a:solidFill>
              <a:srgbClr val="31231F"/>
            </a:solidFill>
            <a:miter lim="800000"/>
            <a:headEnd/>
            <a:tailEnd/>
          </a:ln>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solidFill>
                  <a:srgbClr val="31231F"/>
                </a:solidFill>
              </a:rPr>
              <a:t>Pre-booking Jail Diversion</a:t>
            </a:r>
          </a:p>
        </p:txBody>
      </p:sp>
      <p:sp>
        <p:nvSpPr>
          <p:cNvPr id="15364" name="Text Box 3"/>
          <p:cNvSpPr txBox="1">
            <a:spLocks noChangeArrowheads="1"/>
          </p:cNvSpPr>
          <p:nvPr/>
        </p:nvSpPr>
        <p:spPr bwMode="auto">
          <a:xfrm>
            <a:off x="3962400" y="609600"/>
            <a:ext cx="4724400" cy="5562600"/>
          </a:xfrm>
          <a:prstGeom prst="rect">
            <a:avLst/>
          </a:prstGeom>
          <a:solidFill>
            <a:srgbClr val="FFF2E5"/>
          </a:solidFill>
          <a:ln w="254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15365" name="Text Box 4"/>
          <p:cNvSpPr txBox="1">
            <a:spLocks noChangeArrowheads="1"/>
          </p:cNvSpPr>
          <p:nvPr/>
        </p:nvSpPr>
        <p:spPr bwMode="auto">
          <a:xfrm rot="-5400000">
            <a:off x="2933700" y="33147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rgbClr val="31231F"/>
                </a:solidFill>
              </a:rPr>
              <a:t>COMMUNITY</a:t>
            </a:r>
            <a:endParaRPr lang="en-US" sz="2800">
              <a:solidFill>
                <a:srgbClr val="31231F"/>
              </a:solidFill>
              <a:latin typeface="Times New Roman" pitchFamily="18" charset="0"/>
              <a:cs typeface="Times New Roman" pitchFamily="18" charset="0"/>
            </a:endParaRPr>
          </a:p>
          <a:p>
            <a:endParaRPr lang="en-US" sz="2800">
              <a:solidFill>
                <a:srgbClr val="31231F"/>
              </a:solidFill>
            </a:endParaRPr>
          </a:p>
        </p:txBody>
      </p:sp>
      <p:sp>
        <p:nvSpPr>
          <p:cNvPr id="15366" name="Text Box 5"/>
          <p:cNvSpPr txBox="1">
            <a:spLocks noChangeArrowheads="1"/>
          </p:cNvSpPr>
          <p:nvPr/>
        </p:nvSpPr>
        <p:spPr bwMode="auto">
          <a:xfrm>
            <a:off x="4038600" y="762000"/>
            <a:ext cx="5105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FF6600"/>
                </a:solidFill>
                <a:cs typeface="Times New Roman" pitchFamily="18" charset="0"/>
              </a:rPr>
              <a:t>Intercept 1</a:t>
            </a:r>
            <a:endParaRPr lang="en-US" sz="2800"/>
          </a:p>
          <a:p>
            <a:r>
              <a:rPr lang="en-US" sz="2000">
                <a:solidFill>
                  <a:srgbClr val="FF6600"/>
                </a:solidFill>
                <a:cs typeface="Times New Roman" pitchFamily="18" charset="0"/>
              </a:rPr>
              <a:t>Law enforcement / Emergency services</a:t>
            </a:r>
            <a:endParaRPr lang="en-US" sz="2000"/>
          </a:p>
        </p:txBody>
      </p:sp>
      <p:grpSp>
        <p:nvGrpSpPr>
          <p:cNvPr id="15367" name="Group 6"/>
          <p:cNvGrpSpPr>
            <a:grpSpLocks/>
          </p:cNvGrpSpPr>
          <p:nvPr/>
        </p:nvGrpSpPr>
        <p:grpSpPr bwMode="auto">
          <a:xfrm>
            <a:off x="6019800" y="1752600"/>
            <a:ext cx="876300" cy="4152900"/>
            <a:chOff x="624" y="1440"/>
            <a:chExt cx="360" cy="1872"/>
          </a:xfrm>
        </p:grpSpPr>
        <p:sp>
          <p:nvSpPr>
            <p:cNvPr id="15374" name="AutoShape 7"/>
            <p:cNvSpPr>
              <a:spLocks noChangeArrowheads="1"/>
            </p:cNvSpPr>
            <p:nvPr/>
          </p:nvSpPr>
          <p:spPr bwMode="auto">
            <a:xfrm>
              <a:off x="624" y="1440"/>
              <a:ext cx="360" cy="1872"/>
            </a:xfrm>
            <a:prstGeom prst="roundRect">
              <a:avLst>
                <a:gd name="adj" fmla="val 16667"/>
              </a:avLst>
            </a:prstGeom>
            <a:solidFill>
              <a:srgbClr val="FF6600">
                <a:alpha val="14117"/>
              </a:srgbClr>
            </a:solidFill>
            <a:ln w="9525">
              <a:solidFill>
                <a:srgbClr val="000000"/>
              </a:solidFill>
              <a:round/>
              <a:headEnd/>
              <a:tailEnd/>
            </a:ln>
          </p:spPr>
          <p:txBody>
            <a:bodyPr/>
            <a:lstStyle/>
            <a:p>
              <a:endParaRPr lang="en-US"/>
            </a:p>
          </p:txBody>
        </p:sp>
        <p:sp>
          <p:nvSpPr>
            <p:cNvPr id="15375" name="Text Box 8"/>
            <p:cNvSpPr txBox="1">
              <a:spLocks noChangeArrowheads="1"/>
            </p:cNvSpPr>
            <p:nvPr/>
          </p:nvSpPr>
          <p:spPr bwMode="auto">
            <a:xfrm rot="-5400000">
              <a:off x="-48" y="2232"/>
              <a:ext cx="17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cs typeface="Times New Roman" pitchFamily="18" charset="0"/>
                </a:rPr>
                <a:t>Local Law Enforcement</a:t>
              </a:r>
              <a:endParaRPr lang="en-US" sz="2400"/>
            </a:p>
          </p:txBody>
        </p:sp>
      </p:grpSp>
      <p:sp>
        <p:nvSpPr>
          <p:cNvPr id="15368" name="Line 9"/>
          <p:cNvSpPr>
            <a:spLocks noChangeShapeType="1"/>
          </p:cNvSpPr>
          <p:nvPr/>
        </p:nvSpPr>
        <p:spPr bwMode="auto">
          <a:xfrm>
            <a:off x="6934200" y="3810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69" name="Group 10"/>
          <p:cNvGrpSpPr>
            <a:grpSpLocks/>
          </p:cNvGrpSpPr>
          <p:nvPr/>
        </p:nvGrpSpPr>
        <p:grpSpPr bwMode="auto">
          <a:xfrm>
            <a:off x="7620000" y="2133600"/>
            <a:ext cx="876300" cy="3162300"/>
            <a:chOff x="624" y="1440"/>
            <a:chExt cx="360" cy="1872"/>
          </a:xfrm>
        </p:grpSpPr>
        <p:sp>
          <p:nvSpPr>
            <p:cNvPr id="15372" name="AutoShape 11"/>
            <p:cNvSpPr>
              <a:spLocks noChangeArrowheads="1"/>
            </p:cNvSpPr>
            <p:nvPr/>
          </p:nvSpPr>
          <p:spPr bwMode="auto">
            <a:xfrm>
              <a:off x="624" y="1440"/>
              <a:ext cx="360" cy="1872"/>
            </a:xfrm>
            <a:prstGeom prst="roundRect">
              <a:avLst>
                <a:gd name="adj" fmla="val 16667"/>
              </a:avLst>
            </a:prstGeom>
            <a:solidFill>
              <a:schemeClr val="accent1">
                <a:alpha val="14117"/>
              </a:schemeClr>
            </a:solidFill>
            <a:ln w="9525">
              <a:solidFill>
                <a:srgbClr val="000000"/>
              </a:solidFill>
              <a:round/>
              <a:headEnd/>
              <a:tailEnd/>
            </a:ln>
          </p:spPr>
          <p:txBody>
            <a:bodyPr/>
            <a:lstStyle/>
            <a:p>
              <a:endParaRPr lang="en-US"/>
            </a:p>
          </p:txBody>
        </p:sp>
        <p:sp>
          <p:nvSpPr>
            <p:cNvPr id="15373" name="Text Box 12"/>
            <p:cNvSpPr txBox="1">
              <a:spLocks noChangeArrowheads="1"/>
            </p:cNvSpPr>
            <p:nvPr/>
          </p:nvSpPr>
          <p:spPr bwMode="auto">
            <a:xfrm rot="-5400000">
              <a:off x="-48" y="2232"/>
              <a:ext cx="17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cs typeface="Times New Roman" pitchFamily="18" charset="0"/>
                </a:rPr>
                <a:t>Arrest</a:t>
              </a:r>
              <a:endParaRPr lang="en-US" sz="2400"/>
            </a:p>
          </p:txBody>
        </p:sp>
      </p:grpSp>
      <p:sp>
        <p:nvSpPr>
          <p:cNvPr id="15370" name="Text Box 13"/>
          <p:cNvSpPr txBox="1">
            <a:spLocks noChangeArrowheads="1"/>
          </p:cNvSpPr>
          <p:nvPr/>
        </p:nvSpPr>
        <p:spPr bwMode="auto">
          <a:xfrm>
            <a:off x="4648200" y="1828800"/>
            <a:ext cx="1143000" cy="782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t>Dispatch</a:t>
            </a:r>
          </a:p>
          <a:p>
            <a:pPr algn="ctr" eaLnBrk="1" hangingPunct="1">
              <a:spcBef>
                <a:spcPct val="50000"/>
              </a:spcBef>
            </a:pPr>
            <a:r>
              <a:rPr lang="en-US"/>
              <a:t>911</a:t>
            </a:r>
          </a:p>
        </p:txBody>
      </p:sp>
      <p:sp>
        <p:nvSpPr>
          <p:cNvPr id="15371" name="Line 14"/>
          <p:cNvSpPr>
            <a:spLocks noChangeShapeType="1"/>
          </p:cNvSpPr>
          <p:nvPr/>
        </p:nvSpPr>
        <p:spPr bwMode="auto">
          <a:xfrm>
            <a:off x="5791200" y="22098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009191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t>VISION</a:t>
            </a:r>
            <a:endParaRPr lang="en-US" sz="6000" dirty="0"/>
          </a:p>
        </p:txBody>
      </p:sp>
      <p:sp>
        <p:nvSpPr>
          <p:cNvPr id="3" name="Content Placeholder 2"/>
          <p:cNvSpPr>
            <a:spLocks noGrp="1"/>
          </p:cNvSpPr>
          <p:nvPr>
            <p:ph idx="1"/>
          </p:nvPr>
        </p:nvSpPr>
        <p:spPr>
          <a:xfrm>
            <a:off x="0" y="1981200"/>
            <a:ext cx="8933581" cy="4144963"/>
          </a:xfrm>
        </p:spPr>
        <p:txBody>
          <a:bodyPr>
            <a:normAutofit/>
          </a:bodyPr>
          <a:lstStyle/>
          <a:p>
            <a:r>
              <a:rPr lang="en-US" sz="4800" b="1" u="sng" dirty="0"/>
              <a:t>Safety</a:t>
            </a:r>
            <a:r>
              <a:rPr lang="en-US" sz="4800" dirty="0"/>
              <a:t> for the Officer, </a:t>
            </a:r>
            <a:endParaRPr lang="en-US" sz="4800" dirty="0" smtClean="0"/>
          </a:p>
          <a:p>
            <a:r>
              <a:rPr lang="en-US" sz="4800" b="1" u="sng" dirty="0" smtClean="0"/>
              <a:t>Safety</a:t>
            </a:r>
            <a:r>
              <a:rPr lang="en-US" sz="4800" dirty="0" smtClean="0"/>
              <a:t> </a:t>
            </a:r>
            <a:r>
              <a:rPr lang="en-US" sz="4800" dirty="0"/>
              <a:t>for the </a:t>
            </a:r>
            <a:r>
              <a:rPr lang="en-US" sz="4800" dirty="0" smtClean="0"/>
              <a:t>Community</a:t>
            </a:r>
          </a:p>
          <a:p>
            <a:r>
              <a:rPr lang="en-US" sz="4800" b="1" u="sng" dirty="0" smtClean="0"/>
              <a:t>Safety</a:t>
            </a:r>
            <a:r>
              <a:rPr lang="en-US" sz="4800" dirty="0" smtClean="0"/>
              <a:t> </a:t>
            </a:r>
            <a:r>
              <a:rPr lang="en-US" sz="4800" dirty="0"/>
              <a:t>for the Person </a:t>
            </a:r>
            <a:r>
              <a:rPr lang="en-US" sz="4800" dirty="0" smtClean="0"/>
              <a:t>in Crisis</a:t>
            </a:r>
          </a:p>
        </p:txBody>
      </p:sp>
      <p:pic>
        <p:nvPicPr>
          <p:cNvPr id="4" name="Picture 3"/>
          <p:cNvPicPr>
            <a:picLocks noChangeAspect="1"/>
          </p:cNvPicPr>
          <p:nvPr/>
        </p:nvPicPr>
        <p:blipFill>
          <a:blip r:embed="rId2"/>
          <a:stretch>
            <a:fillRect/>
          </a:stretch>
        </p:blipFill>
        <p:spPr>
          <a:xfrm>
            <a:off x="4355887" y="4851132"/>
            <a:ext cx="4261720" cy="1845734"/>
          </a:xfrm>
          <a:prstGeom prst="rect">
            <a:avLst/>
          </a:prstGeom>
        </p:spPr>
      </p:pic>
    </p:spTree>
    <p:extLst>
      <p:ext uri="{BB962C8B-B14F-4D97-AF65-F5344CB8AC3E}">
        <p14:creationId xmlns:p14="http://schemas.microsoft.com/office/powerpoint/2010/main" val="901358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9867" y="331694"/>
            <a:ext cx="3194920" cy="1649506"/>
          </a:xfrm>
          <a:prstGeom prst="rect">
            <a:avLst/>
          </a:prstGeom>
        </p:spPr>
      </p:pic>
      <p:sp>
        <p:nvSpPr>
          <p:cNvPr id="2" name="Title 1"/>
          <p:cNvSpPr>
            <a:spLocks noGrp="1"/>
          </p:cNvSpPr>
          <p:nvPr>
            <p:ph type="title"/>
          </p:nvPr>
        </p:nvSpPr>
        <p:spPr/>
        <p:txBody>
          <a:bodyPr/>
          <a:lstStyle/>
          <a:p>
            <a:r>
              <a:rPr lang="en-US" sz="6000" b="1" dirty="0" smtClean="0"/>
              <a:t>    MISSION</a:t>
            </a:r>
            <a:endParaRPr lang="en-US" sz="6000" dirty="0"/>
          </a:p>
        </p:txBody>
      </p:sp>
      <p:sp>
        <p:nvSpPr>
          <p:cNvPr id="3" name="Content Placeholder 2"/>
          <p:cNvSpPr>
            <a:spLocks noGrp="1"/>
          </p:cNvSpPr>
          <p:nvPr>
            <p:ph idx="1"/>
          </p:nvPr>
        </p:nvSpPr>
        <p:spPr/>
        <p:txBody>
          <a:bodyPr>
            <a:noAutofit/>
          </a:bodyPr>
          <a:lstStyle/>
          <a:p>
            <a:r>
              <a:rPr lang="en-US" sz="3600" dirty="0"/>
              <a:t>CIT is designed to </a:t>
            </a:r>
            <a:r>
              <a:rPr lang="en-US" sz="3600" dirty="0" smtClean="0"/>
              <a:t>educate </a:t>
            </a:r>
            <a:r>
              <a:rPr lang="en-US" sz="3600" dirty="0"/>
              <a:t>and prepare law enforcement officers who come into contact with people in crisis, to recognize the signs and symptoms of mental illness and to respond effectively and appropriately to the individual</a:t>
            </a:r>
            <a:r>
              <a:rPr lang="en-US" sz="3600" dirty="0" smtClean="0"/>
              <a:t>.</a:t>
            </a:r>
          </a:p>
          <a:p>
            <a:endParaRPr lang="en-US" sz="3600" dirty="0"/>
          </a:p>
        </p:txBody>
      </p:sp>
    </p:spTree>
    <p:extLst>
      <p:ext uri="{BB962C8B-B14F-4D97-AF65-F5344CB8AC3E}">
        <p14:creationId xmlns:p14="http://schemas.microsoft.com/office/powerpoint/2010/main" val="3282300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7200" y="762000"/>
            <a:ext cx="7547317" cy="4977618"/>
          </a:xfrm>
        </p:spPr>
        <p:txBody>
          <a:bodyPr anchor="ctr" anchorCtr="1"/>
          <a:lstStyle/>
          <a:p>
            <a:pPr>
              <a:buFontTx/>
              <a:buNone/>
            </a:pPr>
            <a:endParaRPr lang="en-US" smtClean="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6" y="761999"/>
            <a:ext cx="7160456" cy="52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30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3557" y="3657599"/>
            <a:ext cx="8510954" cy="2982351"/>
          </a:xfrm>
        </p:spPr>
        <p:txBody>
          <a:bodyPr>
            <a:normAutofit fontScale="92500" lnSpcReduction="20000"/>
          </a:bodyPr>
          <a:lstStyle/>
          <a:p>
            <a:endParaRPr lang="en-US" sz="4400" b="1" dirty="0" smtClean="0"/>
          </a:p>
          <a:p>
            <a:endParaRPr lang="en-US" sz="4400" b="1" dirty="0"/>
          </a:p>
          <a:p>
            <a:pPr algn="ctr"/>
            <a:r>
              <a:rPr lang="en-US" sz="4800" b="1" dirty="0" smtClean="0"/>
              <a:t>WHY CIT???</a:t>
            </a:r>
          </a:p>
          <a:p>
            <a:pPr algn="ctr"/>
            <a:r>
              <a:rPr lang="en-US" sz="4800" b="1" dirty="0" smtClean="0">
                <a:solidFill>
                  <a:srgbClr val="FF0000"/>
                </a:solidFill>
              </a:rPr>
              <a:t>HOW SUCCESSFUL </a:t>
            </a:r>
          </a:p>
          <a:p>
            <a:pPr algn="ctr"/>
            <a:r>
              <a:rPr lang="en-US" sz="4800" b="1" dirty="0" smtClean="0">
                <a:solidFill>
                  <a:srgbClr val="FF0000"/>
                </a:solidFill>
              </a:rPr>
              <a:t>IS CIT??</a:t>
            </a:r>
          </a:p>
          <a:p>
            <a:endParaRPr lang="en-US" sz="3600" dirty="0" smtClean="0"/>
          </a:p>
        </p:txBody>
      </p:sp>
      <p:pic>
        <p:nvPicPr>
          <p:cNvPr id="3075" name="Picture 4" descr="CIT-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381000"/>
            <a:ext cx="3276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9986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OBJECTIVES </a:t>
            </a:r>
            <a:r>
              <a:rPr lang="en-US" sz="4000" b="1" dirty="0"/>
              <a:t>&amp; OUTCOMES</a:t>
            </a:r>
            <a:endParaRPr lang="en-US" sz="4000" dirty="0"/>
          </a:p>
        </p:txBody>
      </p:sp>
      <p:sp>
        <p:nvSpPr>
          <p:cNvPr id="3" name="Content Placeholder 2"/>
          <p:cNvSpPr>
            <a:spLocks noGrp="1"/>
          </p:cNvSpPr>
          <p:nvPr>
            <p:ph idx="1"/>
          </p:nvPr>
        </p:nvSpPr>
        <p:spPr>
          <a:xfrm>
            <a:off x="498474" y="1600200"/>
            <a:ext cx="7556313" cy="4525964"/>
          </a:xfrm>
        </p:spPr>
        <p:txBody>
          <a:bodyPr>
            <a:normAutofit fontScale="92500" lnSpcReduction="20000"/>
          </a:bodyPr>
          <a:lstStyle/>
          <a:p>
            <a:r>
              <a:rPr lang="en-US" sz="3900" b="1" u="sng" dirty="0" smtClean="0"/>
              <a:t>Objective</a:t>
            </a:r>
            <a:r>
              <a:rPr lang="en-US" sz="3900" b="1" dirty="0" smtClean="0"/>
              <a:t>: </a:t>
            </a:r>
            <a:r>
              <a:rPr lang="en-US" sz="3900" dirty="0" smtClean="0">
                <a:solidFill>
                  <a:srgbClr val="0070C0"/>
                </a:solidFill>
              </a:rPr>
              <a:t>Reduce </a:t>
            </a:r>
            <a:r>
              <a:rPr lang="en-US" sz="3900" dirty="0">
                <a:solidFill>
                  <a:srgbClr val="0070C0"/>
                </a:solidFill>
              </a:rPr>
              <a:t>officer injuries due</a:t>
            </a:r>
            <a:r>
              <a:rPr lang="en-US" sz="3900" dirty="0"/>
              <a:t> to mental health crisis calls</a:t>
            </a:r>
            <a:r>
              <a:rPr lang="en-US" sz="3900" dirty="0" smtClean="0"/>
              <a:t>.</a:t>
            </a:r>
          </a:p>
          <a:p>
            <a:r>
              <a:rPr lang="en-US" sz="3900" b="1" u="sng" dirty="0" smtClean="0"/>
              <a:t>Outcome</a:t>
            </a:r>
            <a:r>
              <a:rPr lang="en-US" sz="3900" dirty="0" smtClean="0"/>
              <a:t>: Over </a:t>
            </a:r>
            <a:r>
              <a:rPr lang="en-US" sz="3900" dirty="0"/>
              <a:t>four years  </a:t>
            </a:r>
            <a:r>
              <a:rPr lang="en-US" sz="3900" dirty="0" smtClean="0"/>
              <a:t>  (</a:t>
            </a:r>
            <a:r>
              <a:rPr lang="en-US" sz="3900" dirty="0"/>
              <a:t>2008-2011) there were </a:t>
            </a:r>
            <a:r>
              <a:rPr lang="en-US" sz="3900" b="1" dirty="0"/>
              <a:t>over 5,000 mental health crisis calls </a:t>
            </a:r>
            <a:r>
              <a:rPr lang="en-US" sz="3900" dirty="0"/>
              <a:t>with </a:t>
            </a:r>
            <a:r>
              <a:rPr lang="en-US" sz="3900" b="1" u="sng" dirty="0">
                <a:solidFill>
                  <a:srgbClr val="FF0000"/>
                </a:solidFill>
              </a:rPr>
              <a:t>NOT</a:t>
            </a:r>
            <a:r>
              <a:rPr lang="en-US" sz="3900" b="1" dirty="0">
                <a:solidFill>
                  <a:srgbClr val="FF0000"/>
                </a:solidFill>
              </a:rPr>
              <a:t> </a:t>
            </a:r>
            <a:r>
              <a:rPr lang="en-US" sz="3900" dirty="0">
                <a:solidFill>
                  <a:srgbClr val="FF0000"/>
                </a:solidFill>
              </a:rPr>
              <a:t>a single documented officer injury </a:t>
            </a:r>
            <a:r>
              <a:rPr lang="en-US" sz="3900" dirty="0" smtClean="0">
                <a:solidFill>
                  <a:srgbClr val="FF0000"/>
                </a:solidFill>
              </a:rPr>
              <a:t>         </a:t>
            </a:r>
            <a:r>
              <a:rPr lang="en-US" sz="3900" dirty="0" smtClean="0"/>
              <a:t>(</a:t>
            </a:r>
            <a:r>
              <a:rPr lang="en-US" sz="3900" dirty="0"/>
              <a:t>Charlottesville, Albemarle, UVA).</a:t>
            </a:r>
            <a:endParaRPr lang="en-US" sz="3900" b="1" dirty="0" smtClean="0"/>
          </a:p>
          <a:p>
            <a:endParaRPr lang="en-US" sz="3600" dirty="0"/>
          </a:p>
        </p:txBody>
      </p:sp>
    </p:spTree>
    <p:extLst>
      <p:ext uri="{BB962C8B-B14F-4D97-AF65-F5344CB8AC3E}">
        <p14:creationId xmlns:p14="http://schemas.microsoft.com/office/powerpoint/2010/main" val="2460381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4" y="1284297"/>
            <a:ext cx="7556313" cy="4841867"/>
          </a:xfrm>
        </p:spPr>
        <p:txBody>
          <a:bodyPr>
            <a:noAutofit/>
          </a:bodyPr>
          <a:lstStyle/>
          <a:p>
            <a:r>
              <a:rPr lang="en-US" sz="3200" b="1" u="sng" dirty="0"/>
              <a:t>Objective</a:t>
            </a:r>
            <a:r>
              <a:rPr lang="en-US" sz="3200" b="1" dirty="0"/>
              <a:t>: </a:t>
            </a:r>
            <a:r>
              <a:rPr lang="en-US" sz="3200" b="1" dirty="0">
                <a:solidFill>
                  <a:srgbClr val="0070C0"/>
                </a:solidFill>
              </a:rPr>
              <a:t>Reduce time </a:t>
            </a:r>
            <a:r>
              <a:rPr lang="en-US" sz="3200" dirty="0"/>
              <a:t>that officers spend on mental health related calls</a:t>
            </a:r>
            <a:r>
              <a:rPr lang="en-US" sz="3200" dirty="0" smtClean="0"/>
              <a:t>.</a:t>
            </a:r>
          </a:p>
          <a:p>
            <a:r>
              <a:rPr lang="en-US" sz="3200" b="1" u="sng" dirty="0" smtClean="0"/>
              <a:t>Outcome</a:t>
            </a:r>
            <a:r>
              <a:rPr lang="en-US" sz="3200" dirty="0"/>
              <a:t>: Reduced officer ECO / TDO time from an average of 4 to 6 hours per call to an average of </a:t>
            </a:r>
            <a:r>
              <a:rPr lang="en-US" sz="3200" b="1" dirty="0">
                <a:solidFill>
                  <a:srgbClr val="FF0000"/>
                </a:solidFill>
              </a:rPr>
              <a:t>52 minutes </a:t>
            </a:r>
            <a:r>
              <a:rPr lang="en-US" sz="3200" dirty="0"/>
              <a:t>(from time of dispatch to the time of releasing custody of patient at UVA hospital ER with Custody Exchange MOA with UVA Police Department).</a:t>
            </a:r>
          </a:p>
        </p:txBody>
      </p:sp>
      <p:pic>
        <p:nvPicPr>
          <p:cNvPr id="4" name="Picture 3"/>
          <p:cNvPicPr>
            <a:picLocks noChangeAspect="1"/>
          </p:cNvPicPr>
          <p:nvPr/>
        </p:nvPicPr>
        <p:blipFill>
          <a:blip r:embed="rId2"/>
          <a:stretch>
            <a:fillRect/>
          </a:stretch>
        </p:blipFill>
        <p:spPr>
          <a:xfrm>
            <a:off x="7490010" y="2286001"/>
            <a:ext cx="1653990" cy="1792940"/>
          </a:xfrm>
          <a:prstGeom prst="rect">
            <a:avLst/>
          </a:prstGeom>
        </p:spPr>
      </p:pic>
    </p:spTree>
    <p:extLst>
      <p:ext uri="{BB962C8B-B14F-4D97-AF65-F5344CB8AC3E}">
        <p14:creationId xmlns:p14="http://schemas.microsoft.com/office/powerpoint/2010/main" val="3072185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4" y="1443031"/>
            <a:ext cx="7556313" cy="4548382"/>
          </a:xfrm>
        </p:spPr>
        <p:txBody>
          <a:bodyPr>
            <a:noAutofit/>
          </a:bodyPr>
          <a:lstStyle/>
          <a:p>
            <a:r>
              <a:rPr lang="en-US" sz="3200" b="1" u="sng" dirty="0" smtClean="0"/>
              <a:t>Objective</a:t>
            </a:r>
            <a:r>
              <a:rPr lang="en-US" sz="3200" b="1" dirty="0" smtClean="0"/>
              <a:t>: </a:t>
            </a:r>
            <a:r>
              <a:rPr lang="en-US" sz="3200" dirty="0" smtClean="0"/>
              <a:t>Based </a:t>
            </a:r>
            <a:r>
              <a:rPr lang="en-US" sz="3200" dirty="0"/>
              <a:t>on the Virginia CIT Model, </a:t>
            </a:r>
            <a:r>
              <a:rPr lang="en-US" sz="3200" b="1" u="sng" dirty="0">
                <a:solidFill>
                  <a:srgbClr val="0070C0"/>
                </a:solidFill>
              </a:rPr>
              <a:t>train a minimum of 25% of patrol officers </a:t>
            </a:r>
            <a:r>
              <a:rPr lang="en-US" sz="3200" dirty="0"/>
              <a:t>within each law enforcement department to be trained in CIT.</a:t>
            </a:r>
          </a:p>
          <a:p>
            <a:r>
              <a:rPr lang="en-US" sz="3200" b="1" u="sng" dirty="0" smtClean="0"/>
              <a:t>Outcomes</a:t>
            </a:r>
            <a:r>
              <a:rPr lang="en-US" sz="3200" dirty="0" smtClean="0"/>
              <a:t>: Over </a:t>
            </a:r>
            <a:r>
              <a:rPr lang="en-US" sz="3200" b="1" dirty="0">
                <a:solidFill>
                  <a:srgbClr val="FF0000"/>
                </a:solidFill>
              </a:rPr>
              <a:t>70% </a:t>
            </a:r>
            <a:r>
              <a:rPr lang="en-US" sz="3200" dirty="0">
                <a:solidFill>
                  <a:srgbClr val="FF0000"/>
                </a:solidFill>
              </a:rPr>
              <a:t>of all police </a:t>
            </a:r>
            <a:r>
              <a:rPr lang="en-US" sz="3200" dirty="0"/>
              <a:t>officers (Charlottesville, Albemarle, UVA) instructed in 40-Hour Virginia Department of Criminal Justice </a:t>
            </a:r>
            <a:r>
              <a:rPr lang="en-US" sz="3200" dirty="0" smtClean="0"/>
              <a:t>Services (DCJS) </a:t>
            </a:r>
            <a:r>
              <a:rPr lang="en-US" sz="3200" dirty="0"/>
              <a:t>accredited trainings</a:t>
            </a:r>
            <a:r>
              <a:rPr lang="en-US" sz="2800" dirty="0"/>
              <a:t>. </a:t>
            </a:r>
            <a:endParaRPr lang="en-US" sz="2800" dirty="0" smtClean="0"/>
          </a:p>
        </p:txBody>
      </p:sp>
    </p:spTree>
    <p:extLst>
      <p:ext uri="{BB962C8B-B14F-4D97-AF65-F5344CB8AC3E}">
        <p14:creationId xmlns:p14="http://schemas.microsoft.com/office/powerpoint/2010/main" val="322852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7924"/>
          </a:xfrm>
        </p:spPr>
        <p:txBody>
          <a:bodyPr/>
          <a:lstStyle/>
          <a:p>
            <a:pPr algn="ctr"/>
            <a:r>
              <a:rPr lang="en-US" sz="4000" b="1" dirty="0" smtClean="0"/>
              <a:t>OUTCOMES (Continued)</a:t>
            </a:r>
            <a:endParaRPr lang="en-US" sz="4000" dirty="0"/>
          </a:p>
        </p:txBody>
      </p:sp>
      <p:sp>
        <p:nvSpPr>
          <p:cNvPr id="3" name="Content Placeholder 2"/>
          <p:cNvSpPr>
            <a:spLocks noGrp="1"/>
          </p:cNvSpPr>
          <p:nvPr>
            <p:ph idx="1"/>
          </p:nvPr>
        </p:nvSpPr>
        <p:spPr>
          <a:xfrm>
            <a:off x="239060" y="1342018"/>
            <a:ext cx="6988365" cy="5351629"/>
          </a:xfrm>
        </p:spPr>
        <p:txBody>
          <a:bodyPr>
            <a:normAutofit fontScale="77500" lnSpcReduction="20000"/>
          </a:bodyPr>
          <a:lstStyle/>
          <a:p>
            <a:r>
              <a:rPr lang="en-US" sz="4100" dirty="0" smtClean="0"/>
              <a:t>Over </a:t>
            </a:r>
            <a:r>
              <a:rPr lang="en-US" sz="4100" b="1" dirty="0" smtClean="0">
                <a:solidFill>
                  <a:srgbClr val="FF0000"/>
                </a:solidFill>
              </a:rPr>
              <a:t>30% </a:t>
            </a:r>
            <a:r>
              <a:rPr lang="en-US" sz="4100" dirty="0" smtClean="0">
                <a:solidFill>
                  <a:srgbClr val="FF0000"/>
                </a:solidFill>
              </a:rPr>
              <a:t>of county sheriff deputies </a:t>
            </a:r>
            <a:r>
              <a:rPr lang="en-US" sz="4100" dirty="0" smtClean="0"/>
              <a:t>within 8 of the 9 rural counties trained in the Thomas Jefferson Area CIT region.</a:t>
            </a:r>
          </a:p>
          <a:p>
            <a:r>
              <a:rPr lang="en-US" sz="4100" b="1" dirty="0" smtClean="0">
                <a:solidFill>
                  <a:srgbClr val="FF0000"/>
                </a:solidFill>
              </a:rPr>
              <a:t>100% </a:t>
            </a:r>
            <a:r>
              <a:rPr lang="en-US" sz="4100" dirty="0" smtClean="0">
                <a:solidFill>
                  <a:srgbClr val="FF0000"/>
                </a:solidFill>
              </a:rPr>
              <a:t>of Emergency Dispatchers </a:t>
            </a:r>
            <a:r>
              <a:rPr lang="en-US" sz="4100" dirty="0" smtClean="0"/>
              <a:t>instructed within 8 of the 9 localities in the TJA-CIT area in </a:t>
            </a:r>
            <a:r>
              <a:rPr lang="en-US" sz="4100" dirty="0"/>
              <a:t> </a:t>
            </a:r>
            <a:r>
              <a:rPr lang="en-US" sz="4100" dirty="0" smtClean="0"/>
              <a:t>   4-Hour CIT Training (currently increased to 8 hour trainings). </a:t>
            </a:r>
          </a:p>
          <a:p>
            <a:r>
              <a:rPr lang="en-US" sz="4100" dirty="0" smtClean="0"/>
              <a:t>Trained over </a:t>
            </a:r>
            <a:r>
              <a:rPr lang="en-US" sz="4100" b="1" dirty="0" smtClean="0">
                <a:solidFill>
                  <a:srgbClr val="FF0000"/>
                </a:solidFill>
              </a:rPr>
              <a:t>600 </a:t>
            </a:r>
            <a:r>
              <a:rPr lang="en-US" sz="4100" dirty="0" smtClean="0">
                <a:solidFill>
                  <a:srgbClr val="FF0000"/>
                </a:solidFill>
              </a:rPr>
              <a:t>officers</a:t>
            </a:r>
            <a:r>
              <a:rPr lang="en-US" sz="4100" dirty="0" smtClean="0"/>
              <a:t> within      TJA-CIT area and throughout Virginia.</a:t>
            </a:r>
          </a:p>
          <a:p>
            <a:endParaRPr lang="en-US" dirty="0"/>
          </a:p>
        </p:txBody>
      </p:sp>
      <p:pic>
        <p:nvPicPr>
          <p:cNvPr id="5" name="Picture 4"/>
          <p:cNvPicPr>
            <a:picLocks noChangeAspect="1"/>
          </p:cNvPicPr>
          <p:nvPr/>
        </p:nvPicPr>
        <p:blipFill>
          <a:blip r:embed="rId2"/>
          <a:stretch>
            <a:fillRect/>
          </a:stretch>
        </p:blipFill>
        <p:spPr>
          <a:xfrm>
            <a:off x="6779213" y="2910629"/>
            <a:ext cx="2234058" cy="2108200"/>
          </a:xfrm>
          <a:prstGeom prst="rect">
            <a:avLst/>
          </a:prstGeom>
        </p:spPr>
      </p:pic>
    </p:spTree>
    <p:extLst>
      <p:ext uri="{BB962C8B-B14F-4D97-AF65-F5344CB8AC3E}">
        <p14:creationId xmlns:p14="http://schemas.microsoft.com/office/powerpoint/2010/main" val="2469951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OBJECTIVES &amp; OUTCOMES</a:t>
            </a:r>
            <a:endParaRPr lang="en-US" sz="4000" dirty="0"/>
          </a:p>
        </p:txBody>
      </p:sp>
      <p:sp>
        <p:nvSpPr>
          <p:cNvPr id="3" name="Content Placeholder 2"/>
          <p:cNvSpPr>
            <a:spLocks noGrp="1"/>
          </p:cNvSpPr>
          <p:nvPr>
            <p:ph idx="1"/>
          </p:nvPr>
        </p:nvSpPr>
        <p:spPr>
          <a:xfrm>
            <a:off x="498474" y="1385310"/>
            <a:ext cx="7556313" cy="4740854"/>
          </a:xfrm>
        </p:spPr>
        <p:txBody>
          <a:bodyPr>
            <a:normAutofit/>
          </a:bodyPr>
          <a:lstStyle/>
          <a:p>
            <a:r>
              <a:rPr lang="en-US" sz="4000" dirty="0"/>
              <a:t>Keep many </a:t>
            </a:r>
            <a:r>
              <a:rPr lang="en-US" sz="4000" dirty="0" smtClean="0"/>
              <a:t>individuals with mental illness </a:t>
            </a:r>
            <a:r>
              <a:rPr lang="en-US" sz="4000" dirty="0"/>
              <a:t>out of the criminal justice system </a:t>
            </a:r>
            <a:r>
              <a:rPr lang="en-US" sz="4000" dirty="0" smtClean="0"/>
              <a:t>                          </a:t>
            </a:r>
            <a:r>
              <a:rPr lang="en-US" sz="4000" i="1" dirty="0" smtClean="0"/>
              <a:t>(</a:t>
            </a:r>
            <a:r>
              <a:rPr lang="en-US" sz="4000" i="1" dirty="0"/>
              <a:t>when safe and appropriate)</a:t>
            </a:r>
            <a:r>
              <a:rPr lang="en-US" sz="4000" i="1" dirty="0" smtClean="0"/>
              <a:t>.</a:t>
            </a:r>
          </a:p>
          <a:p>
            <a:endParaRPr lang="en-US" sz="3600" i="1" dirty="0"/>
          </a:p>
          <a:p>
            <a:pPr marL="0" indent="0">
              <a:buNone/>
            </a:pPr>
            <a:endParaRPr lang="en-US" sz="3600" dirty="0"/>
          </a:p>
        </p:txBody>
      </p:sp>
      <p:pic>
        <p:nvPicPr>
          <p:cNvPr id="4" name="Picture 3"/>
          <p:cNvPicPr>
            <a:picLocks noChangeAspect="1"/>
          </p:cNvPicPr>
          <p:nvPr/>
        </p:nvPicPr>
        <p:blipFill>
          <a:blip r:embed="rId2"/>
          <a:stretch>
            <a:fillRect/>
          </a:stretch>
        </p:blipFill>
        <p:spPr>
          <a:xfrm>
            <a:off x="4914257" y="3997229"/>
            <a:ext cx="3867578" cy="2691935"/>
          </a:xfrm>
          <a:prstGeom prst="rect">
            <a:avLst/>
          </a:prstGeom>
        </p:spPr>
      </p:pic>
      <p:pic>
        <p:nvPicPr>
          <p:cNvPr id="5" name="Picture 2" descr="get_out_of_jail_fre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673" y="3997229"/>
            <a:ext cx="4366878" cy="269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8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B2FED06-FEA6-4139-AA1C-4CF80F0B15F5}" type="slidenum">
              <a:rPr lang="en-US" sz="1400"/>
              <a:pPr algn="r" eaLnBrk="1" hangingPunct="1"/>
              <a:t>25</a:t>
            </a:fld>
            <a:endParaRPr lang="en-US" sz="1400"/>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24221"/>
            <a:ext cx="8534400" cy="412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6608" y="228600"/>
            <a:ext cx="8983577" cy="1754326"/>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u="sng" dirty="0">
                <a:ln w="11430"/>
                <a:solidFill>
                  <a:srgbClr val="3333CC"/>
                </a:solidFill>
                <a:effectLst>
                  <a:outerShdw blurRad="80000" dist="40000" dir="5040000" algn="tl">
                    <a:srgbClr val="000000">
                      <a:alpha val="30000"/>
                    </a:srgbClr>
                  </a:outerShdw>
                </a:effectLst>
              </a:rPr>
              <a:t>Crisis Intervention System </a:t>
            </a:r>
            <a:endParaRPr lang="en-US" sz="5400" b="1" dirty="0">
              <a:ln w="11430"/>
              <a:solidFill>
                <a:srgbClr val="3333CC"/>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23408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179294"/>
            <a:ext cx="7605059" cy="1270000"/>
          </a:xfrm>
        </p:spPr>
        <p:txBody>
          <a:bodyPr/>
          <a:lstStyle/>
          <a:p>
            <a:pPr algn="ctr"/>
            <a:r>
              <a:rPr lang="en-US" sz="4000" b="1" dirty="0" smtClean="0"/>
              <a:t>Four Outcomes for Officers Responding to Mental Health         Crisis Calls</a:t>
            </a:r>
            <a:endParaRPr lang="en-US" sz="4000" b="1" dirty="0"/>
          </a:p>
        </p:txBody>
      </p:sp>
      <p:pic>
        <p:nvPicPr>
          <p:cNvPr id="4" name="Picture 3"/>
          <p:cNvPicPr>
            <a:picLocks noChangeAspect="1"/>
          </p:cNvPicPr>
          <p:nvPr/>
        </p:nvPicPr>
        <p:blipFill>
          <a:blip r:embed="rId2"/>
          <a:stretch>
            <a:fillRect/>
          </a:stretch>
        </p:blipFill>
        <p:spPr>
          <a:xfrm>
            <a:off x="209176" y="1981200"/>
            <a:ext cx="8337177" cy="4637740"/>
          </a:xfrm>
          <a:prstGeom prst="rect">
            <a:avLst/>
          </a:prstGeom>
        </p:spPr>
      </p:pic>
      <p:sp>
        <p:nvSpPr>
          <p:cNvPr id="3" name="Content Placeholder 2"/>
          <p:cNvSpPr>
            <a:spLocks noGrp="1"/>
          </p:cNvSpPr>
          <p:nvPr>
            <p:ph idx="1"/>
          </p:nvPr>
        </p:nvSpPr>
        <p:spPr>
          <a:xfrm>
            <a:off x="498474" y="2345764"/>
            <a:ext cx="8047879" cy="5050117"/>
          </a:xfrm>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p:txBody>
      </p:sp>
    </p:spTree>
    <p:extLst>
      <p:ext uri="{BB962C8B-B14F-4D97-AF65-F5344CB8AC3E}">
        <p14:creationId xmlns:p14="http://schemas.microsoft.com/office/powerpoint/2010/main" val="1729729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4" y="1443030"/>
            <a:ext cx="7556313" cy="5414970"/>
          </a:xfrm>
        </p:spPr>
        <p:txBody>
          <a:bodyPr>
            <a:normAutofit/>
          </a:bodyPr>
          <a:lstStyle/>
          <a:p>
            <a:r>
              <a:rPr lang="en-US" sz="3600" b="1" dirty="0"/>
              <a:t>4 Years of 911 Mental </a:t>
            </a:r>
            <a:r>
              <a:rPr lang="en-US" sz="3600" b="1" dirty="0" smtClean="0"/>
              <a:t>Health Crisis Calls</a:t>
            </a:r>
          </a:p>
        </p:txBody>
      </p:sp>
      <p:graphicFrame>
        <p:nvGraphicFramePr>
          <p:cNvPr id="4" name="MultiChart"/>
          <p:cNvGraphicFramePr>
            <a:graphicFrameLocks/>
          </p:cNvGraphicFramePr>
          <p:nvPr>
            <p:extLst>
              <p:ext uri="{D42A27DB-BD31-4B8C-83A1-F6EECF244321}">
                <p14:modId xmlns:p14="http://schemas.microsoft.com/office/powerpoint/2010/main" val="2469724126"/>
              </p:ext>
            </p:extLst>
          </p:nvPr>
        </p:nvGraphicFramePr>
        <p:xfrm>
          <a:off x="161333" y="2704353"/>
          <a:ext cx="8982667" cy="3685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022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5" y="1600200"/>
            <a:ext cx="8092264" cy="2769499"/>
          </a:xfrm>
        </p:spPr>
        <p:txBody>
          <a:bodyPr>
            <a:noAutofit/>
          </a:bodyPr>
          <a:lstStyle/>
          <a:p>
            <a:r>
              <a:rPr lang="en-US" sz="3200" b="1" u="sng" dirty="0" smtClean="0"/>
              <a:t>Objective</a:t>
            </a:r>
            <a:r>
              <a:rPr lang="en-US" sz="3200" b="1" dirty="0" smtClean="0"/>
              <a:t>: </a:t>
            </a:r>
            <a:r>
              <a:rPr lang="en-US" sz="3200" dirty="0" smtClean="0"/>
              <a:t>CIT </a:t>
            </a:r>
            <a:r>
              <a:rPr lang="en-US" sz="3200" dirty="0"/>
              <a:t>Taskforce is to design and implement written protocols that govern the agencies’ interactions in working with people experiencing acute episodes of mental illness in situations in which law enforcement has intervened</a:t>
            </a:r>
            <a:r>
              <a:rPr lang="en-US" sz="3200" dirty="0" smtClean="0"/>
              <a:t>. </a:t>
            </a:r>
            <a:endParaRPr lang="en-US" sz="3200" dirty="0"/>
          </a:p>
        </p:txBody>
      </p:sp>
      <p:pic>
        <p:nvPicPr>
          <p:cNvPr id="4" name="Picture 3"/>
          <p:cNvPicPr>
            <a:picLocks noChangeAspect="1"/>
          </p:cNvPicPr>
          <p:nvPr/>
        </p:nvPicPr>
        <p:blipFill>
          <a:blip r:embed="rId2"/>
          <a:stretch>
            <a:fillRect/>
          </a:stretch>
        </p:blipFill>
        <p:spPr>
          <a:xfrm>
            <a:off x="4956535" y="4649808"/>
            <a:ext cx="3285007" cy="2208191"/>
          </a:xfrm>
          <a:prstGeom prst="rect">
            <a:avLst/>
          </a:prstGeom>
        </p:spPr>
      </p:pic>
      <p:pic>
        <p:nvPicPr>
          <p:cNvPr id="6" name="Picture 5"/>
          <p:cNvPicPr>
            <a:picLocks noChangeAspect="1"/>
          </p:cNvPicPr>
          <p:nvPr/>
        </p:nvPicPr>
        <p:blipFill>
          <a:blip r:embed="rId3"/>
          <a:stretch>
            <a:fillRect/>
          </a:stretch>
        </p:blipFill>
        <p:spPr>
          <a:xfrm>
            <a:off x="1096092" y="4649808"/>
            <a:ext cx="3292655" cy="2203523"/>
          </a:xfrm>
          <a:prstGeom prst="rect">
            <a:avLst/>
          </a:prstGeom>
        </p:spPr>
      </p:pic>
    </p:spTree>
    <p:extLst>
      <p:ext uri="{BB962C8B-B14F-4D97-AF65-F5344CB8AC3E}">
        <p14:creationId xmlns:p14="http://schemas.microsoft.com/office/powerpoint/2010/main" val="1546452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283882" y="1241006"/>
            <a:ext cx="7770905" cy="4885158"/>
          </a:xfrm>
        </p:spPr>
        <p:txBody>
          <a:bodyPr>
            <a:noAutofit/>
          </a:bodyPr>
          <a:lstStyle/>
          <a:p>
            <a:r>
              <a:rPr lang="en-US" sz="2800" b="1" dirty="0"/>
              <a:t>Created Memorandum of Agreement (MOA</a:t>
            </a:r>
            <a:r>
              <a:rPr lang="en-US" sz="2800" b="1" dirty="0" smtClean="0"/>
              <a:t>) </a:t>
            </a:r>
          </a:p>
          <a:p>
            <a:r>
              <a:rPr lang="en-US" sz="2800" dirty="0" smtClean="0"/>
              <a:t>Contracted </a:t>
            </a:r>
            <a:r>
              <a:rPr lang="en-US" sz="2800" dirty="0"/>
              <a:t>with UVA Police Department establishing </a:t>
            </a:r>
            <a:r>
              <a:rPr lang="en-US" sz="2800" dirty="0" smtClean="0"/>
              <a:t>a Regional </a:t>
            </a:r>
            <a:r>
              <a:rPr lang="en-US" sz="2800" dirty="0"/>
              <a:t>CIT Custody Exchange Program to enhance </a:t>
            </a:r>
            <a:r>
              <a:rPr lang="en-US" sz="2800" dirty="0" smtClean="0"/>
              <a:t>the </a:t>
            </a:r>
            <a:r>
              <a:rPr lang="en-US" sz="2800" dirty="0"/>
              <a:t>handling of ECO patients at the University of </a:t>
            </a:r>
            <a:r>
              <a:rPr lang="en-US" sz="2800" dirty="0" smtClean="0"/>
              <a:t>Virginia </a:t>
            </a:r>
            <a:r>
              <a:rPr lang="en-US" sz="2800" dirty="0"/>
              <a:t>Emergency Department (UVA ED) for evaluation. </a:t>
            </a:r>
            <a:r>
              <a:rPr lang="en-US" sz="2800" dirty="0" smtClean="0"/>
              <a:t>Five localities signed the          TJA</a:t>
            </a:r>
            <a:r>
              <a:rPr lang="en-US" sz="2800" dirty="0"/>
              <a:t>-</a:t>
            </a:r>
            <a:r>
              <a:rPr lang="en-US" sz="2800" dirty="0" smtClean="0"/>
              <a:t>CIT </a:t>
            </a:r>
            <a:r>
              <a:rPr lang="en-US" sz="2800" dirty="0"/>
              <a:t>MOA for </a:t>
            </a:r>
            <a:r>
              <a:rPr lang="en-US" sz="2800" dirty="0" smtClean="0"/>
              <a:t>FY2013. </a:t>
            </a:r>
            <a:endParaRPr lang="en-US" sz="2800" dirty="0"/>
          </a:p>
        </p:txBody>
      </p:sp>
      <p:pic>
        <p:nvPicPr>
          <p:cNvPr id="4" name="Picture 3"/>
          <p:cNvPicPr>
            <a:picLocks noChangeAspect="1"/>
          </p:cNvPicPr>
          <p:nvPr/>
        </p:nvPicPr>
        <p:blipFill>
          <a:blip r:embed="rId2"/>
          <a:stretch>
            <a:fillRect/>
          </a:stretch>
        </p:blipFill>
        <p:spPr>
          <a:xfrm>
            <a:off x="5166872" y="5065035"/>
            <a:ext cx="3649915" cy="1637007"/>
          </a:xfrm>
          <a:prstGeom prst="rect">
            <a:avLst/>
          </a:prstGeom>
        </p:spPr>
      </p:pic>
    </p:spTree>
    <p:extLst>
      <p:ext uri="{BB962C8B-B14F-4D97-AF65-F5344CB8AC3E}">
        <p14:creationId xmlns:p14="http://schemas.microsoft.com/office/powerpoint/2010/main" val="160618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151" y="762000"/>
            <a:ext cx="84968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60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4" y="1449294"/>
            <a:ext cx="7556313" cy="4676869"/>
          </a:xfrm>
        </p:spPr>
        <p:txBody>
          <a:bodyPr>
            <a:noAutofit/>
          </a:bodyPr>
          <a:lstStyle/>
          <a:p>
            <a:r>
              <a:rPr lang="en-US" sz="3200" b="1" dirty="0"/>
              <a:t>Developed Standard Operating Procedures (SOP)</a:t>
            </a:r>
            <a:endParaRPr lang="en-US" sz="3200" dirty="0" smtClean="0"/>
          </a:p>
          <a:p>
            <a:r>
              <a:rPr lang="en-US" sz="3200" dirty="0" smtClean="0"/>
              <a:t>With Law  </a:t>
            </a:r>
            <a:r>
              <a:rPr lang="en-US" sz="3200" dirty="0"/>
              <a:t>Enforcement Departments for improved communications between Officers, Emergency Dispatchers, local Hospitals and Region Ten CSB with responding and transporting to ECO/TDO Crisis Calls.</a:t>
            </a:r>
          </a:p>
        </p:txBody>
      </p:sp>
    </p:spTree>
    <p:extLst>
      <p:ext uri="{BB962C8B-B14F-4D97-AF65-F5344CB8AC3E}">
        <p14:creationId xmlns:p14="http://schemas.microsoft.com/office/powerpoint/2010/main" val="2902679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OBJECTIVES &amp; OUTCOMES</a:t>
            </a:r>
            <a:endParaRPr lang="en-US" sz="4000" dirty="0"/>
          </a:p>
        </p:txBody>
      </p:sp>
      <p:sp>
        <p:nvSpPr>
          <p:cNvPr id="3" name="Content Placeholder 2"/>
          <p:cNvSpPr>
            <a:spLocks noGrp="1"/>
          </p:cNvSpPr>
          <p:nvPr>
            <p:ph idx="1"/>
          </p:nvPr>
        </p:nvSpPr>
        <p:spPr>
          <a:xfrm>
            <a:off x="498474" y="1183286"/>
            <a:ext cx="7556313" cy="4942878"/>
          </a:xfrm>
        </p:spPr>
        <p:txBody>
          <a:bodyPr>
            <a:normAutofit/>
          </a:bodyPr>
          <a:lstStyle/>
          <a:p>
            <a:pPr>
              <a:lnSpc>
                <a:spcPct val="80000"/>
              </a:lnSpc>
            </a:pPr>
            <a:r>
              <a:rPr lang="en-US" sz="3200" b="1" dirty="0"/>
              <a:t>Initiated Monthly CIT Review Team Meetings</a:t>
            </a:r>
            <a:endParaRPr lang="en-US" sz="3200" dirty="0" smtClean="0"/>
          </a:p>
          <a:p>
            <a:pPr>
              <a:lnSpc>
                <a:spcPct val="90000"/>
              </a:lnSpc>
            </a:pPr>
            <a:r>
              <a:rPr lang="en-US" sz="2800" dirty="0" smtClean="0"/>
              <a:t>Where representatives from local law enforcement agencies (Police, Jail, 911, Probation) meet with community agencies (Hospitals, Mental Health Agencies, Wounded Warrior Program) to proactively review critical mental health cases and develop support and accountability plans to reduce incarceration and </a:t>
            </a:r>
            <a:r>
              <a:rPr lang="en-US" sz="3200" dirty="0" smtClean="0"/>
              <a:t>recidivism.</a:t>
            </a:r>
          </a:p>
          <a:p>
            <a:endParaRPr lang="en-US" dirty="0"/>
          </a:p>
        </p:txBody>
      </p:sp>
      <p:pic>
        <p:nvPicPr>
          <p:cNvPr id="4" name="Picture 3"/>
          <p:cNvPicPr>
            <a:picLocks noChangeAspect="1"/>
          </p:cNvPicPr>
          <p:nvPr/>
        </p:nvPicPr>
        <p:blipFill>
          <a:blip r:embed="rId2"/>
          <a:stretch>
            <a:fillRect/>
          </a:stretch>
        </p:blipFill>
        <p:spPr>
          <a:xfrm>
            <a:off x="4505882" y="5348942"/>
            <a:ext cx="4398434" cy="1400256"/>
          </a:xfrm>
          <a:prstGeom prst="rect">
            <a:avLst/>
          </a:prstGeom>
        </p:spPr>
      </p:pic>
    </p:spTree>
    <p:extLst>
      <p:ext uri="{BB962C8B-B14F-4D97-AF65-F5344CB8AC3E}">
        <p14:creationId xmlns:p14="http://schemas.microsoft.com/office/powerpoint/2010/main" val="1823701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C4A9FE-9C44-49B2-9B0A-FFFB58ACB341}" type="slidenum">
              <a:rPr lang="en-US" smtClean="0"/>
              <a:pPr eaLnBrk="1" hangingPunct="1"/>
              <a:t>32</a:t>
            </a:fld>
            <a:endParaRPr lang="en-US" smtClean="0"/>
          </a:p>
        </p:txBody>
      </p:sp>
      <p:sp>
        <p:nvSpPr>
          <p:cNvPr id="29699" name="Rectangle 2"/>
          <p:cNvSpPr>
            <a:spLocks noGrp="1" noChangeArrowheads="1"/>
          </p:cNvSpPr>
          <p:nvPr>
            <p:ph type="title"/>
          </p:nvPr>
        </p:nvSpPr>
        <p:spPr/>
        <p:txBody>
          <a:bodyPr/>
          <a:lstStyle/>
          <a:p>
            <a:pPr eaLnBrk="1" hangingPunct="1"/>
            <a:r>
              <a:rPr lang="en-US" sz="4000" u="sng" smtClean="0"/>
              <a:t>CIT Monthly Team</a:t>
            </a:r>
            <a:br>
              <a:rPr lang="en-US" sz="4000" u="sng" smtClean="0"/>
            </a:br>
            <a:r>
              <a:rPr lang="en-US" sz="2400" smtClean="0"/>
              <a:t>Partner Identification</a:t>
            </a:r>
          </a:p>
        </p:txBody>
      </p:sp>
      <p:sp>
        <p:nvSpPr>
          <p:cNvPr id="29700"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sz="2800" b="1" smtClean="0"/>
              <a:t>Law Enforcement</a:t>
            </a:r>
          </a:p>
          <a:p>
            <a:pPr lvl="1" eaLnBrk="1" hangingPunct="1">
              <a:lnSpc>
                <a:spcPct val="90000"/>
              </a:lnSpc>
            </a:pPr>
            <a:r>
              <a:rPr lang="en-US" sz="2400" smtClean="0"/>
              <a:t>Officers				- Dispatchers(911)</a:t>
            </a:r>
          </a:p>
          <a:p>
            <a:pPr lvl="1" eaLnBrk="1" hangingPunct="1">
              <a:lnSpc>
                <a:spcPct val="90000"/>
              </a:lnSpc>
            </a:pPr>
            <a:r>
              <a:rPr lang="en-US" sz="2400" smtClean="0"/>
              <a:t>Magistrates			- Jail staff</a:t>
            </a:r>
          </a:p>
          <a:p>
            <a:pPr lvl="1" eaLnBrk="1" hangingPunct="1">
              <a:lnSpc>
                <a:spcPct val="90000"/>
              </a:lnSpc>
            </a:pPr>
            <a:r>
              <a:rPr lang="en-US" sz="2400" smtClean="0"/>
              <a:t>Probation</a:t>
            </a:r>
          </a:p>
          <a:p>
            <a:pPr eaLnBrk="1" hangingPunct="1">
              <a:lnSpc>
                <a:spcPct val="90000"/>
              </a:lnSpc>
            </a:pPr>
            <a:r>
              <a:rPr lang="en-US" sz="2800" b="1" smtClean="0"/>
              <a:t>Mental Heath Agencies</a:t>
            </a:r>
          </a:p>
          <a:p>
            <a:pPr lvl="1" eaLnBrk="1" hangingPunct="1">
              <a:lnSpc>
                <a:spcPct val="90000"/>
              </a:lnSpc>
            </a:pPr>
            <a:r>
              <a:rPr lang="en-US" sz="2400" smtClean="0"/>
              <a:t>Emergency Services		-VA Wounded Warrior</a:t>
            </a:r>
          </a:p>
          <a:p>
            <a:pPr lvl="1" eaLnBrk="1" hangingPunct="1">
              <a:lnSpc>
                <a:spcPct val="90000"/>
              </a:lnSpc>
            </a:pPr>
            <a:r>
              <a:rPr lang="en-US" sz="2400" smtClean="0"/>
              <a:t>Mental Health Advocates</a:t>
            </a:r>
          </a:p>
          <a:p>
            <a:pPr lvl="1" eaLnBrk="1" hangingPunct="1">
              <a:lnSpc>
                <a:spcPct val="90000"/>
              </a:lnSpc>
            </a:pPr>
            <a:r>
              <a:rPr lang="en-US" sz="2400" smtClean="0"/>
              <a:t>Peer Consumer Specialist</a:t>
            </a:r>
          </a:p>
          <a:p>
            <a:pPr eaLnBrk="1" hangingPunct="1">
              <a:lnSpc>
                <a:spcPct val="90000"/>
              </a:lnSpc>
            </a:pPr>
            <a:r>
              <a:rPr lang="en-US" sz="2800" b="1" smtClean="0"/>
              <a:t>Hospitals</a:t>
            </a:r>
            <a:r>
              <a:rPr lang="en-US" sz="2800" smtClean="0"/>
              <a:t> </a:t>
            </a:r>
          </a:p>
          <a:p>
            <a:pPr eaLnBrk="1" hangingPunct="1">
              <a:lnSpc>
                <a:spcPct val="90000"/>
              </a:lnSpc>
              <a:buFontTx/>
              <a:buNone/>
            </a:pPr>
            <a:r>
              <a:rPr lang="en-US" sz="2800" smtClean="0"/>
              <a:t>	- </a:t>
            </a:r>
            <a:r>
              <a:rPr lang="en-US" sz="2400" smtClean="0"/>
              <a:t>Doctors, Nurses, Psych Dept.</a:t>
            </a:r>
          </a:p>
          <a:p>
            <a:pPr eaLnBrk="1" hangingPunct="1">
              <a:lnSpc>
                <a:spcPct val="90000"/>
              </a:lnSpc>
              <a:buFontTx/>
              <a:buNone/>
            </a:pPr>
            <a:endParaRPr lang="en-US" sz="2800" b="1" smtClean="0"/>
          </a:p>
          <a:p>
            <a:pPr eaLnBrk="1" hangingPunct="1">
              <a:lnSpc>
                <a:spcPct val="90000"/>
              </a:lnSpc>
            </a:pPr>
            <a:endParaRPr lang="en-US" sz="2800" smtClean="0"/>
          </a:p>
        </p:txBody>
      </p:sp>
    </p:spTree>
    <p:extLst>
      <p:ext uri="{BB962C8B-B14F-4D97-AF65-F5344CB8AC3E}">
        <p14:creationId xmlns:p14="http://schemas.microsoft.com/office/powerpoint/2010/main" val="1849531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7AE004-6C10-4441-8A39-6D140F2FA8BE}" type="slidenum">
              <a:rPr lang="en-US" smtClean="0"/>
              <a:pPr eaLnBrk="1" hangingPunct="1"/>
              <a:t>33</a:t>
            </a:fld>
            <a:endParaRPr lang="en-US" smtClean="0"/>
          </a:p>
        </p:txBody>
      </p:sp>
      <p:grpSp>
        <p:nvGrpSpPr>
          <p:cNvPr id="28675" name="Group 4"/>
          <p:cNvGrpSpPr>
            <a:grpSpLocks noChangeAspect="1"/>
          </p:cNvGrpSpPr>
          <p:nvPr/>
        </p:nvGrpSpPr>
        <p:grpSpPr bwMode="auto">
          <a:xfrm>
            <a:off x="407963" y="379829"/>
            <a:ext cx="7910537" cy="6325772"/>
            <a:chOff x="528" y="502"/>
            <a:chExt cx="4712" cy="3722"/>
          </a:xfrm>
        </p:grpSpPr>
        <p:sp>
          <p:nvSpPr>
            <p:cNvPr id="28676" name="AutoShape 3"/>
            <p:cNvSpPr>
              <a:spLocks noChangeAspect="1" noChangeArrowheads="1" noTextEdit="1"/>
            </p:cNvSpPr>
            <p:nvPr/>
          </p:nvSpPr>
          <p:spPr bwMode="auto">
            <a:xfrm>
              <a:off x="528" y="502"/>
              <a:ext cx="4712" cy="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5"/>
            <p:cNvSpPr>
              <a:spLocks noChangeArrowheads="1"/>
            </p:cNvSpPr>
            <p:nvPr/>
          </p:nvSpPr>
          <p:spPr bwMode="auto">
            <a:xfrm>
              <a:off x="827" y="992"/>
              <a:ext cx="548" cy="411"/>
            </a:xfrm>
            <a:prstGeom prst="rect">
              <a:avLst/>
            </a:prstGeom>
            <a:solidFill>
              <a:schemeClr val="accent2">
                <a:lumMod val="20000"/>
                <a:lumOff val="80000"/>
              </a:schemeClr>
            </a:solidFill>
            <a:ln w="9525">
              <a:noFill/>
              <a:miter lim="800000"/>
              <a:headEnd/>
              <a:tailEnd/>
            </a:ln>
          </p:spPr>
          <p:txBody>
            <a:bodyPr/>
            <a:lstStyle/>
            <a:p>
              <a:pPr>
                <a:defRPr/>
              </a:pPr>
              <a:endParaRPr lang="en-US">
                <a:cs typeface="Arial" charset="0"/>
              </a:endParaRPr>
            </a:p>
          </p:txBody>
        </p:sp>
        <p:sp>
          <p:nvSpPr>
            <p:cNvPr id="28678" name="Rectangle 6"/>
            <p:cNvSpPr>
              <a:spLocks noChangeArrowheads="1"/>
            </p:cNvSpPr>
            <p:nvPr/>
          </p:nvSpPr>
          <p:spPr bwMode="auto">
            <a:xfrm>
              <a:off x="827" y="992"/>
              <a:ext cx="548"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Rectangle 7"/>
            <p:cNvSpPr>
              <a:spLocks noChangeArrowheads="1"/>
            </p:cNvSpPr>
            <p:nvPr/>
          </p:nvSpPr>
          <p:spPr bwMode="auto">
            <a:xfrm>
              <a:off x="816" y="1104"/>
              <a:ext cx="5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a:solidFill>
                    <a:srgbClr val="000000"/>
                  </a:solidFill>
                </a:rPr>
                <a:t>   </a:t>
              </a:r>
              <a:r>
                <a:rPr lang="en-US" sz="1200">
                  <a:solidFill>
                    <a:srgbClr val="000000"/>
                  </a:solidFill>
                </a:rPr>
                <a:t>Police /Jail</a:t>
              </a:r>
              <a:endParaRPr lang="en-US" sz="1200"/>
            </a:p>
          </p:txBody>
        </p:sp>
        <p:sp>
          <p:nvSpPr>
            <p:cNvPr id="10" name="Rectangle 8"/>
            <p:cNvSpPr>
              <a:spLocks noChangeArrowheads="1"/>
            </p:cNvSpPr>
            <p:nvPr/>
          </p:nvSpPr>
          <p:spPr bwMode="auto">
            <a:xfrm>
              <a:off x="1650" y="992"/>
              <a:ext cx="548" cy="411"/>
            </a:xfrm>
            <a:prstGeom prst="rect">
              <a:avLst/>
            </a:prstGeom>
            <a:solidFill>
              <a:schemeClr val="accent2">
                <a:lumMod val="20000"/>
                <a:lumOff val="80000"/>
              </a:schemeClr>
            </a:solidFill>
            <a:ln w="9525">
              <a:noFill/>
              <a:miter lim="800000"/>
              <a:headEnd/>
              <a:tailEnd/>
            </a:ln>
          </p:spPr>
          <p:txBody>
            <a:bodyPr/>
            <a:lstStyle/>
            <a:p>
              <a:pPr>
                <a:defRPr/>
              </a:pPr>
              <a:endParaRPr lang="en-US" dirty="0">
                <a:cs typeface="Arial" charset="0"/>
              </a:endParaRPr>
            </a:p>
          </p:txBody>
        </p:sp>
        <p:sp>
          <p:nvSpPr>
            <p:cNvPr id="28681" name="Rectangle 9"/>
            <p:cNvSpPr>
              <a:spLocks noChangeArrowheads="1"/>
            </p:cNvSpPr>
            <p:nvPr/>
          </p:nvSpPr>
          <p:spPr bwMode="auto">
            <a:xfrm>
              <a:off x="1650" y="992"/>
              <a:ext cx="548"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Rectangle 10"/>
            <p:cNvSpPr>
              <a:spLocks noChangeArrowheads="1"/>
            </p:cNvSpPr>
            <p:nvPr/>
          </p:nvSpPr>
          <p:spPr bwMode="auto">
            <a:xfrm>
              <a:off x="1680" y="1162"/>
              <a:ext cx="5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a:solidFill>
                    <a:srgbClr val="000000"/>
                  </a:solidFill>
                </a:rPr>
                <a:t>Hospitals </a:t>
              </a:r>
              <a:endParaRPr lang="en-US" sz="1200"/>
            </a:p>
          </p:txBody>
        </p:sp>
        <p:sp>
          <p:nvSpPr>
            <p:cNvPr id="13" name="Rectangle 11"/>
            <p:cNvSpPr>
              <a:spLocks noChangeArrowheads="1"/>
            </p:cNvSpPr>
            <p:nvPr/>
          </p:nvSpPr>
          <p:spPr bwMode="auto">
            <a:xfrm>
              <a:off x="2473" y="992"/>
              <a:ext cx="548" cy="411"/>
            </a:xfrm>
            <a:prstGeom prst="rect">
              <a:avLst/>
            </a:prstGeom>
            <a:solidFill>
              <a:schemeClr val="accent2">
                <a:lumMod val="20000"/>
                <a:lumOff val="80000"/>
              </a:schemeClr>
            </a:solidFill>
            <a:ln w="9525">
              <a:noFill/>
              <a:miter lim="800000"/>
              <a:headEnd/>
              <a:tailEnd/>
            </a:ln>
          </p:spPr>
          <p:txBody>
            <a:bodyPr/>
            <a:lstStyle/>
            <a:p>
              <a:pPr>
                <a:defRPr/>
              </a:pPr>
              <a:endParaRPr lang="en-US">
                <a:cs typeface="Arial" charset="0"/>
              </a:endParaRPr>
            </a:p>
          </p:txBody>
        </p:sp>
        <p:sp>
          <p:nvSpPr>
            <p:cNvPr id="28684" name="Rectangle 12"/>
            <p:cNvSpPr>
              <a:spLocks noChangeArrowheads="1"/>
            </p:cNvSpPr>
            <p:nvPr/>
          </p:nvSpPr>
          <p:spPr bwMode="auto">
            <a:xfrm>
              <a:off x="2473" y="992"/>
              <a:ext cx="548"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Rectangle 14"/>
            <p:cNvSpPr>
              <a:spLocks noChangeArrowheads="1"/>
            </p:cNvSpPr>
            <p:nvPr/>
          </p:nvSpPr>
          <p:spPr bwMode="auto">
            <a:xfrm>
              <a:off x="2496" y="1056"/>
              <a:ext cx="5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000">
                  <a:solidFill>
                    <a:srgbClr val="000000"/>
                  </a:solidFill>
                </a:rPr>
                <a:t>Region Ten Emergency</a:t>
              </a:r>
            </a:p>
            <a:p>
              <a:pPr algn="ctr"/>
              <a:r>
                <a:rPr lang="en-US" sz="1000">
                  <a:solidFill>
                    <a:srgbClr val="000000"/>
                  </a:solidFill>
                </a:rPr>
                <a:t>Services</a:t>
              </a:r>
              <a:endParaRPr lang="en-US" sz="1000"/>
            </a:p>
          </p:txBody>
        </p:sp>
        <p:sp>
          <p:nvSpPr>
            <p:cNvPr id="16" name="Rectangle 16"/>
            <p:cNvSpPr>
              <a:spLocks noChangeArrowheads="1"/>
            </p:cNvSpPr>
            <p:nvPr/>
          </p:nvSpPr>
          <p:spPr bwMode="auto">
            <a:xfrm>
              <a:off x="3296" y="992"/>
              <a:ext cx="548" cy="411"/>
            </a:xfrm>
            <a:prstGeom prst="rect">
              <a:avLst/>
            </a:prstGeom>
            <a:solidFill>
              <a:schemeClr val="accent2">
                <a:lumMod val="20000"/>
                <a:lumOff val="80000"/>
              </a:schemeClr>
            </a:solidFill>
            <a:ln w="9525">
              <a:noFill/>
              <a:miter lim="800000"/>
              <a:headEnd/>
              <a:tailEnd/>
            </a:ln>
          </p:spPr>
          <p:txBody>
            <a:bodyPr/>
            <a:lstStyle/>
            <a:p>
              <a:pPr>
                <a:defRPr/>
              </a:pPr>
              <a:endParaRPr lang="en-US">
                <a:cs typeface="Arial" charset="0"/>
              </a:endParaRPr>
            </a:p>
          </p:txBody>
        </p:sp>
        <p:sp>
          <p:nvSpPr>
            <p:cNvPr id="28687" name="Rectangle 17"/>
            <p:cNvSpPr>
              <a:spLocks noChangeArrowheads="1"/>
            </p:cNvSpPr>
            <p:nvPr/>
          </p:nvSpPr>
          <p:spPr bwMode="auto">
            <a:xfrm>
              <a:off x="3296" y="992"/>
              <a:ext cx="548"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Rectangle 18"/>
            <p:cNvSpPr>
              <a:spLocks noChangeArrowheads="1"/>
            </p:cNvSpPr>
            <p:nvPr/>
          </p:nvSpPr>
          <p:spPr bwMode="auto">
            <a:xfrm>
              <a:off x="3360" y="1162"/>
              <a:ext cx="4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On Our Own</a:t>
              </a:r>
              <a:endParaRPr lang="en-US" sz="1000"/>
            </a:p>
          </p:txBody>
        </p:sp>
        <p:sp>
          <p:nvSpPr>
            <p:cNvPr id="19" name="Rectangle 19"/>
            <p:cNvSpPr>
              <a:spLocks noChangeArrowheads="1"/>
            </p:cNvSpPr>
            <p:nvPr/>
          </p:nvSpPr>
          <p:spPr bwMode="auto">
            <a:xfrm>
              <a:off x="4119" y="992"/>
              <a:ext cx="549" cy="411"/>
            </a:xfrm>
            <a:prstGeom prst="rect">
              <a:avLst/>
            </a:prstGeom>
            <a:solidFill>
              <a:schemeClr val="accent2">
                <a:lumMod val="20000"/>
                <a:lumOff val="80000"/>
              </a:schemeClr>
            </a:solidFill>
            <a:ln w="9525">
              <a:noFill/>
              <a:miter lim="800000"/>
              <a:headEnd/>
              <a:tailEnd/>
            </a:ln>
          </p:spPr>
          <p:txBody>
            <a:bodyPr/>
            <a:lstStyle/>
            <a:p>
              <a:pPr>
                <a:defRPr/>
              </a:pPr>
              <a:endParaRPr lang="en-US">
                <a:cs typeface="Arial" charset="0"/>
              </a:endParaRPr>
            </a:p>
          </p:txBody>
        </p:sp>
        <p:sp>
          <p:nvSpPr>
            <p:cNvPr id="28690" name="Rectangle 20"/>
            <p:cNvSpPr>
              <a:spLocks noChangeArrowheads="1"/>
            </p:cNvSpPr>
            <p:nvPr/>
          </p:nvSpPr>
          <p:spPr bwMode="auto">
            <a:xfrm>
              <a:off x="4119" y="992"/>
              <a:ext cx="549"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Rectangle 21"/>
            <p:cNvSpPr>
              <a:spLocks noChangeArrowheads="1"/>
            </p:cNvSpPr>
            <p:nvPr/>
          </p:nvSpPr>
          <p:spPr bwMode="auto">
            <a:xfrm>
              <a:off x="4176" y="1162"/>
              <a:ext cx="5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a:solidFill>
                    <a:srgbClr val="000000"/>
                  </a:solidFill>
                </a:rPr>
                <a:t>911- ECC</a:t>
              </a:r>
              <a:endParaRPr lang="en-US" sz="1000"/>
            </a:p>
          </p:txBody>
        </p:sp>
        <p:sp>
          <p:nvSpPr>
            <p:cNvPr id="22" name="Rectangle 22"/>
            <p:cNvSpPr>
              <a:spLocks noChangeArrowheads="1"/>
            </p:cNvSpPr>
            <p:nvPr/>
          </p:nvSpPr>
          <p:spPr bwMode="auto">
            <a:xfrm>
              <a:off x="1924" y="2157"/>
              <a:ext cx="1829" cy="686"/>
            </a:xfrm>
            <a:prstGeom prst="rect">
              <a:avLst/>
            </a:prstGeom>
            <a:solidFill>
              <a:schemeClr val="accent4">
                <a:lumMod val="40000"/>
                <a:lumOff val="60000"/>
              </a:schemeClr>
            </a:solidFill>
            <a:ln w="9525">
              <a:noFill/>
              <a:miter lim="800000"/>
              <a:headEnd/>
              <a:tailEnd/>
            </a:ln>
          </p:spPr>
          <p:txBody>
            <a:bodyPr/>
            <a:lstStyle/>
            <a:p>
              <a:pPr>
                <a:defRPr/>
              </a:pPr>
              <a:endParaRPr lang="en-US">
                <a:cs typeface="Arial" charset="0"/>
              </a:endParaRPr>
            </a:p>
          </p:txBody>
        </p:sp>
        <p:sp>
          <p:nvSpPr>
            <p:cNvPr id="28693" name="Rectangle 23"/>
            <p:cNvSpPr>
              <a:spLocks noChangeArrowheads="1"/>
            </p:cNvSpPr>
            <p:nvPr/>
          </p:nvSpPr>
          <p:spPr bwMode="auto">
            <a:xfrm>
              <a:off x="1924" y="2157"/>
              <a:ext cx="1829" cy="686"/>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Rectangle 24"/>
            <p:cNvSpPr>
              <a:spLocks noChangeArrowheads="1"/>
            </p:cNvSpPr>
            <p:nvPr/>
          </p:nvSpPr>
          <p:spPr bwMode="auto">
            <a:xfrm>
              <a:off x="2622" y="2464"/>
              <a:ext cx="57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CIT Coordinator</a:t>
              </a:r>
              <a:endParaRPr lang="en-US" sz="1000"/>
            </a:p>
          </p:txBody>
        </p:sp>
        <p:sp>
          <p:nvSpPr>
            <p:cNvPr id="28695" name="Freeform 25"/>
            <p:cNvSpPr>
              <a:spLocks/>
            </p:cNvSpPr>
            <p:nvPr/>
          </p:nvSpPr>
          <p:spPr bwMode="auto">
            <a:xfrm>
              <a:off x="1101" y="1403"/>
              <a:ext cx="891" cy="718"/>
            </a:xfrm>
            <a:custGeom>
              <a:avLst/>
              <a:gdLst>
                <a:gd name="T0" fmla="*/ 0 w 891"/>
                <a:gd name="T1" fmla="*/ 0 h 718"/>
                <a:gd name="T2" fmla="*/ 0 w 891"/>
                <a:gd name="T3" fmla="*/ 549 h 718"/>
                <a:gd name="T4" fmla="*/ 891 w 891"/>
                <a:gd name="T5" fmla="*/ 549 h 718"/>
                <a:gd name="T6" fmla="*/ 891 w 891"/>
                <a:gd name="T7" fmla="*/ 718 h 718"/>
                <a:gd name="T8" fmla="*/ 0 60000 65536"/>
                <a:gd name="T9" fmla="*/ 0 60000 65536"/>
                <a:gd name="T10" fmla="*/ 0 60000 65536"/>
                <a:gd name="T11" fmla="*/ 0 60000 65536"/>
                <a:gd name="T12" fmla="*/ 0 w 891"/>
                <a:gd name="T13" fmla="*/ 0 h 718"/>
                <a:gd name="T14" fmla="*/ 891 w 891"/>
                <a:gd name="T15" fmla="*/ 718 h 718"/>
              </a:gdLst>
              <a:ahLst/>
              <a:cxnLst>
                <a:cxn ang="T8">
                  <a:pos x="T0" y="T1"/>
                </a:cxn>
                <a:cxn ang="T9">
                  <a:pos x="T2" y="T3"/>
                </a:cxn>
                <a:cxn ang="T10">
                  <a:pos x="T4" y="T5"/>
                </a:cxn>
                <a:cxn ang="T11">
                  <a:pos x="T6" y="T7"/>
                </a:cxn>
              </a:cxnLst>
              <a:rect l="T12" t="T13" r="T14" b="T15"/>
              <a:pathLst>
                <a:path w="891" h="718">
                  <a:moveTo>
                    <a:pt x="0" y="0"/>
                  </a:moveTo>
                  <a:lnTo>
                    <a:pt x="0" y="549"/>
                  </a:lnTo>
                  <a:lnTo>
                    <a:pt x="891" y="549"/>
                  </a:lnTo>
                  <a:lnTo>
                    <a:pt x="891" y="718"/>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6" name="Freeform 26"/>
            <p:cNvSpPr>
              <a:spLocks/>
            </p:cNvSpPr>
            <p:nvPr/>
          </p:nvSpPr>
          <p:spPr bwMode="auto">
            <a:xfrm>
              <a:off x="1971" y="2115"/>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7"/>
            <p:cNvSpPr>
              <a:spLocks/>
            </p:cNvSpPr>
            <p:nvPr/>
          </p:nvSpPr>
          <p:spPr bwMode="auto">
            <a:xfrm>
              <a:off x="1924" y="1403"/>
              <a:ext cx="480" cy="718"/>
            </a:xfrm>
            <a:custGeom>
              <a:avLst/>
              <a:gdLst>
                <a:gd name="T0" fmla="*/ 0 w 480"/>
                <a:gd name="T1" fmla="*/ 0 h 718"/>
                <a:gd name="T2" fmla="*/ 0 w 480"/>
                <a:gd name="T3" fmla="*/ 343 h 718"/>
                <a:gd name="T4" fmla="*/ 480 w 480"/>
                <a:gd name="T5" fmla="*/ 343 h 718"/>
                <a:gd name="T6" fmla="*/ 480 w 480"/>
                <a:gd name="T7" fmla="*/ 718 h 718"/>
                <a:gd name="T8" fmla="*/ 0 60000 65536"/>
                <a:gd name="T9" fmla="*/ 0 60000 65536"/>
                <a:gd name="T10" fmla="*/ 0 60000 65536"/>
                <a:gd name="T11" fmla="*/ 0 60000 65536"/>
                <a:gd name="T12" fmla="*/ 0 w 480"/>
                <a:gd name="T13" fmla="*/ 0 h 718"/>
                <a:gd name="T14" fmla="*/ 480 w 480"/>
                <a:gd name="T15" fmla="*/ 718 h 718"/>
              </a:gdLst>
              <a:ahLst/>
              <a:cxnLst>
                <a:cxn ang="T8">
                  <a:pos x="T0" y="T1"/>
                </a:cxn>
                <a:cxn ang="T9">
                  <a:pos x="T2" y="T3"/>
                </a:cxn>
                <a:cxn ang="T10">
                  <a:pos x="T4" y="T5"/>
                </a:cxn>
                <a:cxn ang="T11">
                  <a:pos x="T6" y="T7"/>
                </a:cxn>
              </a:cxnLst>
              <a:rect l="T12" t="T13" r="T14" b="T15"/>
              <a:pathLst>
                <a:path w="480" h="718">
                  <a:moveTo>
                    <a:pt x="0" y="0"/>
                  </a:moveTo>
                  <a:lnTo>
                    <a:pt x="0" y="343"/>
                  </a:lnTo>
                  <a:lnTo>
                    <a:pt x="480" y="343"/>
                  </a:lnTo>
                  <a:lnTo>
                    <a:pt x="480" y="718"/>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Freeform 28"/>
            <p:cNvSpPr>
              <a:spLocks/>
            </p:cNvSpPr>
            <p:nvPr/>
          </p:nvSpPr>
          <p:spPr bwMode="auto">
            <a:xfrm>
              <a:off x="2383" y="2115"/>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Line 29"/>
            <p:cNvSpPr>
              <a:spLocks noChangeShapeType="1"/>
            </p:cNvSpPr>
            <p:nvPr/>
          </p:nvSpPr>
          <p:spPr bwMode="auto">
            <a:xfrm>
              <a:off x="2747" y="1403"/>
              <a:ext cx="1" cy="718"/>
            </a:xfrm>
            <a:prstGeom prst="line">
              <a:avLst/>
            </a:prstGeom>
            <a:noFill/>
            <a:ln w="2"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Freeform 30"/>
            <p:cNvSpPr>
              <a:spLocks/>
            </p:cNvSpPr>
            <p:nvPr/>
          </p:nvSpPr>
          <p:spPr bwMode="auto">
            <a:xfrm>
              <a:off x="2726" y="2115"/>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31"/>
            <p:cNvSpPr>
              <a:spLocks/>
            </p:cNvSpPr>
            <p:nvPr/>
          </p:nvSpPr>
          <p:spPr bwMode="auto">
            <a:xfrm>
              <a:off x="3158" y="1403"/>
              <a:ext cx="412" cy="718"/>
            </a:xfrm>
            <a:custGeom>
              <a:avLst/>
              <a:gdLst>
                <a:gd name="T0" fmla="*/ 412 w 412"/>
                <a:gd name="T1" fmla="*/ 0 h 718"/>
                <a:gd name="T2" fmla="*/ 412 w 412"/>
                <a:gd name="T3" fmla="*/ 349 h 718"/>
                <a:gd name="T4" fmla="*/ 0 w 412"/>
                <a:gd name="T5" fmla="*/ 349 h 718"/>
                <a:gd name="T6" fmla="*/ 0 w 412"/>
                <a:gd name="T7" fmla="*/ 718 h 718"/>
                <a:gd name="T8" fmla="*/ 0 60000 65536"/>
                <a:gd name="T9" fmla="*/ 0 60000 65536"/>
                <a:gd name="T10" fmla="*/ 0 60000 65536"/>
                <a:gd name="T11" fmla="*/ 0 60000 65536"/>
                <a:gd name="T12" fmla="*/ 0 w 412"/>
                <a:gd name="T13" fmla="*/ 0 h 718"/>
                <a:gd name="T14" fmla="*/ 412 w 412"/>
                <a:gd name="T15" fmla="*/ 718 h 718"/>
              </a:gdLst>
              <a:ahLst/>
              <a:cxnLst>
                <a:cxn ang="T8">
                  <a:pos x="T0" y="T1"/>
                </a:cxn>
                <a:cxn ang="T9">
                  <a:pos x="T2" y="T3"/>
                </a:cxn>
                <a:cxn ang="T10">
                  <a:pos x="T4" y="T5"/>
                </a:cxn>
                <a:cxn ang="T11">
                  <a:pos x="T6" y="T7"/>
                </a:cxn>
              </a:cxnLst>
              <a:rect l="T12" t="T13" r="T14" b="T15"/>
              <a:pathLst>
                <a:path w="412" h="718">
                  <a:moveTo>
                    <a:pt x="412" y="0"/>
                  </a:moveTo>
                  <a:lnTo>
                    <a:pt x="412" y="349"/>
                  </a:lnTo>
                  <a:lnTo>
                    <a:pt x="0" y="349"/>
                  </a:lnTo>
                  <a:lnTo>
                    <a:pt x="0" y="718"/>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2" name="Freeform 32"/>
            <p:cNvSpPr>
              <a:spLocks/>
            </p:cNvSpPr>
            <p:nvPr/>
          </p:nvSpPr>
          <p:spPr bwMode="auto">
            <a:xfrm>
              <a:off x="3137" y="2115"/>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3"/>
            <p:cNvSpPr>
              <a:spLocks/>
            </p:cNvSpPr>
            <p:nvPr/>
          </p:nvSpPr>
          <p:spPr bwMode="auto">
            <a:xfrm>
              <a:off x="3570" y="1403"/>
              <a:ext cx="823" cy="718"/>
            </a:xfrm>
            <a:custGeom>
              <a:avLst/>
              <a:gdLst>
                <a:gd name="T0" fmla="*/ 823 w 823"/>
                <a:gd name="T1" fmla="*/ 0 h 718"/>
                <a:gd name="T2" fmla="*/ 823 w 823"/>
                <a:gd name="T3" fmla="*/ 549 h 718"/>
                <a:gd name="T4" fmla="*/ 0 w 823"/>
                <a:gd name="T5" fmla="*/ 549 h 718"/>
                <a:gd name="T6" fmla="*/ 0 w 823"/>
                <a:gd name="T7" fmla="*/ 718 h 718"/>
                <a:gd name="T8" fmla="*/ 0 60000 65536"/>
                <a:gd name="T9" fmla="*/ 0 60000 65536"/>
                <a:gd name="T10" fmla="*/ 0 60000 65536"/>
                <a:gd name="T11" fmla="*/ 0 60000 65536"/>
                <a:gd name="T12" fmla="*/ 0 w 823"/>
                <a:gd name="T13" fmla="*/ 0 h 718"/>
                <a:gd name="T14" fmla="*/ 823 w 823"/>
                <a:gd name="T15" fmla="*/ 718 h 718"/>
              </a:gdLst>
              <a:ahLst/>
              <a:cxnLst>
                <a:cxn ang="T8">
                  <a:pos x="T0" y="T1"/>
                </a:cxn>
                <a:cxn ang="T9">
                  <a:pos x="T2" y="T3"/>
                </a:cxn>
                <a:cxn ang="T10">
                  <a:pos x="T4" y="T5"/>
                </a:cxn>
                <a:cxn ang="T11">
                  <a:pos x="T6" y="T7"/>
                </a:cxn>
              </a:cxnLst>
              <a:rect l="T12" t="T13" r="T14" b="T15"/>
              <a:pathLst>
                <a:path w="823" h="718">
                  <a:moveTo>
                    <a:pt x="823" y="0"/>
                  </a:moveTo>
                  <a:lnTo>
                    <a:pt x="823" y="549"/>
                  </a:lnTo>
                  <a:lnTo>
                    <a:pt x="0" y="549"/>
                  </a:lnTo>
                  <a:lnTo>
                    <a:pt x="0" y="718"/>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Freeform 34"/>
            <p:cNvSpPr>
              <a:spLocks/>
            </p:cNvSpPr>
            <p:nvPr/>
          </p:nvSpPr>
          <p:spPr bwMode="auto">
            <a:xfrm>
              <a:off x="3549" y="2115"/>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35"/>
            <p:cNvSpPr>
              <a:spLocks/>
            </p:cNvSpPr>
            <p:nvPr/>
          </p:nvSpPr>
          <p:spPr bwMode="auto">
            <a:xfrm>
              <a:off x="2267" y="2843"/>
              <a:ext cx="206" cy="649"/>
            </a:xfrm>
            <a:custGeom>
              <a:avLst/>
              <a:gdLst>
                <a:gd name="T0" fmla="*/ 206 w 206"/>
                <a:gd name="T1" fmla="*/ 0 h 649"/>
                <a:gd name="T2" fmla="*/ 206 w 206"/>
                <a:gd name="T3" fmla="*/ 343 h 649"/>
                <a:gd name="T4" fmla="*/ 0 w 206"/>
                <a:gd name="T5" fmla="*/ 343 h 649"/>
                <a:gd name="T6" fmla="*/ 0 w 206"/>
                <a:gd name="T7" fmla="*/ 649 h 649"/>
                <a:gd name="T8" fmla="*/ 0 60000 65536"/>
                <a:gd name="T9" fmla="*/ 0 60000 65536"/>
                <a:gd name="T10" fmla="*/ 0 60000 65536"/>
                <a:gd name="T11" fmla="*/ 0 60000 65536"/>
                <a:gd name="T12" fmla="*/ 0 w 206"/>
                <a:gd name="T13" fmla="*/ 0 h 649"/>
                <a:gd name="T14" fmla="*/ 206 w 206"/>
                <a:gd name="T15" fmla="*/ 649 h 649"/>
              </a:gdLst>
              <a:ahLst/>
              <a:cxnLst>
                <a:cxn ang="T8">
                  <a:pos x="T0" y="T1"/>
                </a:cxn>
                <a:cxn ang="T9">
                  <a:pos x="T2" y="T3"/>
                </a:cxn>
                <a:cxn ang="T10">
                  <a:pos x="T4" y="T5"/>
                </a:cxn>
                <a:cxn ang="T11">
                  <a:pos x="T6" y="T7"/>
                </a:cxn>
              </a:cxnLst>
              <a:rect l="T12" t="T13" r="T14" b="T15"/>
              <a:pathLst>
                <a:path w="206" h="649">
                  <a:moveTo>
                    <a:pt x="206" y="0"/>
                  </a:moveTo>
                  <a:lnTo>
                    <a:pt x="206" y="343"/>
                  </a:lnTo>
                  <a:lnTo>
                    <a:pt x="0" y="343"/>
                  </a:lnTo>
                  <a:lnTo>
                    <a:pt x="0" y="649"/>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6" name="Freeform 36"/>
            <p:cNvSpPr>
              <a:spLocks/>
            </p:cNvSpPr>
            <p:nvPr/>
          </p:nvSpPr>
          <p:spPr bwMode="auto">
            <a:xfrm>
              <a:off x="2246" y="3487"/>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Rectangle 37"/>
            <p:cNvSpPr>
              <a:spLocks noChangeArrowheads="1"/>
            </p:cNvSpPr>
            <p:nvPr/>
          </p:nvSpPr>
          <p:spPr bwMode="auto">
            <a:xfrm>
              <a:off x="1992" y="3529"/>
              <a:ext cx="549" cy="41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08" name="Rectangle 38"/>
            <p:cNvSpPr>
              <a:spLocks noChangeArrowheads="1"/>
            </p:cNvSpPr>
            <p:nvPr/>
          </p:nvSpPr>
          <p:spPr bwMode="auto">
            <a:xfrm>
              <a:off x="1992" y="3529"/>
              <a:ext cx="549"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9" name="Rectangle 39"/>
            <p:cNvSpPr>
              <a:spLocks noChangeArrowheads="1"/>
            </p:cNvSpPr>
            <p:nvPr/>
          </p:nvSpPr>
          <p:spPr bwMode="auto">
            <a:xfrm>
              <a:off x="2028" y="3597"/>
              <a:ext cx="4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a:solidFill>
                    <a:srgbClr val="000000"/>
                  </a:solidFill>
                </a:rPr>
                <a:t>Law </a:t>
              </a:r>
            </a:p>
            <a:p>
              <a:pPr algn="ctr"/>
              <a:r>
                <a:rPr lang="en-US" sz="1000">
                  <a:solidFill>
                    <a:srgbClr val="000000"/>
                  </a:solidFill>
                </a:rPr>
                <a:t>Enforcement </a:t>
              </a:r>
            </a:p>
            <a:p>
              <a:pPr algn="ctr"/>
              <a:r>
                <a:rPr lang="en-US" sz="1000">
                  <a:solidFill>
                    <a:srgbClr val="000000"/>
                  </a:solidFill>
                </a:rPr>
                <a:t>Reports</a:t>
              </a:r>
              <a:endParaRPr lang="en-US" sz="1000"/>
            </a:p>
          </p:txBody>
        </p:sp>
        <p:sp>
          <p:nvSpPr>
            <p:cNvPr id="28710" name="Rectangle 41"/>
            <p:cNvSpPr>
              <a:spLocks noChangeArrowheads="1"/>
            </p:cNvSpPr>
            <p:nvPr/>
          </p:nvSpPr>
          <p:spPr bwMode="auto">
            <a:xfrm>
              <a:off x="3067" y="3529"/>
              <a:ext cx="732" cy="41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11" name="Rectangle 42"/>
            <p:cNvSpPr>
              <a:spLocks noChangeArrowheads="1"/>
            </p:cNvSpPr>
            <p:nvPr/>
          </p:nvSpPr>
          <p:spPr bwMode="auto">
            <a:xfrm>
              <a:off x="3067" y="3529"/>
              <a:ext cx="732" cy="411"/>
            </a:xfrm>
            <a:prstGeom prst="rect">
              <a:avLst/>
            </a:pr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Rectangle 43"/>
            <p:cNvSpPr>
              <a:spLocks noChangeArrowheads="1"/>
            </p:cNvSpPr>
            <p:nvPr/>
          </p:nvSpPr>
          <p:spPr bwMode="auto">
            <a:xfrm>
              <a:off x="3216" y="3597"/>
              <a:ext cx="4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a:solidFill>
                    <a:srgbClr val="000000"/>
                  </a:solidFill>
                </a:rPr>
                <a:t>CIT Reports </a:t>
              </a:r>
            </a:p>
            <a:p>
              <a:pPr algn="ctr"/>
              <a:r>
                <a:rPr lang="en-US" sz="1000">
                  <a:solidFill>
                    <a:srgbClr val="000000"/>
                  </a:solidFill>
                </a:rPr>
                <a:t>Back to </a:t>
              </a:r>
            </a:p>
            <a:p>
              <a:pPr algn="ctr"/>
              <a:r>
                <a:rPr lang="en-US" sz="1000">
                  <a:solidFill>
                    <a:srgbClr val="000000"/>
                  </a:solidFill>
                </a:rPr>
                <a:t>Agencies</a:t>
              </a:r>
              <a:endParaRPr lang="en-US" sz="1000"/>
            </a:p>
          </p:txBody>
        </p:sp>
        <p:sp>
          <p:nvSpPr>
            <p:cNvPr id="28713" name="Freeform 45"/>
            <p:cNvSpPr>
              <a:spLocks/>
            </p:cNvSpPr>
            <p:nvPr/>
          </p:nvSpPr>
          <p:spPr bwMode="auto">
            <a:xfrm>
              <a:off x="3227" y="2843"/>
              <a:ext cx="206" cy="649"/>
            </a:xfrm>
            <a:custGeom>
              <a:avLst/>
              <a:gdLst>
                <a:gd name="T0" fmla="*/ 0 w 206"/>
                <a:gd name="T1" fmla="*/ 0 h 649"/>
                <a:gd name="T2" fmla="*/ 0 w 206"/>
                <a:gd name="T3" fmla="*/ 343 h 649"/>
                <a:gd name="T4" fmla="*/ 206 w 206"/>
                <a:gd name="T5" fmla="*/ 343 h 649"/>
                <a:gd name="T6" fmla="*/ 206 w 206"/>
                <a:gd name="T7" fmla="*/ 649 h 649"/>
                <a:gd name="T8" fmla="*/ 0 60000 65536"/>
                <a:gd name="T9" fmla="*/ 0 60000 65536"/>
                <a:gd name="T10" fmla="*/ 0 60000 65536"/>
                <a:gd name="T11" fmla="*/ 0 60000 65536"/>
                <a:gd name="T12" fmla="*/ 0 w 206"/>
                <a:gd name="T13" fmla="*/ 0 h 649"/>
                <a:gd name="T14" fmla="*/ 206 w 206"/>
                <a:gd name="T15" fmla="*/ 649 h 649"/>
              </a:gdLst>
              <a:ahLst/>
              <a:cxnLst>
                <a:cxn ang="T8">
                  <a:pos x="T0" y="T1"/>
                </a:cxn>
                <a:cxn ang="T9">
                  <a:pos x="T2" y="T3"/>
                </a:cxn>
                <a:cxn ang="T10">
                  <a:pos x="T4" y="T5"/>
                </a:cxn>
                <a:cxn ang="T11">
                  <a:pos x="T6" y="T7"/>
                </a:cxn>
              </a:cxnLst>
              <a:rect l="T12" t="T13" r="T14" b="T15"/>
              <a:pathLst>
                <a:path w="206" h="649">
                  <a:moveTo>
                    <a:pt x="0" y="0"/>
                  </a:moveTo>
                  <a:lnTo>
                    <a:pt x="0" y="343"/>
                  </a:lnTo>
                  <a:lnTo>
                    <a:pt x="206" y="343"/>
                  </a:lnTo>
                  <a:lnTo>
                    <a:pt x="206" y="649"/>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4" name="Freeform 46"/>
            <p:cNvSpPr>
              <a:spLocks/>
            </p:cNvSpPr>
            <p:nvPr/>
          </p:nvSpPr>
          <p:spPr bwMode="auto">
            <a:xfrm>
              <a:off x="3412" y="3487"/>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47"/>
            <p:cNvSpPr>
              <a:spLocks noEditPoints="1"/>
            </p:cNvSpPr>
            <p:nvPr/>
          </p:nvSpPr>
          <p:spPr bwMode="auto">
            <a:xfrm>
              <a:off x="537" y="1525"/>
              <a:ext cx="4695" cy="31"/>
            </a:xfrm>
            <a:custGeom>
              <a:avLst/>
              <a:gdLst>
                <a:gd name="T0" fmla="*/ 0 w 12519"/>
                <a:gd name="T1" fmla="*/ 0 h 82"/>
                <a:gd name="T2" fmla="*/ 0 w 12519"/>
                <a:gd name="T3" fmla="*/ 0 h 82"/>
                <a:gd name="T4" fmla="*/ 0 w 12519"/>
                <a:gd name="T5" fmla="*/ 0 h 82"/>
                <a:gd name="T6" fmla="*/ 0 w 12519"/>
                <a:gd name="T7" fmla="*/ 0 h 82"/>
                <a:gd name="T8" fmla="*/ 0 w 12519"/>
                <a:gd name="T9" fmla="*/ 0 h 82"/>
                <a:gd name="T10" fmla="*/ 0 w 12519"/>
                <a:gd name="T11" fmla="*/ 0 h 82"/>
                <a:gd name="T12" fmla="*/ 0 w 12519"/>
                <a:gd name="T13" fmla="*/ 0 h 82"/>
                <a:gd name="T14" fmla="*/ 0 w 12519"/>
                <a:gd name="T15" fmla="*/ 0 h 82"/>
                <a:gd name="T16" fmla="*/ 0 w 12519"/>
                <a:gd name="T17" fmla="*/ 0 h 82"/>
                <a:gd name="T18" fmla="*/ 0 w 12519"/>
                <a:gd name="T19" fmla="*/ 0 h 82"/>
                <a:gd name="T20" fmla="*/ 0 w 12519"/>
                <a:gd name="T21" fmla="*/ 0 h 82"/>
                <a:gd name="T22" fmla="*/ 0 w 12519"/>
                <a:gd name="T23" fmla="*/ 0 h 82"/>
                <a:gd name="T24" fmla="*/ 0 w 12519"/>
                <a:gd name="T25" fmla="*/ 0 h 82"/>
                <a:gd name="T26" fmla="*/ 0 w 12519"/>
                <a:gd name="T27" fmla="*/ 0 h 82"/>
                <a:gd name="T28" fmla="*/ 0 w 12519"/>
                <a:gd name="T29" fmla="*/ 0 h 82"/>
                <a:gd name="T30" fmla="*/ 0 w 12519"/>
                <a:gd name="T31" fmla="*/ 0 h 82"/>
                <a:gd name="T32" fmla="*/ 0 w 12519"/>
                <a:gd name="T33" fmla="*/ 0 h 82"/>
                <a:gd name="T34" fmla="*/ 0 w 12519"/>
                <a:gd name="T35" fmla="*/ 0 h 82"/>
                <a:gd name="T36" fmla="*/ 0 w 12519"/>
                <a:gd name="T37" fmla="*/ 0 h 82"/>
                <a:gd name="T38" fmla="*/ 0 w 12519"/>
                <a:gd name="T39" fmla="*/ 0 h 82"/>
                <a:gd name="T40" fmla="*/ 0 w 12519"/>
                <a:gd name="T41" fmla="*/ 0 h 82"/>
                <a:gd name="T42" fmla="*/ 0 w 12519"/>
                <a:gd name="T43" fmla="*/ 0 h 82"/>
                <a:gd name="T44" fmla="*/ 0 w 12519"/>
                <a:gd name="T45" fmla="*/ 0 h 82"/>
                <a:gd name="T46" fmla="*/ 0 w 12519"/>
                <a:gd name="T47" fmla="*/ 0 h 82"/>
                <a:gd name="T48" fmla="*/ 0 w 12519"/>
                <a:gd name="T49" fmla="*/ 0 h 82"/>
                <a:gd name="T50" fmla="*/ 0 w 12519"/>
                <a:gd name="T51" fmla="*/ 0 h 82"/>
                <a:gd name="T52" fmla="*/ 0 w 12519"/>
                <a:gd name="T53" fmla="*/ 0 h 82"/>
                <a:gd name="T54" fmla="*/ 0 w 12519"/>
                <a:gd name="T55" fmla="*/ 0 h 82"/>
                <a:gd name="T56" fmla="*/ 0 w 12519"/>
                <a:gd name="T57" fmla="*/ 0 h 82"/>
                <a:gd name="T58" fmla="*/ 0 w 12519"/>
                <a:gd name="T59" fmla="*/ 0 h 82"/>
                <a:gd name="T60" fmla="*/ 0 w 12519"/>
                <a:gd name="T61" fmla="*/ 0 h 82"/>
                <a:gd name="T62" fmla="*/ 0 w 12519"/>
                <a:gd name="T63" fmla="*/ 0 h 82"/>
                <a:gd name="T64" fmla="*/ 0 w 12519"/>
                <a:gd name="T65" fmla="*/ 0 h 82"/>
                <a:gd name="T66" fmla="*/ 0 w 12519"/>
                <a:gd name="T67" fmla="*/ 0 h 82"/>
                <a:gd name="T68" fmla="*/ 0 w 12519"/>
                <a:gd name="T69" fmla="*/ 0 h 82"/>
                <a:gd name="T70" fmla="*/ 0 w 12519"/>
                <a:gd name="T71" fmla="*/ 0 h 82"/>
                <a:gd name="T72" fmla="*/ 0 w 12519"/>
                <a:gd name="T73" fmla="*/ 0 h 82"/>
                <a:gd name="T74" fmla="*/ 0 w 12519"/>
                <a:gd name="T75" fmla="*/ 0 h 82"/>
                <a:gd name="T76" fmla="*/ 0 w 12519"/>
                <a:gd name="T77" fmla="*/ 0 h 82"/>
                <a:gd name="T78" fmla="*/ 0 w 12519"/>
                <a:gd name="T79" fmla="*/ 0 h 82"/>
                <a:gd name="T80" fmla="*/ 0 w 12519"/>
                <a:gd name="T81" fmla="*/ 0 h 82"/>
                <a:gd name="T82" fmla="*/ 0 w 12519"/>
                <a:gd name="T83" fmla="*/ 0 h 82"/>
                <a:gd name="T84" fmla="*/ 0 w 12519"/>
                <a:gd name="T85" fmla="*/ 0 h 82"/>
                <a:gd name="T86" fmla="*/ 0 w 12519"/>
                <a:gd name="T87" fmla="*/ 0 h 82"/>
                <a:gd name="T88" fmla="*/ 0 w 12519"/>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19"/>
                <a:gd name="T136" fmla="*/ 0 h 82"/>
                <a:gd name="T137" fmla="*/ 12519 w 12519"/>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19" h="82">
                  <a:moveTo>
                    <a:pt x="42" y="0"/>
                  </a:moveTo>
                  <a:lnTo>
                    <a:pt x="622" y="0"/>
                  </a:lnTo>
                  <a:cubicBezTo>
                    <a:pt x="645" y="0"/>
                    <a:pt x="664" y="18"/>
                    <a:pt x="664" y="41"/>
                  </a:cubicBezTo>
                  <a:cubicBezTo>
                    <a:pt x="664" y="64"/>
                    <a:pt x="645" y="82"/>
                    <a:pt x="622" y="82"/>
                  </a:cubicBezTo>
                  <a:lnTo>
                    <a:pt x="42" y="82"/>
                  </a:lnTo>
                  <a:cubicBezTo>
                    <a:pt x="19" y="82"/>
                    <a:pt x="0" y="64"/>
                    <a:pt x="0" y="41"/>
                  </a:cubicBezTo>
                  <a:cubicBezTo>
                    <a:pt x="0" y="18"/>
                    <a:pt x="19" y="0"/>
                    <a:pt x="42" y="0"/>
                  </a:cubicBezTo>
                  <a:close/>
                  <a:moveTo>
                    <a:pt x="1037" y="0"/>
                  </a:moveTo>
                  <a:lnTo>
                    <a:pt x="1617" y="0"/>
                  </a:lnTo>
                  <a:cubicBezTo>
                    <a:pt x="1640" y="0"/>
                    <a:pt x="1658" y="18"/>
                    <a:pt x="1658" y="41"/>
                  </a:cubicBezTo>
                  <a:cubicBezTo>
                    <a:pt x="1658" y="64"/>
                    <a:pt x="1640" y="82"/>
                    <a:pt x="1617" y="82"/>
                  </a:cubicBezTo>
                  <a:lnTo>
                    <a:pt x="1037" y="82"/>
                  </a:lnTo>
                  <a:cubicBezTo>
                    <a:pt x="1014" y="82"/>
                    <a:pt x="995" y="64"/>
                    <a:pt x="995" y="41"/>
                  </a:cubicBezTo>
                  <a:cubicBezTo>
                    <a:pt x="995" y="18"/>
                    <a:pt x="1014" y="0"/>
                    <a:pt x="1037" y="0"/>
                  </a:cubicBezTo>
                  <a:close/>
                  <a:moveTo>
                    <a:pt x="2032" y="0"/>
                  </a:moveTo>
                  <a:lnTo>
                    <a:pt x="2612" y="0"/>
                  </a:lnTo>
                  <a:cubicBezTo>
                    <a:pt x="2635" y="0"/>
                    <a:pt x="2653" y="18"/>
                    <a:pt x="2653" y="41"/>
                  </a:cubicBezTo>
                  <a:cubicBezTo>
                    <a:pt x="2653" y="64"/>
                    <a:pt x="2635" y="82"/>
                    <a:pt x="2612" y="82"/>
                  </a:cubicBezTo>
                  <a:lnTo>
                    <a:pt x="2032" y="82"/>
                  </a:lnTo>
                  <a:cubicBezTo>
                    <a:pt x="2009" y="82"/>
                    <a:pt x="1990" y="64"/>
                    <a:pt x="1990" y="41"/>
                  </a:cubicBezTo>
                  <a:cubicBezTo>
                    <a:pt x="1990" y="18"/>
                    <a:pt x="2009" y="0"/>
                    <a:pt x="2032" y="0"/>
                  </a:cubicBezTo>
                  <a:close/>
                  <a:moveTo>
                    <a:pt x="3026" y="0"/>
                  </a:moveTo>
                  <a:lnTo>
                    <a:pt x="3607" y="0"/>
                  </a:lnTo>
                  <a:cubicBezTo>
                    <a:pt x="3630" y="0"/>
                    <a:pt x="3648" y="18"/>
                    <a:pt x="3648" y="41"/>
                  </a:cubicBezTo>
                  <a:cubicBezTo>
                    <a:pt x="3648" y="64"/>
                    <a:pt x="3630" y="82"/>
                    <a:pt x="3607" y="82"/>
                  </a:cubicBezTo>
                  <a:lnTo>
                    <a:pt x="3026" y="82"/>
                  </a:lnTo>
                  <a:cubicBezTo>
                    <a:pt x="3003" y="82"/>
                    <a:pt x="2985" y="64"/>
                    <a:pt x="2985" y="41"/>
                  </a:cubicBezTo>
                  <a:cubicBezTo>
                    <a:pt x="2985" y="18"/>
                    <a:pt x="3003" y="0"/>
                    <a:pt x="3026" y="0"/>
                  </a:cubicBezTo>
                  <a:close/>
                  <a:moveTo>
                    <a:pt x="4021" y="0"/>
                  </a:moveTo>
                  <a:lnTo>
                    <a:pt x="4602" y="0"/>
                  </a:lnTo>
                  <a:cubicBezTo>
                    <a:pt x="4624" y="0"/>
                    <a:pt x="4643" y="18"/>
                    <a:pt x="4643" y="41"/>
                  </a:cubicBezTo>
                  <a:cubicBezTo>
                    <a:pt x="4643" y="64"/>
                    <a:pt x="4624" y="82"/>
                    <a:pt x="4602" y="82"/>
                  </a:cubicBezTo>
                  <a:lnTo>
                    <a:pt x="4021" y="82"/>
                  </a:lnTo>
                  <a:cubicBezTo>
                    <a:pt x="3998" y="82"/>
                    <a:pt x="3980" y="64"/>
                    <a:pt x="3980" y="41"/>
                  </a:cubicBezTo>
                  <a:cubicBezTo>
                    <a:pt x="3980" y="18"/>
                    <a:pt x="3998" y="0"/>
                    <a:pt x="4021" y="0"/>
                  </a:cubicBezTo>
                  <a:close/>
                  <a:moveTo>
                    <a:pt x="5016" y="0"/>
                  </a:moveTo>
                  <a:lnTo>
                    <a:pt x="5596" y="0"/>
                  </a:lnTo>
                  <a:cubicBezTo>
                    <a:pt x="5619" y="0"/>
                    <a:pt x="5638" y="18"/>
                    <a:pt x="5638" y="41"/>
                  </a:cubicBezTo>
                  <a:cubicBezTo>
                    <a:pt x="5638" y="64"/>
                    <a:pt x="5619" y="82"/>
                    <a:pt x="5596" y="82"/>
                  </a:cubicBezTo>
                  <a:lnTo>
                    <a:pt x="5016" y="82"/>
                  </a:lnTo>
                  <a:cubicBezTo>
                    <a:pt x="4993" y="82"/>
                    <a:pt x="4975" y="64"/>
                    <a:pt x="4975" y="41"/>
                  </a:cubicBezTo>
                  <a:cubicBezTo>
                    <a:pt x="4975" y="18"/>
                    <a:pt x="4993" y="0"/>
                    <a:pt x="5016" y="0"/>
                  </a:cubicBezTo>
                  <a:close/>
                  <a:moveTo>
                    <a:pt x="6011" y="0"/>
                  </a:moveTo>
                  <a:lnTo>
                    <a:pt x="6591" y="0"/>
                  </a:lnTo>
                  <a:cubicBezTo>
                    <a:pt x="6614" y="0"/>
                    <a:pt x="6633" y="18"/>
                    <a:pt x="6633" y="41"/>
                  </a:cubicBezTo>
                  <a:cubicBezTo>
                    <a:pt x="6633" y="64"/>
                    <a:pt x="6614" y="82"/>
                    <a:pt x="6591" y="82"/>
                  </a:cubicBezTo>
                  <a:lnTo>
                    <a:pt x="6011" y="82"/>
                  </a:lnTo>
                  <a:cubicBezTo>
                    <a:pt x="5988" y="82"/>
                    <a:pt x="5970" y="64"/>
                    <a:pt x="5970" y="41"/>
                  </a:cubicBezTo>
                  <a:cubicBezTo>
                    <a:pt x="5970" y="18"/>
                    <a:pt x="5988" y="0"/>
                    <a:pt x="6011" y="0"/>
                  </a:cubicBezTo>
                  <a:close/>
                  <a:moveTo>
                    <a:pt x="7006" y="0"/>
                  </a:moveTo>
                  <a:lnTo>
                    <a:pt x="7586" y="0"/>
                  </a:lnTo>
                  <a:cubicBezTo>
                    <a:pt x="7609" y="0"/>
                    <a:pt x="7628" y="18"/>
                    <a:pt x="7628" y="41"/>
                  </a:cubicBezTo>
                  <a:cubicBezTo>
                    <a:pt x="7628" y="64"/>
                    <a:pt x="7609" y="82"/>
                    <a:pt x="7586" y="82"/>
                  </a:cubicBezTo>
                  <a:lnTo>
                    <a:pt x="7006" y="82"/>
                  </a:lnTo>
                  <a:cubicBezTo>
                    <a:pt x="6983" y="82"/>
                    <a:pt x="6964" y="64"/>
                    <a:pt x="6964" y="41"/>
                  </a:cubicBezTo>
                  <a:cubicBezTo>
                    <a:pt x="6964" y="18"/>
                    <a:pt x="6983" y="0"/>
                    <a:pt x="7006" y="0"/>
                  </a:cubicBezTo>
                  <a:close/>
                  <a:moveTo>
                    <a:pt x="8001" y="0"/>
                  </a:moveTo>
                  <a:lnTo>
                    <a:pt x="8581" y="0"/>
                  </a:lnTo>
                  <a:cubicBezTo>
                    <a:pt x="8604" y="0"/>
                    <a:pt x="8623" y="18"/>
                    <a:pt x="8623" y="41"/>
                  </a:cubicBezTo>
                  <a:cubicBezTo>
                    <a:pt x="8623" y="64"/>
                    <a:pt x="8604" y="82"/>
                    <a:pt x="8581" y="82"/>
                  </a:cubicBezTo>
                  <a:lnTo>
                    <a:pt x="8001" y="82"/>
                  </a:lnTo>
                  <a:cubicBezTo>
                    <a:pt x="7978" y="82"/>
                    <a:pt x="7959" y="64"/>
                    <a:pt x="7959" y="41"/>
                  </a:cubicBezTo>
                  <a:cubicBezTo>
                    <a:pt x="7959" y="18"/>
                    <a:pt x="7978" y="0"/>
                    <a:pt x="8001" y="0"/>
                  </a:cubicBezTo>
                  <a:close/>
                  <a:moveTo>
                    <a:pt x="8996" y="0"/>
                  </a:moveTo>
                  <a:lnTo>
                    <a:pt x="9576" y="0"/>
                  </a:lnTo>
                  <a:cubicBezTo>
                    <a:pt x="9599" y="0"/>
                    <a:pt x="9617" y="18"/>
                    <a:pt x="9617" y="41"/>
                  </a:cubicBezTo>
                  <a:cubicBezTo>
                    <a:pt x="9617" y="64"/>
                    <a:pt x="9599" y="82"/>
                    <a:pt x="9576" y="82"/>
                  </a:cubicBezTo>
                  <a:lnTo>
                    <a:pt x="8996" y="82"/>
                  </a:lnTo>
                  <a:cubicBezTo>
                    <a:pt x="8973" y="82"/>
                    <a:pt x="8954" y="64"/>
                    <a:pt x="8954" y="41"/>
                  </a:cubicBezTo>
                  <a:cubicBezTo>
                    <a:pt x="8954" y="18"/>
                    <a:pt x="8973" y="0"/>
                    <a:pt x="8996" y="0"/>
                  </a:cubicBezTo>
                  <a:close/>
                  <a:moveTo>
                    <a:pt x="9990" y="0"/>
                  </a:moveTo>
                  <a:lnTo>
                    <a:pt x="10571" y="0"/>
                  </a:lnTo>
                  <a:cubicBezTo>
                    <a:pt x="10594" y="0"/>
                    <a:pt x="10612" y="18"/>
                    <a:pt x="10612" y="41"/>
                  </a:cubicBezTo>
                  <a:cubicBezTo>
                    <a:pt x="10612" y="64"/>
                    <a:pt x="10594" y="82"/>
                    <a:pt x="10571" y="82"/>
                  </a:cubicBezTo>
                  <a:lnTo>
                    <a:pt x="9990" y="82"/>
                  </a:lnTo>
                  <a:cubicBezTo>
                    <a:pt x="9968" y="82"/>
                    <a:pt x="9949" y="64"/>
                    <a:pt x="9949" y="41"/>
                  </a:cubicBezTo>
                  <a:cubicBezTo>
                    <a:pt x="9949" y="18"/>
                    <a:pt x="9968" y="0"/>
                    <a:pt x="9990" y="0"/>
                  </a:cubicBezTo>
                  <a:close/>
                  <a:moveTo>
                    <a:pt x="10985" y="0"/>
                  </a:moveTo>
                  <a:lnTo>
                    <a:pt x="11566" y="0"/>
                  </a:lnTo>
                  <a:cubicBezTo>
                    <a:pt x="11589" y="0"/>
                    <a:pt x="11607" y="18"/>
                    <a:pt x="11607" y="41"/>
                  </a:cubicBezTo>
                  <a:cubicBezTo>
                    <a:pt x="11607" y="64"/>
                    <a:pt x="11589" y="82"/>
                    <a:pt x="11566" y="82"/>
                  </a:cubicBezTo>
                  <a:lnTo>
                    <a:pt x="10985" y="82"/>
                  </a:lnTo>
                  <a:cubicBezTo>
                    <a:pt x="10962" y="82"/>
                    <a:pt x="10944" y="64"/>
                    <a:pt x="10944" y="41"/>
                  </a:cubicBezTo>
                  <a:cubicBezTo>
                    <a:pt x="10944" y="18"/>
                    <a:pt x="10962" y="0"/>
                    <a:pt x="10985" y="0"/>
                  </a:cubicBezTo>
                  <a:close/>
                  <a:moveTo>
                    <a:pt x="11980" y="0"/>
                  </a:moveTo>
                  <a:lnTo>
                    <a:pt x="12478" y="0"/>
                  </a:lnTo>
                  <a:cubicBezTo>
                    <a:pt x="12501" y="0"/>
                    <a:pt x="12519" y="18"/>
                    <a:pt x="12519" y="41"/>
                  </a:cubicBezTo>
                  <a:cubicBezTo>
                    <a:pt x="12519" y="64"/>
                    <a:pt x="12501" y="82"/>
                    <a:pt x="12478" y="82"/>
                  </a:cubicBezTo>
                  <a:lnTo>
                    <a:pt x="11980" y="82"/>
                  </a:lnTo>
                  <a:cubicBezTo>
                    <a:pt x="11957" y="82"/>
                    <a:pt x="11939" y="64"/>
                    <a:pt x="11939" y="41"/>
                  </a:cubicBezTo>
                  <a:cubicBezTo>
                    <a:pt x="11939" y="18"/>
                    <a:pt x="11957" y="0"/>
                    <a:pt x="11980" y="0"/>
                  </a:cubicBezTo>
                  <a:close/>
                </a:path>
              </a:pathLst>
            </a:custGeom>
            <a:solidFill>
              <a:srgbClr val="000000"/>
            </a:solidFill>
            <a:ln w="6">
              <a:solidFill>
                <a:srgbClr val="000000"/>
              </a:solidFill>
              <a:bevel/>
              <a:headEnd/>
              <a:tailEnd/>
            </a:ln>
          </p:spPr>
          <p:txBody>
            <a:bodyPr/>
            <a:lstStyle/>
            <a:p>
              <a:endParaRPr lang="en-US"/>
            </a:p>
          </p:txBody>
        </p:sp>
        <p:sp>
          <p:nvSpPr>
            <p:cNvPr id="28716" name="Freeform 48"/>
            <p:cNvSpPr>
              <a:spLocks noEditPoints="1"/>
            </p:cNvSpPr>
            <p:nvPr/>
          </p:nvSpPr>
          <p:spPr bwMode="auto">
            <a:xfrm>
              <a:off x="543" y="3033"/>
              <a:ext cx="4689" cy="32"/>
            </a:xfrm>
            <a:custGeom>
              <a:avLst/>
              <a:gdLst>
                <a:gd name="T0" fmla="*/ 0 w 12503"/>
                <a:gd name="T1" fmla="*/ 0 h 83"/>
                <a:gd name="T2" fmla="*/ 0 w 12503"/>
                <a:gd name="T3" fmla="*/ 0 h 83"/>
                <a:gd name="T4" fmla="*/ 0 w 12503"/>
                <a:gd name="T5" fmla="*/ 0 h 83"/>
                <a:gd name="T6" fmla="*/ 0 w 12503"/>
                <a:gd name="T7" fmla="*/ 0 h 83"/>
                <a:gd name="T8" fmla="*/ 0 w 12503"/>
                <a:gd name="T9" fmla="*/ 0 h 83"/>
                <a:gd name="T10" fmla="*/ 0 w 12503"/>
                <a:gd name="T11" fmla="*/ 0 h 83"/>
                <a:gd name="T12" fmla="*/ 0 w 12503"/>
                <a:gd name="T13" fmla="*/ 0 h 83"/>
                <a:gd name="T14" fmla="*/ 0 w 12503"/>
                <a:gd name="T15" fmla="*/ 0 h 83"/>
                <a:gd name="T16" fmla="*/ 0 w 12503"/>
                <a:gd name="T17" fmla="*/ 0 h 83"/>
                <a:gd name="T18" fmla="*/ 0 w 12503"/>
                <a:gd name="T19" fmla="*/ 0 h 83"/>
                <a:gd name="T20" fmla="*/ 0 w 12503"/>
                <a:gd name="T21" fmla="*/ 0 h 83"/>
                <a:gd name="T22" fmla="*/ 0 w 12503"/>
                <a:gd name="T23" fmla="*/ 0 h 83"/>
                <a:gd name="T24" fmla="*/ 0 w 12503"/>
                <a:gd name="T25" fmla="*/ 0 h 83"/>
                <a:gd name="T26" fmla="*/ 0 w 12503"/>
                <a:gd name="T27" fmla="*/ 0 h 83"/>
                <a:gd name="T28" fmla="*/ 0 w 12503"/>
                <a:gd name="T29" fmla="*/ 0 h 83"/>
                <a:gd name="T30" fmla="*/ 0 w 12503"/>
                <a:gd name="T31" fmla="*/ 0 h 83"/>
                <a:gd name="T32" fmla="*/ 0 w 12503"/>
                <a:gd name="T33" fmla="*/ 0 h 83"/>
                <a:gd name="T34" fmla="*/ 0 w 12503"/>
                <a:gd name="T35" fmla="*/ 0 h 83"/>
                <a:gd name="T36" fmla="*/ 0 w 12503"/>
                <a:gd name="T37" fmla="*/ 0 h 83"/>
                <a:gd name="T38" fmla="*/ 0 w 12503"/>
                <a:gd name="T39" fmla="*/ 0 h 83"/>
                <a:gd name="T40" fmla="*/ 0 w 12503"/>
                <a:gd name="T41" fmla="*/ 0 h 83"/>
                <a:gd name="T42" fmla="*/ 0 w 12503"/>
                <a:gd name="T43" fmla="*/ 0 h 83"/>
                <a:gd name="T44" fmla="*/ 0 w 12503"/>
                <a:gd name="T45" fmla="*/ 0 h 83"/>
                <a:gd name="T46" fmla="*/ 0 w 12503"/>
                <a:gd name="T47" fmla="*/ 0 h 83"/>
                <a:gd name="T48" fmla="*/ 0 w 12503"/>
                <a:gd name="T49" fmla="*/ 0 h 83"/>
                <a:gd name="T50" fmla="*/ 0 w 12503"/>
                <a:gd name="T51" fmla="*/ 0 h 83"/>
                <a:gd name="T52" fmla="*/ 0 w 12503"/>
                <a:gd name="T53" fmla="*/ 0 h 83"/>
                <a:gd name="T54" fmla="*/ 0 w 12503"/>
                <a:gd name="T55" fmla="*/ 0 h 83"/>
                <a:gd name="T56" fmla="*/ 0 w 12503"/>
                <a:gd name="T57" fmla="*/ 0 h 83"/>
                <a:gd name="T58" fmla="*/ 0 w 12503"/>
                <a:gd name="T59" fmla="*/ 0 h 83"/>
                <a:gd name="T60" fmla="*/ 0 w 12503"/>
                <a:gd name="T61" fmla="*/ 0 h 83"/>
                <a:gd name="T62" fmla="*/ 0 w 12503"/>
                <a:gd name="T63" fmla="*/ 0 h 83"/>
                <a:gd name="T64" fmla="*/ 0 w 12503"/>
                <a:gd name="T65" fmla="*/ 0 h 83"/>
                <a:gd name="T66" fmla="*/ 0 w 12503"/>
                <a:gd name="T67" fmla="*/ 0 h 83"/>
                <a:gd name="T68" fmla="*/ 0 w 12503"/>
                <a:gd name="T69" fmla="*/ 0 h 83"/>
                <a:gd name="T70" fmla="*/ 0 w 12503"/>
                <a:gd name="T71" fmla="*/ 0 h 83"/>
                <a:gd name="T72" fmla="*/ 0 w 12503"/>
                <a:gd name="T73" fmla="*/ 0 h 83"/>
                <a:gd name="T74" fmla="*/ 0 w 12503"/>
                <a:gd name="T75" fmla="*/ 0 h 83"/>
                <a:gd name="T76" fmla="*/ 0 w 12503"/>
                <a:gd name="T77" fmla="*/ 0 h 83"/>
                <a:gd name="T78" fmla="*/ 0 w 12503"/>
                <a:gd name="T79" fmla="*/ 0 h 83"/>
                <a:gd name="T80" fmla="*/ 0 w 12503"/>
                <a:gd name="T81" fmla="*/ 0 h 83"/>
                <a:gd name="T82" fmla="*/ 0 w 12503"/>
                <a:gd name="T83" fmla="*/ 0 h 83"/>
                <a:gd name="T84" fmla="*/ 0 w 12503"/>
                <a:gd name="T85" fmla="*/ 0 h 83"/>
                <a:gd name="T86" fmla="*/ 0 w 12503"/>
                <a:gd name="T87" fmla="*/ 0 h 83"/>
                <a:gd name="T88" fmla="*/ 0 w 12503"/>
                <a:gd name="T89" fmla="*/ 0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03"/>
                <a:gd name="T136" fmla="*/ 0 h 83"/>
                <a:gd name="T137" fmla="*/ 12503 w 12503"/>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03" h="83">
                  <a:moveTo>
                    <a:pt x="12462" y="83"/>
                  </a:moveTo>
                  <a:lnTo>
                    <a:pt x="11881" y="83"/>
                  </a:lnTo>
                  <a:cubicBezTo>
                    <a:pt x="11858" y="83"/>
                    <a:pt x="11840" y="64"/>
                    <a:pt x="11840" y="41"/>
                  </a:cubicBezTo>
                  <a:cubicBezTo>
                    <a:pt x="11840" y="18"/>
                    <a:pt x="11858" y="0"/>
                    <a:pt x="11881" y="0"/>
                  </a:cubicBezTo>
                  <a:lnTo>
                    <a:pt x="12462" y="0"/>
                  </a:lnTo>
                  <a:cubicBezTo>
                    <a:pt x="12485" y="0"/>
                    <a:pt x="12503" y="18"/>
                    <a:pt x="12503" y="41"/>
                  </a:cubicBezTo>
                  <a:cubicBezTo>
                    <a:pt x="12503" y="64"/>
                    <a:pt x="12485" y="83"/>
                    <a:pt x="12462" y="83"/>
                  </a:cubicBezTo>
                  <a:close/>
                  <a:moveTo>
                    <a:pt x="11467" y="83"/>
                  </a:moveTo>
                  <a:lnTo>
                    <a:pt x="10886" y="83"/>
                  </a:lnTo>
                  <a:cubicBezTo>
                    <a:pt x="10864" y="83"/>
                    <a:pt x="10845" y="64"/>
                    <a:pt x="10845" y="41"/>
                  </a:cubicBezTo>
                  <a:cubicBezTo>
                    <a:pt x="10845" y="18"/>
                    <a:pt x="10864" y="0"/>
                    <a:pt x="10886" y="0"/>
                  </a:cubicBezTo>
                  <a:lnTo>
                    <a:pt x="11467" y="0"/>
                  </a:lnTo>
                  <a:cubicBezTo>
                    <a:pt x="11490" y="0"/>
                    <a:pt x="11508" y="18"/>
                    <a:pt x="11508" y="41"/>
                  </a:cubicBezTo>
                  <a:cubicBezTo>
                    <a:pt x="11508" y="64"/>
                    <a:pt x="11490" y="83"/>
                    <a:pt x="11467" y="83"/>
                  </a:cubicBezTo>
                  <a:close/>
                  <a:moveTo>
                    <a:pt x="10472" y="83"/>
                  </a:moveTo>
                  <a:lnTo>
                    <a:pt x="9892" y="83"/>
                  </a:lnTo>
                  <a:cubicBezTo>
                    <a:pt x="9869" y="83"/>
                    <a:pt x="9850" y="64"/>
                    <a:pt x="9850" y="41"/>
                  </a:cubicBezTo>
                  <a:cubicBezTo>
                    <a:pt x="9850" y="18"/>
                    <a:pt x="9869" y="0"/>
                    <a:pt x="9892" y="0"/>
                  </a:cubicBezTo>
                  <a:lnTo>
                    <a:pt x="10472" y="0"/>
                  </a:lnTo>
                  <a:cubicBezTo>
                    <a:pt x="10495" y="0"/>
                    <a:pt x="10513" y="18"/>
                    <a:pt x="10513" y="41"/>
                  </a:cubicBezTo>
                  <a:cubicBezTo>
                    <a:pt x="10513" y="64"/>
                    <a:pt x="10495" y="83"/>
                    <a:pt x="10472" y="83"/>
                  </a:cubicBezTo>
                  <a:close/>
                  <a:moveTo>
                    <a:pt x="9477" y="83"/>
                  </a:moveTo>
                  <a:lnTo>
                    <a:pt x="8897" y="83"/>
                  </a:lnTo>
                  <a:cubicBezTo>
                    <a:pt x="8874" y="83"/>
                    <a:pt x="8855" y="64"/>
                    <a:pt x="8855" y="41"/>
                  </a:cubicBezTo>
                  <a:cubicBezTo>
                    <a:pt x="8855" y="18"/>
                    <a:pt x="8874" y="0"/>
                    <a:pt x="8897" y="0"/>
                  </a:cubicBezTo>
                  <a:lnTo>
                    <a:pt x="9477" y="0"/>
                  </a:lnTo>
                  <a:cubicBezTo>
                    <a:pt x="9500" y="0"/>
                    <a:pt x="9518" y="18"/>
                    <a:pt x="9518" y="41"/>
                  </a:cubicBezTo>
                  <a:cubicBezTo>
                    <a:pt x="9518" y="64"/>
                    <a:pt x="9500" y="83"/>
                    <a:pt x="9477" y="83"/>
                  </a:cubicBezTo>
                  <a:close/>
                  <a:moveTo>
                    <a:pt x="8482" y="83"/>
                  </a:moveTo>
                  <a:lnTo>
                    <a:pt x="7902" y="83"/>
                  </a:lnTo>
                  <a:cubicBezTo>
                    <a:pt x="7879" y="83"/>
                    <a:pt x="7860" y="64"/>
                    <a:pt x="7860" y="41"/>
                  </a:cubicBezTo>
                  <a:cubicBezTo>
                    <a:pt x="7860" y="18"/>
                    <a:pt x="7879" y="0"/>
                    <a:pt x="7902" y="0"/>
                  </a:cubicBezTo>
                  <a:lnTo>
                    <a:pt x="8482" y="0"/>
                  </a:lnTo>
                  <a:cubicBezTo>
                    <a:pt x="8505" y="0"/>
                    <a:pt x="8524" y="18"/>
                    <a:pt x="8524" y="41"/>
                  </a:cubicBezTo>
                  <a:cubicBezTo>
                    <a:pt x="8524" y="64"/>
                    <a:pt x="8505" y="83"/>
                    <a:pt x="8482" y="83"/>
                  </a:cubicBezTo>
                  <a:close/>
                  <a:moveTo>
                    <a:pt x="7487" y="83"/>
                  </a:moveTo>
                  <a:lnTo>
                    <a:pt x="6907" y="83"/>
                  </a:lnTo>
                  <a:cubicBezTo>
                    <a:pt x="6884" y="83"/>
                    <a:pt x="6865" y="64"/>
                    <a:pt x="6865" y="41"/>
                  </a:cubicBezTo>
                  <a:cubicBezTo>
                    <a:pt x="6865" y="18"/>
                    <a:pt x="6884" y="0"/>
                    <a:pt x="6907" y="0"/>
                  </a:cubicBezTo>
                  <a:lnTo>
                    <a:pt x="7487" y="0"/>
                  </a:lnTo>
                  <a:cubicBezTo>
                    <a:pt x="7510" y="0"/>
                    <a:pt x="7529" y="18"/>
                    <a:pt x="7529" y="41"/>
                  </a:cubicBezTo>
                  <a:cubicBezTo>
                    <a:pt x="7529" y="64"/>
                    <a:pt x="7510" y="83"/>
                    <a:pt x="7487" y="83"/>
                  </a:cubicBezTo>
                  <a:close/>
                  <a:moveTo>
                    <a:pt x="6492" y="83"/>
                  </a:moveTo>
                  <a:lnTo>
                    <a:pt x="5912" y="83"/>
                  </a:lnTo>
                  <a:cubicBezTo>
                    <a:pt x="5889" y="83"/>
                    <a:pt x="5871" y="64"/>
                    <a:pt x="5871" y="41"/>
                  </a:cubicBezTo>
                  <a:cubicBezTo>
                    <a:pt x="5871" y="18"/>
                    <a:pt x="5889" y="0"/>
                    <a:pt x="5912" y="0"/>
                  </a:cubicBezTo>
                  <a:lnTo>
                    <a:pt x="6492" y="0"/>
                  </a:lnTo>
                  <a:cubicBezTo>
                    <a:pt x="6515" y="0"/>
                    <a:pt x="6534" y="18"/>
                    <a:pt x="6534" y="41"/>
                  </a:cubicBezTo>
                  <a:cubicBezTo>
                    <a:pt x="6534" y="64"/>
                    <a:pt x="6515" y="83"/>
                    <a:pt x="6492" y="83"/>
                  </a:cubicBezTo>
                  <a:close/>
                  <a:moveTo>
                    <a:pt x="5498" y="83"/>
                  </a:moveTo>
                  <a:lnTo>
                    <a:pt x="4917" y="83"/>
                  </a:lnTo>
                  <a:cubicBezTo>
                    <a:pt x="4894" y="83"/>
                    <a:pt x="4876" y="64"/>
                    <a:pt x="4876" y="41"/>
                  </a:cubicBezTo>
                  <a:cubicBezTo>
                    <a:pt x="4876" y="18"/>
                    <a:pt x="4894" y="0"/>
                    <a:pt x="4917" y="0"/>
                  </a:cubicBezTo>
                  <a:lnTo>
                    <a:pt x="5498" y="0"/>
                  </a:lnTo>
                  <a:cubicBezTo>
                    <a:pt x="5520" y="0"/>
                    <a:pt x="5539" y="18"/>
                    <a:pt x="5539" y="41"/>
                  </a:cubicBezTo>
                  <a:cubicBezTo>
                    <a:pt x="5539" y="64"/>
                    <a:pt x="5520" y="83"/>
                    <a:pt x="5498" y="83"/>
                  </a:cubicBezTo>
                  <a:close/>
                  <a:moveTo>
                    <a:pt x="4503" y="83"/>
                  </a:moveTo>
                  <a:lnTo>
                    <a:pt x="3922" y="83"/>
                  </a:lnTo>
                  <a:cubicBezTo>
                    <a:pt x="3899" y="83"/>
                    <a:pt x="3881" y="64"/>
                    <a:pt x="3881" y="41"/>
                  </a:cubicBezTo>
                  <a:cubicBezTo>
                    <a:pt x="3881" y="18"/>
                    <a:pt x="3899" y="0"/>
                    <a:pt x="3922" y="0"/>
                  </a:cubicBezTo>
                  <a:lnTo>
                    <a:pt x="4503" y="0"/>
                  </a:lnTo>
                  <a:cubicBezTo>
                    <a:pt x="4526" y="0"/>
                    <a:pt x="4544" y="18"/>
                    <a:pt x="4544" y="41"/>
                  </a:cubicBezTo>
                  <a:cubicBezTo>
                    <a:pt x="4544" y="64"/>
                    <a:pt x="4526" y="83"/>
                    <a:pt x="4503" y="83"/>
                  </a:cubicBezTo>
                  <a:close/>
                  <a:moveTo>
                    <a:pt x="3508" y="83"/>
                  </a:moveTo>
                  <a:lnTo>
                    <a:pt x="2927" y="83"/>
                  </a:lnTo>
                  <a:cubicBezTo>
                    <a:pt x="2905" y="83"/>
                    <a:pt x="2886" y="64"/>
                    <a:pt x="2886" y="41"/>
                  </a:cubicBezTo>
                  <a:cubicBezTo>
                    <a:pt x="2886" y="18"/>
                    <a:pt x="2905" y="0"/>
                    <a:pt x="2927" y="0"/>
                  </a:cubicBezTo>
                  <a:lnTo>
                    <a:pt x="3508" y="0"/>
                  </a:lnTo>
                  <a:cubicBezTo>
                    <a:pt x="3531" y="0"/>
                    <a:pt x="3549" y="18"/>
                    <a:pt x="3549" y="41"/>
                  </a:cubicBezTo>
                  <a:cubicBezTo>
                    <a:pt x="3549" y="64"/>
                    <a:pt x="3531" y="83"/>
                    <a:pt x="3508" y="83"/>
                  </a:cubicBezTo>
                  <a:close/>
                  <a:moveTo>
                    <a:pt x="2513" y="83"/>
                  </a:moveTo>
                  <a:lnTo>
                    <a:pt x="1933" y="83"/>
                  </a:lnTo>
                  <a:cubicBezTo>
                    <a:pt x="1910" y="83"/>
                    <a:pt x="1891" y="64"/>
                    <a:pt x="1891" y="41"/>
                  </a:cubicBezTo>
                  <a:cubicBezTo>
                    <a:pt x="1891" y="18"/>
                    <a:pt x="1910" y="0"/>
                    <a:pt x="1933" y="0"/>
                  </a:cubicBezTo>
                  <a:lnTo>
                    <a:pt x="2513" y="0"/>
                  </a:lnTo>
                  <a:cubicBezTo>
                    <a:pt x="2536" y="0"/>
                    <a:pt x="2554" y="18"/>
                    <a:pt x="2554" y="41"/>
                  </a:cubicBezTo>
                  <a:cubicBezTo>
                    <a:pt x="2554" y="64"/>
                    <a:pt x="2536" y="83"/>
                    <a:pt x="2513" y="83"/>
                  </a:cubicBezTo>
                  <a:close/>
                  <a:moveTo>
                    <a:pt x="1518" y="83"/>
                  </a:moveTo>
                  <a:lnTo>
                    <a:pt x="938" y="83"/>
                  </a:lnTo>
                  <a:cubicBezTo>
                    <a:pt x="915" y="83"/>
                    <a:pt x="896" y="64"/>
                    <a:pt x="896" y="41"/>
                  </a:cubicBezTo>
                  <a:cubicBezTo>
                    <a:pt x="896" y="18"/>
                    <a:pt x="915" y="0"/>
                    <a:pt x="938" y="0"/>
                  </a:cubicBezTo>
                  <a:lnTo>
                    <a:pt x="1518" y="0"/>
                  </a:lnTo>
                  <a:cubicBezTo>
                    <a:pt x="1541" y="0"/>
                    <a:pt x="1560" y="18"/>
                    <a:pt x="1560" y="41"/>
                  </a:cubicBezTo>
                  <a:cubicBezTo>
                    <a:pt x="1560" y="64"/>
                    <a:pt x="1541" y="83"/>
                    <a:pt x="1518" y="83"/>
                  </a:cubicBezTo>
                  <a:close/>
                  <a:moveTo>
                    <a:pt x="523" y="83"/>
                  </a:moveTo>
                  <a:lnTo>
                    <a:pt x="41" y="83"/>
                  </a:lnTo>
                  <a:cubicBezTo>
                    <a:pt x="18" y="83"/>
                    <a:pt x="0" y="64"/>
                    <a:pt x="0" y="41"/>
                  </a:cubicBezTo>
                  <a:cubicBezTo>
                    <a:pt x="0" y="18"/>
                    <a:pt x="18" y="0"/>
                    <a:pt x="41" y="0"/>
                  </a:cubicBezTo>
                  <a:lnTo>
                    <a:pt x="523" y="0"/>
                  </a:lnTo>
                  <a:cubicBezTo>
                    <a:pt x="546" y="0"/>
                    <a:pt x="565" y="18"/>
                    <a:pt x="565" y="41"/>
                  </a:cubicBezTo>
                  <a:cubicBezTo>
                    <a:pt x="565" y="64"/>
                    <a:pt x="546" y="83"/>
                    <a:pt x="523" y="83"/>
                  </a:cubicBezTo>
                  <a:close/>
                </a:path>
              </a:pathLst>
            </a:custGeom>
            <a:solidFill>
              <a:srgbClr val="000000"/>
            </a:solidFill>
            <a:ln w="6">
              <a:solidFill>
                <a:srgbClr val="000000"/>
              </a:solidFill>
              <a:bevel/>
              <a:headEnd/>
              <a:tailEnd/>
            </a:ln>
          </p:spPr>
          <p:txBody>
            <a:bodyPr/>
            <a:lstStyle/>
            <a:p>
              <a:endParaRPr lang="en-US"/>
            </a:p>
          </p:txBody>
        </p:sp>
        <p:sp>
          <p:nvSpPr>
            <p:cNvPr id="28717" name="Rectangle 49"/>
            <p:cNvSpPr>
              <a:spLocks noChangeArrowheads="1"/>
            </p:cNvSpPr>
            <p:nvPr/>
          </p:nvSpPr>
          <p:spPr bwMode="auto">
            <a:xfrm>
              <a:off x="720" y="754"/>
              <a:ext cx="11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Data Entry Templates</a:t>
              </a:r>
              <a:endParaRPr lang="en-US" b="1"/>
            </a:p>
          </p:txBody>
        </p:sp>
        <p:sp>
          <p:nvSpPr>
            <p:cNvPr id="28718" name="Rectangle 50"/>
            <p:cNvSpPr>
              <a:spLocks noChangeArrowheads="1"/>
            </p:cNvSpPr>
            <p:nvPr/>
          </p:nvSpPr>
          <p:spPr bwMode="auto">
            <a:xfrm>
              <a:off x="708" y="2026"/>
              <a:ext cx="8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Data Processing</a:t>
              </a:r>
              <a:endParaRPr lang="en-US" b="1"/>
            </a:p>
          </p:txBody>
        </p:sp>
        <p:sp>
          <p:nvSpPr>
            <p:cNvPr id="28719" name="Rectangle 51"/>
            <p:cNvSpPr>
              <a:spLocks noChangeArrowheads="1"/>
            </p:cNvSpPr>
            <p:nvPr/>
          </p:nvSpPr>
          <p:spPr bwMode="auto">
            <a:xfrm>
              <a:off x="762" y="3262"/>
              <a:ext cx="8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Data Reporting</a:t>
              </a:r>
              <a:endParaRPr lang="en-US" b="1"/>
            </a:p>
          </p:txBody>
        </p:sp>
        <p:sp>
          <p:nvSpPr>
            <p:cNvPr id="28720" name="Freeform 52"/>
            <p:cNvSpPr>
              <a:spLocks/>
            </p:cNvSpPr>
            <p:nvPr/>
          </p:nvSpPr>
          <p:spPr bwMode="auto">
            <a:xfrm>
              <a:off x="3799" y="548"/>
              <a:ext cx="1143" cy="3187"/>
            </a:xfrm>
            <a:custGeom>
              <a:avLst/>
              <a:gdLst>
                <a:gd name="T0" fmla="*/ 0 w 1143"/>
                <a:gd name="T1" fmla="*/ 3187 h 3187"/>
                <a:gd name="T2" fmla="*/ 1143 w 1143"/>
                <a:gd name="T3" fmla="*/ 3187 h 3187"/>
                <a:gd name="T4" fmla="*/ 1143 w 1143"/>
                <a:gd name="T5" fmla="*/ 0 h 3187"/>
                <a:gd name="T6" fmla="*/ 0 60000 65536"/>
                <a:gd name="T7" fmla="*/ 0 60000 65536"/>
                <a:gd name="T8" fmla="*/ 0 60000 65536"/>
                <a:gd name="T9" fmla="*/ 0 w 1143"/>
                <a:gd name="T10" fmla="*/ 0 h 3187"/>
                <a:gd name="T11" fmla="*/ 1143 w 1143"/>
                <a:gd name="T12" fmla="*/ 3187 h 3187"/>
              </a:gdLst>
              <a:ahLst/>
              <a:cxnLst>
                <a:cxn ang="T6">
                  <a:pos x="T0" y="T1"/>
                </a:cxn>
                <a:cxn ang="T7">
                  <a:pos x="T2" y="T3"/>
                </a:cxn>
                <a:cxn ang="T8">
                  <a:pos x="T4" y="T5"/>
                </a:cxn>
              </a:cxnLst>
              <a:rect l="T9" t="T10" r="T11" b="T12"/>
              <a:pathLst>
                <a:path w="1143" h="3187">
                  <a:moveTo>
                    <a:pt x="0" y="3187"/>
                  </a:moveTo>
                  <a:lnTo>
                    <a:pt x="1143" y="3187"/>
                  </a:lnTo>
                  <a:lnTo>
                    <a:pt x="1143"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1" name="Freeform 53"/>
            <p:cNvSpPr>
              <a:spLocks/>
            </p:cNvSpPr>
            <p:nvPr/>
          </p:nvSpPr>
          <p:spPr bwMode="auto">
            <a:xfrm>
              <a:off x="4921" y="512"/>
              <a:ext cx="42" cy="42"/>
            </a:xfrm>
            <a:custGeom>
              <a:avLst/>
              <a:gdLst>
                <a:gd name="T0" fmla="*/ 0 w 42"/>
                <a:gd name="T1" fmla="*/ 42 h 42"/>
                <a:gd name="T2" fmla="*/ 21 w 42"/>
                <a:gd name="T3" fmla="*/ 0 h 42"/>
                <a:gd name="T4" fmla="*/ 42 w 42"/>
                <a:gd name="T5" fmla="*/ 42 h 42"/>
                <a:gd name="T6" fmla="*/ 0 w 42"/>
                <a:gd name="T7" fmla="*/ 42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0" y="42"/>
                  </a:moveTo>
                  <a:lnTo>
                    <a:pt x="21" y="0"/>
                  </a:lnTo>
                  <a:lnTo>
                    <a:pt x="42" y="4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2" name="Freeform 54"/>
            <p:cNvSpPr>
              <a:spLocks/>
            </p:cNvSpPr>
            <p:nvPr/>
          </p:nvSpPr>
          <p:spPr bwMode="auto">
            <a:xfrm>
              <a:off x="2747" y="512"/>
              <a:ext cx="2195" cy="237"/>
            </a:xfrm>
            <a:custGeom>
              <a:avLst/>
              <a:gdLst>
                <a:gd name="T0" fmla="*/ 2195 w 2195"/>
                <a:gd name="T1" fmla="*/ 0 h 237"/>
                <a:gd name="T2" fmla="*/ 0 w 2195"/>
                <a:gd name="T3" fmla="*/ 0 h 237"/>
                <a:gd name="T4" fmla="*/ 0 w 2195"/>
                <a:gd name="T5" fmla="*/ 237 h 237"/>
                <a:gd name="T6" fmla="*/ 0 60000 65536"/>
                <a:gd name="T7" fmla="*/ 0 60000 65536"/>
                <a:gd name="T8" fmla="*/ 0 60000 65536"/>
                <a:gd name="T9" fmla="*/ 0 w 2195"/>
                <a:gd name="T10" fmla="*/ 0 h 237"/>
                <a:gd name="T11" fmla="*/ 2195 w 2195"/>
                <a:gd name="T12" fmla="*/ 237 h 237"/>
              </a:gdLst>
              <a:ahLst/>
              <a:cxnLst>
                <a:cxn ang="T6">
                  <a:pos x="T0" y="T1"/>
                </a:cxn>
                <a:cxn ang="T7">
                  <a:pos x="T2" y="T3"/>
                </a:cxn>
                <a:cxn ang="T8">
                  <a:pos x="T4" y="T5"/>
                </a:cxn>
              </a:cxnLst>
              <a:rect l="T9" t="T10" r="T11" b="T12"/>
              <a:pathLst>
                <a:path w="2195" h="237">
                  <a:moveTo>
                    <a:pt x="2195" y="0"/>
                  </a:moveTo>
                  <a:lnTo>
                    <a:pt x="0" y="0"/>
                  </a:lnTo>
                  <a:lnTo>
                    <a:pt x="0" y="237"/>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3" name="Freeform 55"/>
            <p:cNvSpPr>
              <a:spLocks/>
            </p:cNvSpPr>
            <p:nvPr/>
          </p:nvSpPr>
          <p:spPr bwMode="auto">
            <a:xfrm>
              <a:off x="2726" y="744"/>
              <a:ext cx="42" cy="42"/>
            </a:xfrm>
            <a:custGeom>
              <a:avLst/>
              <a:gdLst>
                <a:gd name="T0" fmla="*/ 42 w 42"/>
                <a:gd name="T1" fmla="*/ 0 h 42"/>
                <a:gd name="T2" fmla="*/ 21 w 42"/>
                <a:gd name="T3" fmla="*/ 42 h 42"/>
                <a:gd name="T4" fmla="*/ 0 w 42"/>
                <a:gd name="T5" fmla="*/ 0 h 42"/>
                <a:gd name="T6" fmla="*/ 42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42" y="0"/>
                  </a:moveTo>
                  <a:lnTo>
                    <a:pt x="21" y="42"/>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Freeform 56"/>
            <p:cNvSpPr>
              <a:spLocks/>
            </p:cNvSpPr>
            <p:nvPr/>
          </p:nvSpPr>
          <p:spPr bwMode="auto">
            <a:xfrm>
              <a:off x="2267" y="3612"/>
              <a:ext cx="2675" cy="603"/>
            </a:xfrm>
            <a:custGeom>
              <a:avLst/>
              <a:gdLst>
                <a:gd name="T0" fmla="*/ 0 w 2675"/>
                <a:gd name="T1" fmla="*/ 328 h 603"/>
                <a:gd name="T2" fmla="*/ 0 w 2675"/>
                <a:gd name="T3" fmla="*/ 603 h 603"/>
                <a:gd name="T4" fmla="*/ 2675 w 2675"/>
                <a:gd name="T5" fmla="*/ 603 h 603"/>
                <a:gd name="T6" fmla="*/ 2675 w 2675"/>
                <a:gd name="T7" fmla="*/ 0 h 603"/>
                <a:gd name="T8" fmla="*/ 0 60000 65536"/>
                <a:gd name="T9" fmla="*/ 0 60000 65536"/>
                <a:gd name="T10" fmla="*/ 0 60000 65536"/>
                <a:gd name="T11" fmla="*/ 0 60000 65536"/>
                <a:gd name="T12" fmla="*/ 0 w 2675"/>
                <a:gd name="T13" fmla="*/ 0 h 603"/>
                <a:gd name="T14" fmla="*/ 2675 w 2675"/>
                <a:gd name="T15" fmla="*/ 603 h 603"/>
              </a:gdLst>
              <a:ahLst/>
              <a:cxnLst>
                <a:cxn ang="T8">
                  <a:pos x="T0" y="T1"/>
                </a:cxn>
                <a:cxn ang="T9">
                  <a:pos x="T2" y="T3"/>
                </a:cxn>
                <a:cxn ang="T10">
                  <a:pos x="T4" y="T5"/>
                </a:cxn>
                <a:cxn ang="T11">
                  <a:pos x="T6" y="T7"/>
                </a:cxn>
              </a:cxnLst>
              <a:rect l="T12" t="T13" r="T14" b="T15"/>
              <a:pathLst>
                <a:path w="2675" h="603">
                  <a:moveTo>
                    <a:pt x="0" y="328"/>
                  </a:moveTo>
                  <a:lnTo>
                    <a:pt x="0" y="603"/>
                  </a:lnTo>
                  <a:lnTo>
                    <a:pt x="2675" y="603"/>
                  </a:lnTo>
                  <a:lnTo>
                    <a:pt x="2675"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5" name="Freeform 57"/>
            <p:cNvSpPr>
              <a:spLocks/>
            </p:cNvSpPr>
            <p:nvPr/>
          </p:nvSpPr>
          <p:spPr bwMode="auto">
            <a:xfrm>
              <a:off x="4921" y="3574"/>
              <a:ext cx="42" cy="43"/>
            </a:xfrm>
            <a:custGeom>
              <a:avLst/>
              <a:gdLst>
                <a:gd name="T0" fmla="*/ 0 w 42"/>
                <a:gd name="T1" fmla="*/ 43 h 43"/>
                <a:gd name="T2" fmla="*/ 21 w 42"/>
                <a:gd name="T3" fmla="*/ 0 h 43"/>
                <a:gd name="T4" fmla="*/ 42 w 42"/>
                <a:gd name="T5" fmla="*/ 43 h 43"/>
                <a:gd name="T6" fmla="*/ 0 w 42"/>
                <a:gd name="T7" fmla="*/ 43 h 43"/>
                <a:gd name="T8" fmla="*/ 0 60000 65536"/>
                <a:gd name="T9" fmla="*/ 0 60000 65536"/>
                <a:gd name="T10" fmla="*/ 0 60000 65536"/>
                <a:gd name="T11" fmla="*/ 0 60000 65536"/>
                <a:gd name="T12" fmla="*/ 0 w 42"/>
                <a:gd name="T13" fmla="*/ 0 h 43"/>
                <a:gd name="T14" fmla="*/ 42 w 42"/>
                <a:gd name="T15" fmla="*/ 43 h 43"/>
              </a:gdLst>
              <a:ahLst/>
              <a:cxnLst>
                <a:cxn ang="T8">
                  <a:pos x="T0" y="T1"/>
                </a:cxn>
                <a:cxn ang="T9">
                  <a:pos x="T2" y="T3"/>
                </a:cxn>
                <a:cxn ang="T10">
                  <a:pos x="T4" y="T5"/>
                </a:cxn>
                <a:cxn ang="T11">
                  <a:pos x="T6" y="T7"/>
                </a:cxn>
              </a:cxnLst>
              <a:rect l="T12" t="T13" r="T14" b="T15"/>
              <a:pathLst>
                <a:path w="42" h="43">
                  <a:moveTo>
                    <a:pt x="0" y="43"/>
                  </a:moveTo>
                  <a:lnTo>
                    <a:pt x="21" y="0"/>
                  </a:lnTo>
                  <a:lnTo>
                    <a:pt x="42" y="4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855676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8DB7C37-6DCD-4A19-85B4-8864EE05FB59}" type="slidenum">
              <a:rPr lang="en-US" sz="1400"/>
              <a:pPr algn="r" eaLnBrk="1" hangingPunct="1"/>
              <a:t>34</a:t>
            </a:fld>
            <a:endParaRPr lang="en-US" sz="1400"/>
          </a:p>
        </p:txBody>
      </p:sp>
      <p:sp>
        <p:nvSpPr>
          <p:cNvPr id="25603" name="Rectangle 2"/>
          <p:cNvSpPr>
            <a:spLocks noGrp="1" noChangeArrowheads="1"/>
          </p:cNvSpPr>
          <p:nvPr>
            <p:ph type="title" idx="4294967295"/>
          </p:nvPr>
        </p:nvSpPr>
        <p:spPr/>
        <p:txBody>
          <a:bodyPr/>
          <a:lstStyle/>
          <a:p>
            <a:pPr algn="ctr" eaLnBrk="1" hangingPunct="1"/>
            <a:r>
              <a:rPr lang="en-US" u="sng" dirty="0" smtClean="0"/>
              <a:t>ECO Stats</a:t>
            </a:r>
            <a:br>
              <a:rPr lang="en-US" u="sng" dirty="0" smtClean="0"/>
            </a:br>
            <a:r>
              <a:rPr lang="en-US" sz="1800" dirty="0" smtClean="0"/>
              <a:t>(</a:t>
            </a:r>
            <a:r>
              <a:rPr lang="en-US" sz="1800" u="sng" dirty="0" smtClean="0"/>
              <a:t>2008 to 2011</a:t>
            </a:r>
            <a:r>
              <a:rPr lang="en-US" sz="1800" dirty="0" smtClean="0"/>
              <a:t>)</a:t>
            </a:r>
          </a:p>
        </p:txBody>
      </p:sp>
      <p:graphicFrame>
        <p:nvGraphicFramePr>
          <p:cNvPr id="21553" name="Group 49"/>
          <p:cNvGraphicFramePr>
            <a:graphicFrameLocks noGrp="1"/>
          </p:cNvGraphicFramePr>
          <p:nvPr>
            <p:extLst>
              <p:ext uri="{D42A27DB-BD31-4B8C-83A1-F6EECF244321}">
                <p14:modId xmlns:p14="http://schemas.microsoft.com/office/powerpoint/2010/main" val="1006465275"/>
              </p:ext>
            </p:extLst>
          </p:nvPr>
        </p:nvGraphicFramePr>
        <p:xfrm>
          <a:off x="457200" y="1447800"/>
          <a:ext cx="8229600" cy="4724402"/>
        </p:xfrm>
        <a:graphic>
          <a:graphicData uri="http://schemas.openxmlformats.org/drawingml/2006/table">
            <a:tbl>
              <a:tblPr/>
              <a:tblGrid>
                <a:gridCol w="5715000"/>
                <a:gridCol w="2514600"/>
              </a:tblGrid>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Statistic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cs typeface="Arial" pitchFamily="34" charset="0"/>
                        </a:rPr>
                        <a:t>Average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Time in Custody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2:56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Originating Officer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0:52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ER Custody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2:15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MH Evaluator Delay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0:53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Percent Not TDO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Percent by CIT Officer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Percent ER Diversion Room 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1671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4094"/>
            <a:ext cx="8936317" cy="1116106"/>
          </a:xfrm>
        </p:spPr>
        <p:txBody>
          <a:bodyPr/>
          <a:lstStyle/>
          <a:p>
            <a:r>
              <a:rPr lang="en-US" b="1" dirty="0" smtClean="0"/>
              <a:t>        DIRECT QUOTES ABOUT CIT   </a:t>
            </a:r>
            <a:endParaRPr lang="en-US" b="1" dirty="0"/>
          </a:p>
        </p:txBody>
      </p:sp>
      <p:sp>
        <p:nvSpPr>
          <p:cNvPr id="3" name="Content Placeholder 2"/>
          <p:cNvSpPr>
            <a:spLocks noGrp="1"/>
          </p:cNvSpPr>
          <p:nvPr>
            <p:ph idx="1"/>
          </p:nvPr>
        </p:nvSpPr>
        <p:spPr>
          <a:xfrm>
            <a:off x="119530" y="1778000"/>
            <a:ext cx="7311463" cy="4348163"/>
          </a:xfrm>
        </p:spPr>
        <p:txBody>
          <a:bodyPr>
            <a:normAutofit fontScale="77500" lnSpcReduction="20000"/>
          </a:bodyPr>
          <a:lstStyle/>
          <a:p>
            <a:r>
              <a:rPr lang="en-US" sz="4100" b="1" dirty="0"/>
              <a:t>CIT is still the most sought </a:t>
            </a:r>
            <a:r>
              <a:rPr lang="en-US" sz="4100" b="1" dirty="0" smtClean="0"/>
              <a:t>after training </a:t>
            </a:r>
            <a:r>
              <a:rPr lang="en-US" sz="4100" b="1" dirty="0"/>
              <a:t>provided locally ” </a:t>
            </a:r>
            <a:r>
              <a:rPr lang="en-US" sz="4100" b="1" dirty="0" smtClean="0"/>
              <a:t>                     </a:t>
            </a:r>
            <a:r>
              <a:rPr lang="en-US" sz="4100" dirty="0" smtClean="0"/>
              <a:t>—</a:t>
            </a:r>
            <a:r>
              <a:rPr lang="en-US" sz="4100" i="1" dirty="0"/>
              <a:t>Chief Mike Gibson, University of Virginia Police </a:t>
            </a:r>
            <a:r>
              <a:rPr lang="en-US" sz="4100" i="1" dirty="0" smtClean="0"/>
              <a:t>Department              </a:t>
            </a:r>
          </a:p>
          <a:p>
            <a:r>
              <a:rPr lang="en-US" sz="4100" b="1" dirty="0"/>
              <a:t>The CIT training was one of the very best training sessions that has been given to me in my 28 years as </a:t>
            </a:r>
            <a:r>
              <a:rPr lang="en-US" sz="4100" b="1" dirty="0" smtClean="0"/>
              <a:t>a police </a:t>
            </a:r>
            <a:r>
              <a:rPr lang="en-US" sz="4100" b="1" dirty="0"/>
              <a:t>officer</a:t>
            </a:r>
            <a:r>
              <a:rPr lang="en-US" sz="4100" b="1" dirty="0" smtClean="0"/>
              <a:t>”                                                             </a:t>
            </a:r>
            <a:r>
              <a:rPr lang="en-US" sz="4100" dirty="0" smtClean="0"/>
              <a:t>—</a:t>
            </a:r>
            <a:r>
              <a:rPr lang="en-US" sz="4100" i="1" dirty="0"/>
              <a:t>Chief Tim Longo, Charlottesville Police Department </a:t>
            </a:r>
            <a:r>
              <a:rPr lang="en-US" sz="4100" i="1" dirty="0" smtClean="0"/>
              <a:t>           </a:t>
            </a:r>
          </a:p>
          <a:p>
            <a:endParaRPr lang="en-US" i="1"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7052608" y="118032"/>
            <a:ext cx="2004357" cy="1764556"/>
          </a:xfrm>
          <a:prstGeom prst="rect">
            <a:avLst/>
          </a:prstGeom>
        </p:spPr>
      </p:pic>
      <p:pic>
        <p:nvPicPr>
          <p:cNvPr id="4" name="Picture 3"/>
          <p:cNvPicPr>
            <a:picLocks noChangeAspect="1"/>
          </p:cNvPicPr>
          <p:nvPr/>
        </p:nvPicPr>
        <p:blipFill>
          <a:blip r:embed="rId3"/>
          <a:stretch>
            <a:fillRect/>
          </a:stretch>
        </p:blipFill>
        <p:spPr>
          <a:xfrm>
            <a:off x="7318934" y="1882588"/>
            <a:ext cx="1710765" cy="2149289"/>
          </a:xfrm>
          <a:prstGeom prst="rect">
            <a:avLst/>
          </a:prstGeom>
        </p:spPr>
      </p:pic>
      <p:pic>
        <p:nvPicPr>
          <p:cNvPr id="8" name="Picture 7"/>
          <p:cNvPicPr>
            <a:picLocks noChangeAspect="1"/>
          </p:cNvPicPr>
          <p:nvPr/>
        </p:nvPicPr>
        <p:blipFill>
          <a:blip r:embed="rId4"/>
          <a:stretch>
            <a:fillRect/>
          </a:stretch>
        </p:blipFill>
        <p:spPr>
          <a:xfrm>
            <a:off x="7239000" y="4457700"/>
            <a:ext cx="1905000" cy="2400300"/>
          </a:xfrm>
          <a:prstGeom prst="rect">
            <a:avLst/>
          </a:prstGeom>
        </p:spPr>
      </p:pic>
    </p:spTree>
    <p:extLst>
      <p:ext uri="{BB962C8B-B14F-4D97-AF65-F5344CB8AC3E}">
        <p14:creationId xmlns:p14="http://schemas.microsoft.com/office/powerpoint/2010/main" val="2760437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12" y="484094"/>
            <a:ext cx="8712199" cy="1116106"/>
          </a:xfrm>
        </p:spPr>
        <p:txBody>
          <a:bodyPr/>
          <a:lstStyle/>
          <a:p>
            <a:pPr algn="ctr"/>
            <a:r>
              <a:rPr lang="en-US" sz="4000" b="1" dirty="0" smtClean="0"/>
              <a:t>   DIRECT </a:t>
            </a:r>
            <a:r>
              <a:rPr lang="en-US" sz="4000" b="1" dirty="0"/>
              <a:t>QUOTES ABOUT CIT</a:t>
            </a:r>
          </a:p>
        </p:txBody>
      </p:sp>
      <p:sp>
        <p:nvSpPr>
          <p:cNvPr id="3" name="Content Placeholder 2"/>
          <p:cNvSpPr>
            <a:spLocks noGrp="1"/>
          </p:cNvSpPr>
          <p:nvPr>
            <p:ph idx="1"/>
          </p:nvPr>
        </p:nvSpPr>
        <p:spPr>
          <a:xfrm>
            <a:off x="498475" y="1298727"/>
            <a:ext cx="6542195" cy="4827437"/>
          </a:xfrm>
        </p:spPr>
        <p:txBody>
          <a:bodyPr>
            <a:normAutofit fontScale="77500" lnSpcReduction="20000"/>
          </a:bodyPr>
          <a:lstStyle/>
          <a:p>
            <a:r>
              <a:rPr lang="en-US" sz="3500" dirty="0" smtClean="0"/>
              <a:t>“</a:t>
            </a:r>
            <a:r>
              <a:rPr lang="en-US" sz="3500" b="1" dirty="0"/>
              <a:t>In the law enforcement community the Jail is the biggest benefactor of the CIT </a:t>
            </a:r>
            <a:r>
              <a:rPr lang="en-US" sz="3500" b="1" dirty="0" smtClean="0"/>
              <a:t>Program”                                    </a:t>
            </a:r>
            <a:r>
              <a:rPr lang="en-US" sz="3500" dirty="0" smtClean="0"/>
              <a:t>—</a:t>
            </a:r>
            <a:r>
              <a:rPr lang="en-US" sz="3500" i="1" dirty="0"/>
              <a:t>Col. Ronald Matthews Charlottesville- Albemarle Regional </a:t>
            </a:r>
            <a:r>
              <a:rPr lang="en-US" sz="3500" i="1" dirty="0" smtClean="0"/>
              <a:t>Jail </a:t>
            </a:r>
          </a:p>
          <a:p>
            <a:r>
              <a:rPr lang="en-US" sz="3500" b="1" dirty="0"/>
              <a:t>“There is no doubt in my mind that CIT training results in less instances of deadly use of force. </a:t>
            </a:r>
            <a:r>
              <a:rPr lang="en-US" sz="3500" b="1" dirty="0" smtClean="0"/>
              <a:t>       I </a:t>
            </a:r>
            <a:r>
              <a:rPr lang="en-US" sz="3500" b="1" dirty="0"/>
              <a:t>highly recommend that police </a:t>
            </a:r>
            <a:r>
              <a:rPr lang="en-US" sz="3500" b="1" dirty="0" smtClean="0"/>
              <a:t>administrators </a:t>
            </a:r>
            <a:r>
              <a:rPr lang="en-US" sz="3500" b="1" dirty="0"/>
              <a:t>make this training mandatory for all of their officers</a:t>
            </a:r>
            <a:r>
              <a:rPr lang="en-US" sz="3500" b="1" dirty="0" smtClean="0"/>
              <a:t>”   </a:t>
            </a:r>
            <a:r>
              <a:rPr lang="en-US" sz="3500" dirty="0"/>
              <a:t>—</a:t>
            </a:r>
            <a:r>
              <a:rPr lang="en-US" sz="3500" i="1" dirty="0"/>
              <a:t>Col. Steve Sellers</a:t>
            </a:r>
            <a:r>
              <a:rPr lang="en-US" sz="3500" i="1" dirty="0" smtClean="0"/>
              <a:t>,  </a:t>
            </a:r>
            <a:r>
              <a:rPr lang="en-US" sz="3500" i="1" dirty="0"/>
              <a:t>Albemarle County Police Department</a:t>
            </a:r>
          </a:p>
          <a:p>
            <a:endParaRPr lang="en-US" dirty="0"/>
          </a:p>
          <a:p>
            <a:endParaRPr lang="en-US" i="1" dirty="0"/>
          </a:p>
          <a:p>
            <a:pPr marL="0" indent="0">
              <a:buNone/>
            </a:pPr>
            <a:endParaRPr lang="en-US" dirty="0"/>
          </a:p>
        </p:txBody>
      </p:sp>
      <p:pic>
        <p:nvPicPr>
          <p:cNvPr id="4" name="Picture 3"/>
          <p:cNvPicPr>
            <a:picLocks noChangeAspect="1"/>
          </p:cNvPicPr>
          <p:nvPr/>
        </p:nvPicPr>
        <p:blipFill>
          <a:blip r:embed="rId3"/>
          <a:stretch>
            <a:fillRect/>
          </a:stretch>
        </p:blipFill>
        <p:spPr>
          <a:xfrm>
            <a:off x="7040670" y="1298727"/>
            <a:ext cx="2005961" cy="1912810"/>
          </a:xfrm>
          <a:prstGeom prst="rect">
            <a:avLst/>
          </a:prstGeom>
        </p:spPr>
      </p:pic>
      <p:pic>
        <p:nvPicPr>
          <p:cNvPr id="8" name="Picture 7"/>
          <p:cNvPicPr>
            <a:picLocks noChangeAspect="1"/>
          </p:cNvPicPr>
          <p:nvPr/>
        </p:nvPicPr>
        <p:blipFill>
          <a:blip r:embed="rId4"/>
          <a:stretch>
            <a:fillRect/>
          </a:stretch>
        </p:blipFill>
        <p:spPr>
          <a:xfrm>
            <a:off x="7040671" y="3700665"/>
            <a:ext cx="2030518" cy="2261268"/>
          </a:xfrm>
          <a:prstGeom prst="rect">
            <a:avLst/>
          </a:prstGeom>
        </p:spPr>
      </p:pic>
    </p:spTree>
    <p:extLst>
      <p:ext uri="{BB962C8B-B14F-4D97-AF65-F5344CB8AC3E}">
        <p14:creationId xmlns:p14="http://schemas.microsoft.com/office/powerpoint/2010/main" val="126020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80909" y="203199"/>
            <a:ext cx="2263091" cy="1709272"/>
          </a:xfrm>
          <a:prstGeom prst="rect">
            <a:avLst/>
          </a:prstGeom>
        </p:spPr>
      </p:pic>
      <p:sp>
        <p:nvSpPr>
          <p:cNvPr id="2" name="Title 1"/>
          <p:cNvSpPr>
            <a:spLocks noGrp="1"/>
          </p:cNvSpPr>
          <p:nvPr>
            <p:ph type="title"/>
          </p:nvPr>
        </p:nvSpPr>
        <p:spPr>
          <a:xfrm>
            <a:off x="-836706" y="484094"/>
            <a:ext cx="8891493" cy="1116106"/>
          </a:xfrm>
        </p:spPr>
        <p:txBody>
          <a:bodyPr/>
          <a:lstStyle/>
          <a:p>
            <a:pPr algn="ctr"/>
            <a:r>
              <a:rPr lang="en-US" b="1" dirty="0" smtClean="0"/>
              <a:t>DIRECT QUOTES ABOUT CIT</a:t>
            </a:r>
            <a:endParaRPr lang="en-US" b="1" dirty="0"/>
          </a:p>
        </p:txBody>
      </p:sp>
      <p:sp>
        <p:nvSpPr>
          <p:cNvPr id="3" name="Content Placeholder 2"/>
          <p:cNvSpPr>
            <a:spLocks noGrp="1"/>
          </p:cNvSpPr>
          <p:nvPr>
            <p:ph idx="1"/>
          </p:nvPr>
        </p:nvSpPr>
        <p:spPr>
          <a:xfrm>
            <a:off x="301362" y="1239481"/>
            <a:ext cx="6579547" cy="5438781"/>
          </a:xfrm>
        </p:spPr>
        <p:txBody>
          <a:bodyPr>
            <a:normAutofit fontScale="92500" lnSpcReduction="20000"/>
          </a:bodyPr>
          <a:lstStyle/>
          <a:p>
            <a:r>
              <a:rPr lang="en-US" sz="3500" b="1" dirty="0" smtClean="0"/>
              <a:t>“</a:t>
            </a:r>
            <a:r>
              <a:rPr lang="en-US" sz="3500" b="1" dirty="0"/>
              <a:t>Mutual respect, collaboration, and planning between law enforcement and Region Ten </a:t>
            </a:r>
            <a:r>
              <a:rPr lang="en-US" sz="3500" b="1" dirty="0" smtClean="0"/>
              <a:t>has   </a:t>
            </a:r>
            <a:r>
              <a:rPr lang="en-US" sz="3500" b="1" dirty="0"/>
              <a:t>never been </a:t>
            </a:r>
            <a:r>
              <a:rPr lang="en-US" sz="3500" b="1" dirty="0" smtClean="0"/>
              <a:t>better</a:t>
            </a:r>
            <a:r>
              <a:rPr lang="en-US" sz="3500" b="1" dirty="0"/>
              <a:t>. CIT works!</a:t>
            </a:r>
            <a:r>
              <a:rPr lang="en-US" sz="3500" b="1" dirty="0" smtClean="0"/>
              <a:t>”                         </a:t>
            </a:r>
            <a:r>
              <a:rPr lang="en-US" sz="3500" dirty="0"/>
              <a:t>–</a:t>
            </a:r>
            <a:r>
              <a:rPr lang="en-US" sz="3500" i="1" dirty="0"/>
              <a:t>Buzz Barnet, </a:t>
            </a:r>
            <a:r>
              <a:rPr lang="en-US" sz="3500" i="1" dirty="0" smtClean="0"/>
              <a:t> LCSW</a:t>
            </a:r>
            <a:r>
              <a:rPr lang="en-US" sz="3500" i="1" dirty="0"/>
              <a:t>, Emergency Services Director Region Ten CSB</a:t>
            </a:r>
            <a:r>
              <a:rPr lang="en-US" sz="3500" dirty="0" smtClean="0"/>
              <a:t>. </a:t>
            </a:r>
          </a:p>
          <a:p>
            <a:r>
              <a:rPr lang="en-US" sz="3500" b="1" dirty="0"/>
              <a:t>“NAMI applauds CIT and all their efforts to help those in crisis!</a:t>
            </a:r>
            <a:r>
              <a:rPr lang="en-US" sz="3500" b="1" dirty="0" smtClean="0"/>
              <a:t>”                                                —</a:t>
            </a:r>
            <a:r>
              <a:rPr lang="en-US" sz="3500" i="1" dirty="0" smtClean="0"/>
              <a:t> </a:t>
            </a:r>
            <a:r>
              <a:rPr lang="en-US" sz="3500" i="1" dirty="0"/>
              <a:t>Sally Rinehart, President, </a:t>
            </a:r>
            <a:r>
              <a:rPr lang="en-US" sz="3500" i="1" dirty="0" smtClean="0"/>
              <a:t>      NAMI</a:t>
            </a:r>
            <a:r>
              <a:rPr lang="en-US" sz="3500" i="1" dirty="0"/>
              <a:t>-Blue Ridge Family Alliance. </a:t>
            </a:r>
            <a:endParaRPr lang="en-US" sz="3500" i="1" dirty="0" smtClean="0"/>
          </a:p>
          <a:p>
            <a:endParaRPr lang="en-US" dirty="0"/>
          </a:p>
          <a:p>
            <a:endParaRPr lang="en-US" b="1" dirty="0"/>
          </a:p>
          <a:p>
            <a:endParaRPr lang="en-US" dirty="0"/>
          </a:p>
        </p:txBody>
      </p:sp>
      <p:pic>
        <p:nvPicPr>
          <p:cNvPr id="12" name="Picture 11"/>
          <p:cNvPicPr>
            <a:picLocks noChangeAspect="1"/>
          </p:cNvPicPr>
          <p:nvPr/>
        </p:nvPicPr>
        <p:blipFill>
          <a:blip r:embed="rId3"/>
          <a:stretch>
            <a:fillRect/>
          </a:stretch>
        </p:blipFill>
        <p:spPr>
          <a:xfrm>
            <a:off x="6648484" y="1912470"/>
            <a:ext cx="2495516" cy="2279701"/>
          </a:xfrm>
          <a:prstGeom prst="rect">
            <a:avLst/>
          </a:prstGeom>
        </p:spPr>
      </p:pic>
      <p:pic>
        <p:nvPicPr>
          <p:cNvPr id="14" name="Picture 13"/>
          <p:cNvPicPr>
            <a:picLocks noChangeAspect="1"/>
          </p:cNvPicPr>
          <p:nvPr/>
        </p:nvPicPr>
        <p:blipFill>
          <a:blip r:embed="rId4"/>
          <a:stretch>
            <a:fillRect/>
          </a:stretch>
        </p:blipFill>
        <p:spPr>
          <a:xfrm>
            <a:off x="6423959" y="4519089"/>
            <a:ext cx="2491566" cy="1703193"/>
          </a:xfrm>
          <a:prstGeom prst="rect">
            <a:avLst/>
          </a:prstGeom>
        </p:spPr>
      </p:pic>
    </p:spTree>
    <p:extLst>
      <p:ext uri="{BB962C8B-B14F-4D97-AF65-F5344CB8AC3E}">
        <p14:creationId xmlns:p14="http://schemas.microsoft.com/office/powerpoint/2010/main" val="4195389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solidFill>
                  <a:srgbClr val="FF0000"/>
                </a:solidFill>
              </a:rPr>
              <a:t>WHAT CIT IS </a:t>
            </a:r>
            <a:r>
              <a:rPr lang="en-US" u="sng" smtClean="0">
                <a:solidFill>
                  <a:srgbClr val="FF0000"/>
                </a:solidFill>
              </a:rPr>
              <a:t>NOT</a:t>
            </a:r>
            <a:r>
              <a:rPr lang="en-US" smtClean="0">
                <a:solidFill>
                  <a:srgbClr val="FF0000"/>
                </a:solidFill>
              </a:rPr>
              <a:t>……</a:t>
            </a:r>
          </a:p>
        </p:txBody>
      </p:sp>
      <p:sp>
        <p:nvSpPr>
          <p:cNvPr id="30723" name="Content Placeholder 2"/>
          <p:cNvSpPr>
            <a:spLocks noGrp="1"/>
          </p:cNvSpPr>
          <p:nvPr>
            <p:ph idx="1"/>
          </p:nvPr>
        </p:nvSpPr>
        <p:spPr>
          <a:xfrm>
            <a:off x="498474" y="1600200"/>
            <a:ext cx="7556313" cy="4525963"/>
          </a:xfrm>
        </p:spPr>
        <p:txBody>
          <a:bodyPr>
            <a:noAutofit/>
          </a:bodyPr>
          <a:lstStyle/>
          <a:p>
            <a:r>
              <a:rPr lang="en-US" sz="2400" dirty="0" smtClean="0">
                <a:solidFill>
                  <a:srgbClr val="377BCD"/>
                </a:solidFill>
              </a:rPr>
              <a:t>Active Shooter </a:t>
            </a:r>
          </a:p>
          <a:p>
            <a:pPr>
              <a:buFontTx/>
              <a:buNone/>
            </a:pPr>
            <a:r>
              <a:rPr lang="en-US" sz="2400" dirty="0" smtClean="0">
                <a:solidFill>
                  <a:srgbClr val="377BCD"/>
                </a:solidFill>
              </a:rPr>
              <a:t>			-Virginia Tech </a:t>
            </a:r>
          </a:p>
          <a:p>
            <a:pPr>
              <a:buFontTx/>
              <a:buNone/>
            </a:pPr>
            <a:r>
              <a:rPr lang="en-US" sz="2400" dirty="0" smtClean="0">
                <a:solidFill>
                  <a:srgbClr val="377BCD"/>
                </a:solidFill>
              </a:rPr>
              <a:t>			-Columbine High School</a:t>
            </a:r>
          </a:p>
          <a:p>
            <a:r>
              <a:rPr lang="en-US" sz="2400" dirty="0" smtClean="0">
                <a:solidFill>
                  <a:srgbClr val="377BCD"/>
                </a:solidFill>
              </a:rPr>
              <a:t>Situations where your personal safety / community safety is endangered</a:t>
            </a:r>
          </a:p>
          <a:p>
            <a:endParaRPr lang="en-US" sz="2400" dirty="0" smtClean="0"/>
          </a:p>
          <a:p>
            <a:r>
              <a:rPr lang="en-US" sz="2400" u="sng" dirty="0" smtClean="0">
                <a:solidFill>
                  <a:srgbClr val="FF0000"/>
                </a:solidFill>
              </a:rPr>
              <a:t>IMPORTANT</a:t>
            </a:r>
            <a:r>
              <a:rPr lang="en-US" sz="2400" dirty="0" smtClean="0"/>
              <a:t>:  Follow your department’s 			   protocols on officer safety</a:t>
            </a:r>
          </a:p>
        </p:txBody>
      </p:sp>
    </p:spTree>
    <p:extLst>
      <p:ext uri="{BB962C8B-B14F-4D97-AF65-F5344CB8AC3E}">
        <p14:creationId xmlns:p14="http://schemas.microsoft.com/office/powerpoint/2010/main" val="756033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457200"/>
            <a:ext cx="7772400" cy="914400"/>
          </a:xfrm>
        </p:spPr>
        <p:txBody>
          <a:bodyPr/>
          <a:lstStyle/>
          <a:p>
            <a:pPr eaLnBrk="1" hangingPunct="1"/>
            <a:r>
              <a:rPr lang="en-US" b="1" u="sng" smtClean="0">
                <a:solidFill>
                  <a:schemeClr val="accent2"/>
                </a:solidFill>
                <a:latin typeface="Georgia" pitchFamily="18" charset="0"/>
              </a:rPr>
              <a:t>Receiving Facility</a:t>
            </a:r>
            <a:endParaRPr lang="en-US" b="1" u="sng" smtClean="0">
              <a:solidFill>
                <a:srgbClr val="FF0000"/>
              </a:solidFill>
              <a:latin typeface="Georgia" pitchFamily="18" charset="0"/>
            </a:endParaRPr>
          </a:p>
        </p:txBody>
      </p:sp>
      <p:sp>
        <p:nvSpPr>
          <p:cNvPr id="24579" name="Rectangle 3"/>
          <p:cNvSpPr>
            <a:spLocks noGrp="1" noChangeArrowheads="1"/>
          </p:cNvSpPr>
          <p:nvPr>
            <p:ph type="body" idx="1"/>
          </p:nvPr>
        </p:nvSpPr>
        <p:spPr>
          <a:xfrm>
            <a:off x="609600" y="1219200"/>
            <a:ext cx="7437120" cy="4648200"/>
          </a:xfrm>
        </p:spPr>
        <p:txBody>
          <a:bodyPr>
            <a:normAutofit fontScale="85000" lnSpcReduction="20000"/>
          </a:bodyPr>
          <a:lstStyle/>
          <a:p>
            <a:pPr eaLnBrk="1" hangingPunct="1">
              <a:lnSpc>
                <a:spcPct val="90000"/>
              </a:lnSpc>
              <a:buFontTx/>
              <a:buNone/>
            </a:pPr>
            <a:endParaRPr lang="en-US" dirty="0" smtClean="0"/>
          </a:p>
          <a:p>
            <a:pPr eaLnBrk="1" hangingPunct="1">
              <a:lnSpc>
                <a:spcPct val="90000"/>
              </a:lnSpc>
              <a:buFont typeface="Wingdings" pitchFamily="2" charset="2"/>
              <a:buChar char="q"/>
            </a:pPr>
            <a:r>
              <a:rPr lang="en-US" sz="2800" dirty="0" smtClean="0"/>
              <a:t>Accept All Patients (Regardless of Clinical Status)</a:t>
            </a:r>
          </a:p>
          <a:p>
            <a:pPr eaLnBrk="1" hangingPunct="1">
              <a:lnSpc>
                <a:spcPct val="90000"/>
              </a:lnSpc>
              <a:buFont typeface="Wingdings" pitchFamily="2" charset="2"/>
              <a:buChar char="q"/>
            </a:pPr>
            <a:r>
              <a:rPr lang="en-US" sz="2800" dirty="0" smtClean="0"/>
              <a:t> 15 Minute Officer Turnaround </a:t>
            </a:r>
          </a:p>
          <a:p>
            <a:pPr eaLnBrk="1" hangingPunct="1">
              <a:lnSpc>
                <a:spcPct val="90000"/>
              </a:lnSpc>
              <a:buFont typeface="Wingdings" pitchFamily="2" charset="2"/>
              <a:buNone/>
            </a:pPr>
            <a:r>
              <a:rPr lang="en-US" sz="2800" dirty="0" smtClean="0"/>
              <a:t>  	 (Police as Customer)</a:t>
            </a:r>
          </a:p>
          <a:p>
            <a:pPr eaLnBrk="1" hangingPunct="1">
              <a:lnSpc>
                <a:spcPct val="90000"/>
              </a:lnSpc>
              <a:buFont typeface="Wingdings" pitchFamily="2" charset="2"/>
              <a:buChar char="q"/>
            </a:pPr>
            <a:r>
              <a:rPr lang="en-US" sz="2800" dirty="0" smtClean="0"/>
              <a:t> Appropriate Facility (re: Level of Acuity)</a:t>
            </a:r>
          </a:p>
          <a:p>
            <a:pPr eaLnBrk="1" hangingPunct="1">
              <a:lnSpc>
                <a:spcPct val="90000"/>
              </a:lnSpc>
              <a:buFont typeface="Wingdings" pitchFamily="2" charset="2"/>
              <a:buChar char="q"/>
            </a:pPr>
            <a:r>
              <a:rPr lang="en-US" sz="2800" dirty="0" smtClean="0"/>
              <a:t> Evaluations 2 to 6 hours (Up to 24 hours)</a:t>
            </a:r>
          </a:p>
          <a:p>
            <a:pPr eaLnBrk="1" hangingPunct="1">
              <a:lnSpc>
                <a:spcPct val="90000"/>
              </a:lnSpc>
              <a:buFont typeface="Wingdings" pitchFamily="2" charset="2"/>
              <a:buChar char="q"/>
            </a:pPr>
            <a:r>
              <a:rPr lang="en-US" sz="2800" dirty="0" smtClean="0"/>
              <a:t> Medical Examination</a:t>
            </a:r>
          </a:p>
          <a:p>
            <a:pPr eaLnBrk="1" hangingPunct="1">
              <a:lnSpc>
                <a:spcPct val="90000"/>
              </a:lnSpc>
              <a:buFont typeface="Wingdings" pitchFamily="2" charset="2"/>
              <a:buChar char="q"/>
            </a:pPr>
            <a:r>
              <a:rPr lang="en-US" sz="2800" dirty="0" smtClean="0"/>
              <a:t> Complete Mental Status Examination </a:t>
            </a:r>
          </a:p>
          <a:p>
            <a:pPr eaLnBrk="1" hangingPunct="1">
              <a:lnSpc>
                <a:spcPct val="90000"/>
              </a:lnSpc>
              <a:buFont typeface="Wingdings" pitchFamily="2" charset="2"/>
              <a:buChar char="q"/>
            </a:pPr>
            <a:r>
              <a:rPr lang="en-US" sz="2800" dirty="0" smtClean="0"/>
              <a:t> Wide-Ranging Disposition Options</a:t>
            </a:r>
          </a:p>
        </p:txBody>
      </p:sp>
    </p:spTree>
    <p:extLst>
      <p:ext uri="{BB962C8B-B14F-4D97-AF65-F5344CB8AC3E}">
        <p14:creationId xmlns:p14="http://schemas.microsoft.com/office/powerpoint/2010/main" val="82758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anim calcmode="lin" valueType="num">
                                      <p:cBhvr>
                                        <p:cTn id="8"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500"/>
                                        <p:tgtEl>
                                          <p:spTgt spid="24579">
                                            <p:txEl>
                                              <p:pRg st="2" end="2"/>
                                            </p:txEl>
                                          </p:spTgt>
                                        </p:tgtEl>
                                      </p:cBhvr>
                                    </p:animEffect>
                                    <p:anim calcmode="lin" valueType="num">
                                      <p:cBhvr>
                                        <p:cTn id="1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nodeType="after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fade">
                                      <p:cBhvr>
                                        <p:cTn id="19" dur="500"/>
                                        <p:tgtEl>
                                          <p:spTgt spid="24579">
                                            <p:txEl>
                                              <p:pRg st="3" end="3"/>
                                            </p:txEl>
                                          </p:spTgt>
                                        </p:tgtEl>
                                      </p:cBhvr>
                                    </p:animEffect>
                                    <p:anim calcmode="lin" valueType="num">
                                      <p:cBhvr>
                                        <p:cTn id="20"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7" presetClass="entr" presetSubtype="0" fill="hold" nodeType="after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Effect transition="in" filter="fade">
                                      <p:cBhvr>
                                        <p:cTn id="25" dur="500"/>
                                        <p:tgtEl>
                                          <p:spTgt spid="24579">
                                            <p:txEl>
                                              <p:pRg st="4" end="4"/>
                                            </p:txEl>
                                          </p:spTgt>
                                        </p:tgtEl>
                                      </p:cBhvr>
                                    </p:animEffect>
                                    <p:anim calcmode="lin" valueType="num">
                                      <p:cBhvr>
                                        <p:cTn id="26"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7" presetClass="entr" presetSubtype="0" fill="hold" nodeType="after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Effect transition="in" filter="fade">
                                      <p:cBhvr>
                                        <p:cTn id="31" dur="500"/>
                                        <p:tgtEl>
                                          <p:spTgt spid="24579">
                                            <p:txEl>
                                              <p:pRg st="5" end="5"/>
                                            </p:txEl>
                                          </p:spTgt>
                                        </p:tgtEl>
                                      </p:cBhvr>
                                    </p:animEffect>
                                    <p:anim calcmode="lin" valueType="num">
                                      <p:cBhvr>
                                        <p:cTn id="32"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7" presetClass="entr" presetSubtype="0" fill="hold" nodeType="after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fade">
                                      <p:cBhvr>
                                        <p:cTn id="37" dur="500"/>
                                        <p:tgtEl>
                                          <p:spTgt spid="24579">
                                            <p:txEl>
                                              <p:pRg st="6" end="6"/>
                                            </p:txEl>
                                          </p:spTgt>
                                        </p:tgtEl>
                                      </p:cBhvr>
                                    </p:animEffect>
                                    <p:anim calcmode="lin" valueType="num">
                                      <p:cBhvr>
                                        <p:cTn id="38"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7" presetClass="entr" presetSubtype="0" fill="hold" nodeType="afterEffect">
                                  <p:stCondLst>
                                    <p:cond delay="0"/>
                                  </p:stCondLst>
                                  <p:childTnLst>
                                    <p:set>
                                      <p:cBhvr>
                                        <p:cTn id="42" dur="1" fill="hold">
                                          <p:stCondLst>
                                            <p:cond delay="0"/>
                                          </p:stCondLst>
                                        </p:cTn>
                                        <p:tgtEl>
                                          <p:spTgt spid="24579">
                                            <p:txEl>
                                              <p:pRg st="7" end="7"/>
                                            </p:txEl>
                                          </p:spTgt>
                                        </p:tgtEl>
                                        <p:attrNameLst>
                                          <p:attrName>style.visibility</p:attrName>
                                        </p:attrNameLst>
                                      </p:cBhvr>
                                      <p:to>
                                        <p:strVal val="visible"/>
                                      </p:to>
                                    </p:set>
                                    <p:animEffect transition="in" filter="fade">
                                      <p:cBhvr>
                                        <p:cTn id="43" dur="500"/>
                                        <p:tgtEl>
                                          <p:spTgt spid="24579">
                                            <p:txEl>
                                              <p:pRg st="7" end="7"/>
                                            </p:txEl>
                                          </p:spTgt>
                                        </p:tgtEl>
                                      </p:cBhvr>
                                    </p:animEffect>
                                    <p:anim calcmode="lin" valueType="num">
                                      <p:cBhvr>
                                        <p:cTn id="44"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24579">
                                            <p:txEl>
                                              <p:pRg st="7" end="7"/>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500"/>
                            </p:stCondLst>
                            <p:childTnLst>
                              <p:par>
                                <p:cTn id="47" presetID="47" presetClass="entr" presetSubtype="0" fill="hold" nodeType="afterEffect">
                                  <p:stCondLst>
                                    <p:cond delay="0"/>
                                  </p:stCondLst>
                                  <p:childTnLst>
                                    <p:set>
                                      <p:cBhvr>
                                        <p:cTn id="48" dur="1" fill="hold">
                                          <p:stCondLst>
                                            <p:cond delay="0"/>
                                          </p:stCondLst>
                                        </p:cTn>
                                        <p:tgtEl>
                                          <p:spTgt spid="24579">
                                            <p:txEl>
                                              <p:pRg st="8" end="8"/>
                                            </p:txEl>
                                          </p:spTgt>
                                        </p:tgtEl>
                                        <p:attrNameLst>
                                          <p:attrName>style.visibility</p:attrName>
                                        </p:attrNameLst>
                                      </p:cBhvr>
                                      <p:to>
                                        <p:strVal val="visible"/>
                                      </p:to>
                                    </p:set>
                                    <p:animEffect transition="in" filter="fade">
                                      <p:cBhvr>
                                        <p:cTn id="49" dur="500"/>
                                        <p:tgtEl>
                                          <p:spTgt spid="24579">
                                            <p:txEl>
                                              <p:pRg st="8" end="8"/>
                                            </p:txEl>
                                          </p:spTgt>
                                        </p:tgtEl>
                                      </p:cBhvr>
                                    </p:animEffect>
                                    <p:anim calcmode="lin" valueType="num">
                                      <p:cBhvr>
                                        <p:cTn id="50"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2457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4745"/>
            <a:ext cx="7597587" cy="1674055"/>
          </a:xfrm>
        </p:spPr>
        <p:txBody>
          <a:bodyPr/>
          <a:lstStyle/>
          <a:p>
            <a:pPr algn="ctr"/>
            <a:r>
              <a:rPr lang="en-US" sz="4000" b="1" dirty="0" smtClean="0">
                <a:solidFill>
                  <a:srgbClr val="0033CC"/>
                </a:solidFill>
              </a:rPr>
              <a:t/>
            </a:r>
            <a:br>
              <a:rPr lang="en-US" sz="4000" b="1" dirty="0" smtClean="0">
                <a:solidFill>
                  <a:srgbClr val="0033CC"/>
                </a:solidFill>
              </a:rPr>
            </a:br>
            <a:r>
              <a:rPr lang="en-US" sz="4000" b="1" dirty="0" smtClean="0">
                <a:solidFill>
                  <a:srgbClr val="0033CC"/>
                </a:solidFill>
              </a:rPr>
              <a:t>Mental Health Bed Loss In The Last 15-20 Years</a:t>
            </a:r>
            <a:r>
              <a:rPr lang="en-US" sz="6000" dirty="0" smtClean="0">
                <a:solidFill>
                  <a:schemeClr val="tx1"/>
                </a:solidFill>
              </a:rPr>
              <a:t/>
            </a:r>
            <a:br>
              <a:rPr lang="en-US" sz="6000" dirty="0" smtClean="0">
                <a:solidFill>
                  <a:schemeClr val="tx1"/>
                </a:solidFill>
              </a:rPr>
            </a:br>
            <a:endParaRPr lang="en-US" dirty="0" smtClean="0"/>
          </a:p>
        </p:txBody>
      </p:sp>
      <p:sp>
        <p:nvSpPr>
          <p:cNvPr id="5123" name="Content Placeholder 2"/>
          <p:cNvSpPr>
            <a:spLocks noGrp="1"/>
          </p:cNvSpPr>
          <p:nvPr>
            <p:ph idx="1"/>
          </p:nvPr>
        </p:nvSpPr>
        <p:spPr/>
        <p:txBody>
          <a:bodyPr>
            <a:normAutofit fontScale="92500" lnSpcReduction="10000"/>
          </a:bodyPr>
          <a:lstStyle/>
          <a:p>
            <a:pPr>
              <a:buFontTx/>
              <a:buNone/>
            </a:pPr>
            <a:endParaRPr lang="en-US" dirty="0" smtClean="0"/>
          </a:p>
          <a:p>
            <a:r>
              <a:rPr lang="en-US" sz="2800" dirty="0" smtClean="0"/>
              <a:t>Charter Hospital 		 – </a:t>
            </a:r>
            <a:r>
              <a:rPr lang="en-US" sz="2800" b="1" dirty="0" smtClean="0"/>
              <a:t>36</a:t>
            </a:r>
            <a:endParaRPr lang="en-US" sz="2800" dirty="0" smtClean="0"/>
          </a:p>
          <a:p>
            <a:r>
              <a:rPr lang="en-US" sz="2800" dirty="0" smtClean="0"/>
              <a:t>Culpeper Pine		 	– </a:t>
            </a:r>
            <a:r>
              <a:rPr lang="en-US" sz="2800" b="1" dirty="0" smtClean="0"/>
              <a:t>19</a:t>
            </a:r>
            <a:endParaRPr lang="en-US" sz="2800" dirty="0" smtClean="0"/>
          </a:p>
          <a:p>
            <a:r>
              <a:rPr lang="en-US" sz="2800" dirty="0" smtClean="0"/>
              <a:t>Western State 			 – </a:t>
            </a:r>
            <a:r>
              <a:rPr lang="en-US" sz="2800" b="1" dirty="0" smtClean="0"/>
              <a:t>100</a:t>
            </a:r>
            <a:endParaRPr lang="en-US" sz="2800" dirty="0" smtClean="0"/>
          </a:p>
          <a:p>
            <a:r>
              <a:rPr lang="en-US" sz="2800" dirty="0" smtClean="0"/>
              <a:t>Charter Westbrook		 – </a:t>
            </a:r>
            <a:r>
              <a:rPr lang="en-US" sz="2800" b="1" dirty="0" smtClean="0"/>
              <a:t>60</a:t>
            </a:r>
            <a:endParaRPr lang="en-US" sz="2800" dirty="0" smtClean="0"/>
          </a:p>
          <a:p>
            <a:r>
              <a:rPr lang="en-US" sz="2800" dirty="0" smtClean="0"/>
              <a:t>UVA-Rucker 3			 – </a:t>
            </a:r>
            <a:r>
              <a:rPr lang="en-US" sz="2800" b="1" dirty="0" smtClean="0"/>
              <a:t>20</a:t>
            </a:r>
            <a:endParaRPr lang="en-US" sz="2800" dirty="0" smtClean="0"/>
          </a:p>
          <a:p>
            <a:r>
              <a:rPr lang="en-US" sz="2800" b="1" dirty="0" smtClean="0">
                <a:solidFill>
                  <a:srgbClr val="FF0000"/>
                </a:solidFill>
              </a:rPr>
              <a:t>Total Loss = 			-</a:t>
            </a:r>
            <a:r>
              <a:rPr lang="en-US" sz="2800" b="1" u="sng" dirty="0" smtClean="0">
                <a:solidFill>
                  <a:srgbClr val="FF0000"/>
                </a:solidFill>
              </a:rPr>
              <a:t>235 Beds</a:t>
            </a:r>
            <a:endParaRPr lang="en-US" sz="2800" dirty="0" smtClean="0">
              <a:solidFill>
                <a:srgbClr val="FF0000"/>
              </a:solidFill>
            </a:endParaRPr>
          </a:p>
          <a:p>
            <a:endParaRPr lang="en-US" dirty="0" smtClean="0"/>
          </a:p>
        </p:txBody>
      </p:sp>
    </p:spTree>
    <p:extLst>
      <p:ext uri="{BB962C8B-B14F-4D97-AF65-F5344CB8AC3E}">
        <p14:creationId xmlns:p14="http://schemas.microsoft.com/office/powerpoint/2010/main" val="2921697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611" y="5662706"/>
            <a:ext cx="4510741" cy="1061107"/>
          </a:xfrm>
          <a:prstGeom prst="rect">
            <a:avLst/>
          </a:prstGeom>
        </p:spPr>
      </p:pic>
      <p:sp>
        <p:nvSpPr>
          <p:cNvPr id="2" name="Title 1"/>
          <p:cNvSpPr>
            <a:spLocks noGrp="1"/>
          </p:cNvSpPr>
          <p:nvPr>
            <p:ph type="title"/>
          </p:nvPr>
        </p:nvSpPr>
        <p:spPr>
          <a:xfrm>
            <a:off x="134472" y="209176"/>
            <a:ext cx="7920316" cy="1210236"/>
          </a:xfrm>
        </p:spPr>
        <p:txBody>
          <a:bodyPr/>
          <a:lstStyle/>
          <a:p>
            <a:pPr algn="ctr"/>
            <a:r>
              <a:rPr lang="en-US" sz="4000" b="1" dirty="0" smtClean="0"/>
              <a:t>Emergency Room Usage for ECOs </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3767135"/>
              </p:ext>
            </p:extLst>
          </p:nvPr>
        </p:nvGraphicFramePr>
        <p:xfrm>
          <a:off x="739026" y="1600200"/>
          <a:ext cx="7315761" cy="3957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68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478302"/>
            <a:ext cx="7421880"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70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Jai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2860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2157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914400"/>
            <a:ext cx="2438400" cy="1200329"/>
          </a:xfrm>
          <a:prstGeom prst="rect">
            <a:avLst/>
          </a:prstGeom>
          <a:noFill/>
        </p:spPr>
        <p:txBody>
          <a:bodyPr>
            <a:spAutoFit/>
          </a:bodyPr>
          <a:lstStyle/>
          <a:p>
            <a:pPr algn="ctr">
              <a:defRPr/>
            </a:pP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Jail</a:t>
            </a:r>
          </a:p>
        </p:txBody>
      </p:sp>
    </p:spTree>
    <p:extLst>
      <p:ext uri="{BB962C8B-B14F-4D97-AF65-F5344CB8AC3E}">
        <p14:creationId xmlns:p14="http://schemas.microsoft.com/office/powerpoint/2010/main" val="301029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nodeType="afterEffect">
                                  <p:stCondLst>
                                    <p:cond delay="0"/>
                                  </p:stCondLst>
                                  <p:childTnLst>
                                    <p:anim calcmode="discrete" valueType="str">
                                      <p:cBhvr>
                                        <p:cTn id="6"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2000"/>
                            </p:stCondLst>
                            <p:childTnLst>
                              <p:par>
                                <p:cTn id="8" presetID="35" presetClass="emph" presetSubtype="0" fill="hold" nodeType="afterEffect">
                                  <p:stCondLst>
                                    <p:cond delay="0"/>
                                  </p:stCondLst>
                                  <p:childTnLst>
                                    <p:anim calcmode="discrete" valueType="str">
                                      <p:cBhvr>
                                        <p:cTn id="9"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4000"/>
                            </p:stCondLst>
                            <p:childTnLst>
                              <p:par>
                                <p:cTn id="11" presetID="35" presetClass="emph" presetSubtype="0" fill="hold" nodeType="afterEffect">
                                  <p:stCondLst>
                                    <p:cond delay="0"/>
                                  </p:stCondLst>
                                  <p:childTnLst>
                                    <p:anim calcmode="discrete" valueType="str">
                                      <p:cBhvr>
                                        <p:cTn id="12"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13" fill="hold" nodeType="afterGroup">
                            <p:stCondLst>
                              <p:cond delay="6000"/>
                            </p:stCondLst>
                            <p:childTnLst>
                              <p:par>
                                <p:cTn id="14" presetID="35" presetClass="emph" presetSubtype="0" fill="hold" nodeType="afterEffect">
                                  <p:stCondLst>
                                    <p:cond delay="0"/>
                                  </p:stCondLst>
                                  <p:childTnLst>
                                    <p:anim calcmode="discrete" valueType="str">
                                      <p:cBhvr>
                                        <p:cTn id="15"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16" fill="hold" nodeType="afterGroup">
                            <p:stCondLst>
                              <p:cond delay="8000"/>
                            </p:stCondLst>
                            <p:childTnLst>
                              <p:par>
                                <p:cTn id="17" presetID="35" presetClass="emph" presetSubtype="0" fill="hold" nodeType="afterEffect">
                                  <p:stCondLst>
                                    <p:cond delay="0"/>
                                  </p:stCondLst>
                                  <p:childTnLst>
                                    <p:anim calcmode="discrete" valueType="str">
                                      <p:cBhvr>
                                        <p:cTn id="18"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19" fill="hold" nodeType="afterGroup">
                            <p:stCondLst>
                              <p:cond delay="10000"/>
                            </p:stCondLst>
                            <p:childTnLst>
                              <p:par>
                                <p:cTn id="20" presetID="35" presetClass="emph" presetSubtype="0" fill="hold" nodeType="afterEffect">
                                  <p:stCondLst>
                                    <p:cond delay="0"/>
                                  </p:stCondLst>
                                  <p:childTnLst>
                                    <p:anim calcmode="discrete" valueType="str">
                                      <p:cBhvr>
                                        <p:cTn id="21"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22" fill="hold" nodeType="afterGroup">
                            <p:stCondLst>
                              <p:cond delay="12000"/>
                            </p:stCondLst>
                            <p:childTnLst>
                              <p:par>
                                <p:cTn id="23" presetID="35" presetClass="emph" presetSubtype="0" fill="hold" nodeType="afterEffect">
                                  <p:stCondLst>
                                    <p:cond delay="0"/>
                                  </p:stCondLst>
                                  <p:childTnLst>
                                    <p:anim calcmode="discrete" valueType="str">
                                      <p:cBhvr>
                                        <p:cTn id="24"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25" fill="hold" nodeType="afterGroup">
                            <p:stCondLst>
                              <p:cond delay="14000"/>
                            </p:stCondLst>
                            <p:childTnLst>
                              <p:par>
                                <p:cTn id="26" presetID="35" presetClass="emph" presetSubtype="0" fill="hold" nodeType="afterEffect">
                                  <p:stCondLst>
                                    <p:cond delay="0"/>
                                  </p:stCondLst>
                                  <p:childTnLst>
                                    <p:anim calcmode="discrete" valueType="str">
                                      <p:cBhvr>
                                        <p:cTn id="27" dur="2000" fill="hold"/>
                                        <p:tgtEl>
                                          <p:spTgt spid="9220"/>
                                        </p:tgtEl>
                                        <p:attrNameLst>
                                          <p:attrName>style.visibility</p:attrName>
                                        </p:attrNameLst>
                                      </p:cBhvr>
                                      <p:tavLst>
                                        <p:tav tm="0">
                                          <p:val>
                                            <p:strVal val="hidden"/>
                                          </p:val>
                                        </p:tav>
                                        <p:tav tm="50000">
                                          <p:val>
                                            <p:strVal val="visible"/>
                                          </p:val>
                                        </p:tav>
                                      </p:tavLst>
                                    </p:anim>
                                  </p:childTnLst>
                                </p:cTn>
                              </p:par>
                            </p:childTnLst>
                          </p:cTn>
                        </p:par>
                        <p:par>
                          <p:cTn id="28" fill="hold" nodeType="afterGroup">
                            <p:stCondLst>
                              <p:cond delay="16000"/>
                            </p:stCondLst>
                            <p:childTnLst>
                              <p:par>
                                <p:cTn id="29" presetID="35" presetClass="emph" presetSubtype="0" fill="hold" nodeType="afterEffect">
                                  <p:stCondLst>
                                    <p:cond delay="0"/>
                                  </p:stCondLst>
                                  <p:childTnLst>
                                    <p:anim calcmode="discrete" valueType="str">
                                      <p:cBhvr>
                                        <p:cTn id="30" dur="2000" fill="hold"/>
                                        <p:tgtEl>
                                          <p:spTgt spid="92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68" name="Group 84"/>
          <p:cNvGraphicFramePr>
            <a:graphicFrameLocks noGrp="1"/>
          </p:cNvGraphicFramePr>
          <p:nvPr>
            <p:ph/>
            <p:extLst>
              <p:ext uri="{D42A27DB-BD31-4B8C-83A1-F6EECF244321}">
                <p14:modId xmlns:p14="http://schemas.microsoft.com/office/powerpoint/2010/main" val="2859956484"/>
              </p:ext>
            </p:extLst>
          </p:nvPr>
        </p:nvGraphicFramePr>
        <p:xfrm>
          <a:off x="358726" y="2395025"/>
          <a:ext cx="8229600" cy="2538765"/>
        </p:xfrm>
        <a:graphic>
          <a:graphicData uri="http://schemas.openxmlformats.org/drawingml/2006/table">
            <a:tbl>
              <a:tblPr/>
              <a:tblGrid>
                <a:gridCol w="2514600"/>
                <a:gridCol w="1676400"/>
                <a:gridCol w="1785938"/>
                <a:gridCol w="2252662"/>
              </a:tblGrid>
              <a:tr h="6399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EngraversGothic BT"/>
                          <a:cs typeface="Times New Roman" pitchFamily="18" charset="0"/>
                        </a:rPr>
                        <a:t>REGIONAL JAIL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EngraversGothic BT"/>
                          <a:cs typeface="Times New Roman" pitchFamily="18" charset="0"/>
                        </a:rPr>
                        <a:t>RATED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EngraversGothic BT"/>
                          <a:cs typeface="Times New Roman" pitchFamily="18" charset="0"/>
                        </a:rPr>
                        <a:t>CAPACITY</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EngraversGothic BT"/>
                          <a:cs typeface="Times New Roman" pitchFamily="18" charset="0"/>
                        </a:rPr>
                        <a:t>CURRENT COUNT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EngraversGothic BT"/>
                          <a:cs typeface="Times New Roman" pitchFamily="18" charset="0"/>
                        </a:rPr>
                        <a:t>OPERATING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446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Central Virginia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242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400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165%</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38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Albemarle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Charlottesville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EngraversGothic BT"/>
                          <a:cs typeface="Times New Roman" pitchFamily="18" charset="0"/>
                        </a:rPr>
                        <a:t>329</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EngraversGothic BT"/>
                          <a:cs typeface="Times New Roman" pitchFamily="18" charset="0"/>
                        </a:rPr>
                        <a:t>530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EngraversGothic BT"/>
                          <a:cs typeface="Times New Roman" pitchFamily="18" charset="0"/>
                        </a:rPr>
                        <a:t>161%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2166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p:nvPr>
        </p:nvGraphicFramePr>
        <p:xfrm>
          <a:off x="228600" y="1905000"/>
          <a:ext cx="8661401" cy="4267412"/>
        </p:xfrm>
        <a:graphic>
          <a:graphicData uri="http://schemas.openxmlformats.org/drawingml/2006/table">
            <a:tbl>
              <a:tblPr>
                <a:effectLst/>
              </a:tblPr>
              <a:tblGrid>
                <a:gridCol w="2819400"/>
                <a:gridCol w="2286000"/>
                <a:gridCol w="3556001"/>
              </a:tblGrid>
              <a:tr h="1449495">
                <a:tc>
                  <a:txBody>
                    <a:bodyPr/>
                    <a:lstStyle/>
                    <a:p>
                      <a:pPr algn="ctr" fontAlgn="b"/>
                      <a:r>
                        <a:rPr lang="en-US" sz="3200" b="1" i="0" u="none" strike="noStrike" dirty="0" smtClean="0">
                          <a:solidFill>
                            <a:srgbClr val="000000"/>
                          </a:solidFill>
                          <a:latin typeface="+mj-lt"/>
                        </a:rPr>
                        <a:t>Regional Jail</a:t>
                      </a:r>
                    </a:p>
                    <a:p>
                      <a:pPr algn="ctr" fontAlgn="b"/>
                      <a:endParaRPr lang="en-US" sz="3200" b="1"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latin typeface="+mj-lt"/>
                        </a:rPr>
                        <a:t>Current </a:t>
                      </a:r>
                      <a:r>
                        <a:rPr lang="en-US" sz="3200" b="1" i="0" u="none" strike="noStrike" dirty="0" smtClean="0">
                          <a:solidFill>
                            <a:srgbClr val="000000"/>
                          </a:solidFill>
                          <a:latin typeface="+mj-lt"/>
                        </a:rPr>
                        <a:t>Count</a:t>
                      </a:r>
                    </a:p>
                    <a:p>
                      <a:pPr algn="ctr" fontAlgn="b"/>
                      <a:endParaRPr lang="en-US" sz="1600" b="1"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mj-lt"/>
                        </a:rPr>
                        <a:t>Number </a:t>
                      </a:r>
                      <a:r>
                        <a:rPr lang="en-US" sz="2800" b="1" i="0" u="none" strike="noStrike" dirty="0">
                          <a:solidFill>
                            <a:srgbClr val="000000"/>
                          </a:solidFill>
                          <a:latin typeface="+mj-lt"/>
                        </a:rPr>
                        <a:t>of </a:t>
                      </a:r>
                      <a:r>
                        <a:rPr lang="en-US" sz="2800" b="1" i="0" u="none" strike="noStrike" dirty="0" smtClean="0">
                          <a:solidFill>
                            <a:srgbClr val="000000"/>
                          </a:solidFill>
                          <a:latin typeface="+mj-lt"/>
                        </a:rPr>
                        <a:t>Inmates with Mental</a:t>
                      </a:r>
                      <a:r>
                        <a:rPr lang="en-US" sz="2800" b="1" i="0" u="none" strike="noStrike" baseline="0" dirty="0" smtClean="0">
                          <a:solidFill>
                            <a:srgbClr val="000000"/>
                          </a:solidFill>
                          <a:latin typeface="+mj-lt"/>
                        </a:rPr>
                        <a:t> Illness</a:t>
                      </a:r>
                      <a:r>
                        <a:rPr lang="en-US" sz="2800" b="1" i="0" u="none" strike="noStrike" dirty="0" smtClean="0">
                          <a:solidFill>
                            <a:srgbClr val="000000"/>
                          </a:solidFill>
                          <a:latin typeface="+mj-lt"/>
                        </a:rPr>
                        <a:t>(17-18%)</a:t>
                      </a:r>
                    </a:p>
                    <a:p>
                      <a:pPr algn="ctr" fontAlgn="b"/>
                      <a:endParaRPr lang="en-US" sz="1000" b="1"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5353">
                <a:tc>
                  <a:txBody>
                    <a:bodyPr/>
                    <a:lstStyle/>
                    <a:p>
                      <a:pPr algn="ctr" fontAlgn="b"/>
                      <a:endParaRPr lang="en-US" sz="2400" b="0" i="0" u="none" strike="noStrike" dirty="0" smtClean="0">
                        <a:solidFill>
                          <a:srgbClr val="000000"/>
                        </a:solidFill>
                        <a:latin typeface="Georgia" pitchFamily="18" charset="0"/>
                      </a:endParaRPr>
                    </a:p>
                    <a:p>
                      <a:pPr algn="ctr" fontAlgn="b"/>
                      <a:r>
                        <a:rPr lang="en-US" sz="2400" b="0" i="0" u="none" strike="noStrike" dirty="0" smtClean="0">
                          <a:solidFill>
                            <a:srgbClr val="000000"/>
                          </a:solidFill>
                          <a:latin typeface="Georgia" pitchFamily="18" charset="0"/>
                        </a:rPr>
                        <a:t>Central Virginia</a:t>
                      </a:r>
                    </a:p>
                    <a:p>
                      <a:pPr algn="ctr" fontAlgn="b"/>
                      <a:endParaRPr lang="en-US" sz="2400" b="0" i="0" u="none" strike="noStrike" dirty="0" smtClean="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smtClean="0">
                        <a:solidFill>
                          <a:srgbClr val="000000"/>
                        </a:solidFill>
                        <a:latin typeface="Georgia" pitchFamily="18" charset="0"/>
                      </a:endParaRPr>
                    </a:p>
                    <a:p>
                      <a:pPr algn="ctr" fontAlgn="b"/>
                      <a:r>
                        <a:rPr lang="en-US" sz="2400" b="0" i="0" u="none" strike="noStrike" dirty="0" smtClean="0">
                          <a:solidFill>
                            <a:srgbClr val="000000"/>
                          </a:solidFill>
                          <a:latin typeface="Georgia" pitchFamily="18" charset="0"/>
                        </a:rPr>
                        <a:t>400</a:t>
                      </a:r>
                    </a:p>
                    <a:p>
                      <a:pPr algn="ctr" fontAlgn="b"/>
                      <a:endParaRPr lang="en-US" sz="2400" b="0"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a:solidFill>
                          <a:srgbClr val="FF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2352">
                <a:tc>
                  <a:txBody>
                    <a:bodyPr/>
                    <a:lstStyle/>
                    <a:p>
                      <a:pPr algn="ctr" fontAlgn="b"/>
                      <a:endParaRPr lang="en-US" sz="2400" b="0" i="0" u="none" strike="noStrike" dirty="0" smtClean="0">
                        <a:solidFill>
                          <a:srgbClr val="000000"/>
                        </a:solidFill>
                        <a:latin typeface="Georgia" pitchFamily="18" charset="0"/>
                      </a:endParaRPr>
                    </a:p>
                    <a:p>
                      <a:pPr algn="ctr" fontAlgn="b"/>
                      <a:r>
                        <a:rPr lang="en-US" sz="2400" b="0" i="0" u="none" strike="noStrike" dirty="0" smtClean="0">
                          <a:solidFill>
                            <a:srgbClr val="000000"/>
                          </a:solidFill>
                          <a:latin typeface="Georgia" pitchFamily="18" charset="0"/>
                        </a:rPr>
                        <a:t>Albemarle-Charlottesville</a:t>
                      </a:r>
                    </a:p>
                    <a:p>
                      <a:pPr algn="ctr" fontAlgn="b"/>
                      <a:endParaRPr lang="en-US" sz="2400" b="0"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Georgia" pitchFamily="18" charset="0"/>
                        </a:rPr>
                        <a:t>530</a:t>
                      </a:r>
                    </a:p>
                    <a:p>
                      <a:pPr algn="ctr" fontAlgn="b"/>
                      <a:endParaRPr lang="en-US" sz="2400" b="0" i="0" u="none" strike="noStrike" dirty="0">
                        <a:solidFill>
                          <a:srgbClr val="00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smtClean="0">
                        <a:solidFill>
                          <a:srgbClr val="FF0000"/>
                        </a:solidFill>
                        <a:latin typeface="Georgia" pitchFamily="18" charset="0"/>
                      </a:endParaRPr>
                    </a:p>
                    <a:p>
                      <a:pPr algn="ctr" fontAlgn="b"/>
                      <a:endParaRPr lang="en-US" sz="2400" b="1" i="0" u="none" strike="noStrike" dirty="0" smtClean="0">
                        <a:solidFill>
                          <a:srgbClr val="FF0000"/>
                        </a:solidFill>
                        <a:latin typeface="Georgia" pitchFamily="18" charset="0"/>
                      </a:endParaRPr>
                    </a:p>
                    <a:p>
                      <a:pPr algn="ctr" fontAlgn="b"/>
                      <a:endParaRPr lang="en-US" sz="2400" b="0" i="0" u="none" strike="noStrike" dirty="0" smtClean="0">
                        <a:solidFill>
                          <a:srgbClr val="FF0000"/>
                        </a:solidFill>
                        <a:latin typeface="Georgia" pitchFamily="18"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212" name="TextBox 6"/>
          <p:cNvSpPr txBox="1">
            <a:spLocks noChangeArrowheads="1"/>
          </p:cNvSpPr>
          <p:nvPr/>
        </p:nvSpPr>
        <p:spPr bwMode="auto">
          <a:xfrm>
            <a:off x="0" y="304800"/>
            <a:ext cx="92376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Georgia" pitchFamily="18" charset="0"/>
              </a:rPr>
              <a:t>       </a:t>
            </a:r>
            <a:r>
              <a:rPr lang="en-US" sz="3200" b="1">
                <a:solidFill>
                  <a:srgbClr val="C00000"/>
                </a:solidFill>
                <a:latin typeface="Georgia" pitchFamily="18" charset="0"/>
              </a:rPr>
              <a:t>Estimated Number of Inmates with </a:t>
            </a:r>
            <a:br>
              <a:rPr lang="en-US" sz="3200" b="1">
                <a:solidFill>
                  <a:srgbClr val="C00000"/>
                </a:solidFill>
                <a:latin typeface="Georgia" pitchFamily="18" charset="0"/>
              </a:rPr>
            </a:br>
            <a:r>
              <a:rPr lang="en-US" sz="3200" b="1" u="sng">
                <a:solidFill>
                  <a:srgbClr val="C00000"/>
                </a:solidFill>
                <a:latin typeface="Georgia" pitchFamily="18" charset="0"/>
              </a:rPr>
              <a:t>Mental Illness in Our Local Prison Systems</a:t>
            </a:r>
          </a:p>
        </p:txBody>
      </p:sp>
      <p:sp>
        <p:nvSpPr>
          <p:cNvPr id="8" name="TextBox 7"/>
          <p:cNvSpPr txBox="1"/>
          <p:nvPr/>
        </p:nvSpPr>
        <p:spPr>
          <a:xfrm>
            <a:off x="6400800" y="3657600"/>
            <a:ext cx="2438400" cy="584200"/>
          </a:xfrm>
          <a:prstGeom prst="rect">
            <a:avLst/>
          </a:prstGeom>
          <a:noFill/>
        </p:spPr>
        <p:txBody>
          <a:bodyPr>
            <a:spAutoFit/>
          </a:bodyPr>
          <a:lstStyle/>
          <a:p>
            <a:pPr>
              <a:defRPr/>
            </a:pPr>
            <a:r>
              <a:rPr lang="en-US" sz="3200" b="1" dirty="0">
                <a:solidFill>
                  <a:srgbClr val="C00000"/>
                </a:solidFill>
                <a:latin typeface="+mj-lt"/>
              </a:rPr>
              <a:t>68 - 72</a:t>
            </a:r>
          </a:p>
        </p:txBody>
      </p:sp>
      <p:sp>
        <p:nvSpPr>
          <p:cNvPr id="9" name="TextBox 8"/>
          <p:cNvSpPr txBox="1"/>
          <p:nvPr/>
        </p:nvSpPr>
        <p:spPr>
          <a:xfrm>
            <a:off x="6019800" y="5105400"/>
            <a:ext cx="2514600" cy="584200"/>
          </a:xfrm>
          <a:prstGeom prst="rect">
            <a:avLst/>
          </a:prstGeom>
          <a:noFill/>
        </p:spPr>
        <p:txBody>
          <a:bodyPr>
            <a:spAutoFit/>
          </a:bodyPr>
          <a:lstStyle/>
          <a:p>
            <a:pPr>
              <a:defRPr/>
            </a:pPr>
            <a:r>
              <a:rPr lang="en-US" sz="3200" b="1" dirty="0">
                <a:solidFill>
                  <a:srgbClr val="C00000"/>
                </a:solidFill>
                <a:latin typeface="+mj-lt"/>
              </a:rPr>
              <a:t>90 - 95</a:t>
            </a:r>
          </a:p>
        </p:txBody>
      </p:sp>
    </p:spTree>
    <p:extLst>
      <p:ext uri="{BB962C8B-B14F-4D97-AF65-F5344CB8AC3E}">
        <p14:creationId xmlns:p14="http://schemas.microsoft.com/office/powerpoint/2010/main" val="316568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4" presetClass="emph" presetSubtype="2" fill="hold" nodeType="withEffect">
                                  <p:stCondLst>
                                    <p:cond delay="0"/>
                                  </p:stCondLst>
                                  <p:childTnLst>
                                    <p:anim to="1.5" calcmode="lin" valueType="num">
                                      <p:cBhvr override="childStyle">
                                        <p:cTn id="10" dur="2000" fill="hold"/>
                                        <p:tgtEl>
                                          <p:spTgt spid="8">
                                            <p:txEl>
                                              <p:pRg st="0" end="0"/>
                                            </p:txEl>
                                          </p:spTgt>
                                        </p:tgtEl>
                                        <p:attrNameLst>
                                          <p:attrName>style.fontSize</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4" presetClass="emph" presetSubtype="2" fill="hold" grpId="1" nodeType="withEffect">
                                  <p:stCondLst>
                                    <p:cond delay="0"/>
                                  </p:stCondLst>
                                  <p:childTnLst>
                                    <p:anim to="1.5" calcmode="lin" valueType="num">
                                      <p:cBhvr override="childStyle">
                                        <p:cTn id="18" dur="2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4800" b="1" u="sng" dirty="0" smtClean="0">
                <a:solidFill>
                  <a:srgbClr val="C00000"/>
                </a:solidFill>
                <a:latin typeface="Lucida Fax" pitchFamily="18" charset="0"/>
              </a:rPr>
              <a:t>Costs of Jails and Prison</a:t>
            </a:r>
          </a:p>
        </p:txBody>
      </p:sp>
      <p:sp>
        <p:nvSpPr>
          <p:cNvPr id="7171" name="Rectangle 3"/>
          <p:cNvSpPr>
            <a:spLocks noGrp="1" noChangeArrowheads="1"/>
          </p:cNvSpPr>
          <p:nvPr>
            <p:ph type="body" idx="1"/>
          </p:nvPr>
        </p:nvSpPr>
        <p:spPr>
          <a:xfrm>
            <a:off x="457200" y="2110154"/>
            <a:ext cx="8229600" cy="4443046"/>
          </a:xfrm>
        </p:spPr>
        <p:txBody>
          <a:bodyPr/>
          <a:lstStyle/>
          <a:p>
            <a:pPr eaLnBrk="1" hangingPunct="1">
              <a:lnSpc>
                <a:spcPct val="90000"/>
              </a:lnSpc>
              <a:buFontTx/>
              <a:buNone/>
            </a:pPr>
            <a:r>
              <a:rPr lang="en-US" b="1" dirty="0" smtClean="0"/>
              <a:t>              </a:t>
            </a:r>
            <a:r>
              <a:rPr lang="en-US" b="1" dirty="0" smtClean="0">
                <a:solidFill>
                  <a:srgbClr val="3333CC"/>
                </a:solidFill>
              </a:rPr>
              <a:t>Virginia Taxpayers Dollars</a:t>
            </a:r>
          </a:p>
          <a:p>
            <a:pPr eaLnBrk="1" hangingPunct="1">
              <a:lnSpc>
                <a:spcPct val="90000"/>
              </a:lnSpc>
              <a:buFontTx/>
              <a:buNone/>
            </a:pPr>
            <a:endParaRPr lang="en-US" sz="1200" b="1" u="sng" dirty="0" smtClean="0">
              <a:solidFill>
                <a:srgbClr val="3333CC"/>
              </a:solidFill>
            </a:endParaRPr>
          </a:p>
          <a:p>
            <a:pPr lvl="1" eaLnBrk="1" hangingPunct="1">
              <a:lnSpc>
                <a:spcPct val="90000"/>
              </a:lnSpc>
              <a:buFontTx/>
              <a:buNone/>
            </a:pPr>
            <a:r>
              <a:rPr lang="en-US" sz="2000" dirty="0" smtClean="0">
                <a:solidFill>
                  <a:srgbClr val="3333CC"/>
                </a:solidFill>
              </a:rPr>
              <a:t>Prison -- State</a:t>
            </a:r>
          </a:p>
          <a:p>
            <a:pPr lvl="2" eaLnBrk="1" hangingPunct="1">
              <a:lnSpc>
                <a:spcPct val="90000"/>
              </a:lnSpc>
            </a:pPr>
            <a:r>
              <a:rPr lang="en-US" sz="2000" dirty="0" smtClean="0"/>
              <a:t>$23,000 per year per inmate</a:t>
            </a:r>
          </a:p>
          <a:p>
            <a:pPr lvl="2" eaLnBrk="1" hangingPunct="1">
              <a:lnSpc>
                <a:spcPct val="90000"/>
              </a:lnSpc>
            </a:pPr>
            <a:r>
              <a:rPr lang="en-US" sz="2000" dirty="0" smtClean="0"/>
              <a:t> projecting the building of four new prisons by 2013 at $100 million each </a:t>
            </a:r>
          </a:p>
          <a:p>
            <a:pPr lvl="2" eaLnBrk="1" hangingPunct="1">
              <a:lnSpc>
                <a:spcPct val="90000"/>
              </a:lnSpc>
              <a:buFontTx/>
              <a:buNone/>
            </a:pPr>
            <a:endParaRPr lang="en-US" sz="2000" dirty="0" smtClean="0"/>
          </a:p>
          <a:p>
            <a:pPr lvl="1" eaLnBrk="1" hangingPunct="1">
              <a:lnSpc>
                <a:spcPct val="90000"/>
              </a:lnSpc>
              <a:buFontTx/>
              <a:buNone/>
            </a:pPr>
            <a:r>
              <a:rPr lang="en-US" sz="2000" dirty="0" smtClean="0">
                <a:solidFill>
                  <a:srgbClr val="3333CC"/>
                </a:solidFill>
              </a:rPr>
              <a:t>Jail -- Local</a:t>
            </a:r>
          </a:p>
          <a:p>
            <a:pPr lvl="2" eaLnBrk="1" hangingPunct="1">
              <a:lnSpc>
                <a:spcPct val="90000"/>
              </a:lnSpc>
            </a:pPr>
            <a:r>
              <a:rPr lang="en-US" sz="2000" dirty="0" smtClean="0"/>
              <a:t>$67.00 per day –ACRJ</a:t>
            </a:r>
          </a:p>
          <a:p>
            <a:pPr lvl="3" eaLnBrk="1" hangingPunct="1">
              <a:lnSpc>
                <a:spcPct val="90000"/>
              </a:lnSpc>
            </a:pPr>
            <a:r>
              <a:rPr lang="en-US" sz="2000" dirty="0" smtClean="0"/>
              <a:t>Operating at 161% capacity</a:t>
            </a:r>
          </a:p>
          <a:p>
            <a:pPr lvl="2" eaLnBrk="1" hangingPunct="1">
              <a:lnSpc>
                <a:spcPct val="90000"/>
              </a:lnSpc>
            </a:pPr>
            <a:r>
              <a:rPr lang="en-US" sz="2000" dirty="0" smtClean="0"/>
              <a:t>$47.00 per day –CVRJ</a:t>
            </a:r>
          </a:p>
          <a:p>
            <a:pPr lvl="3" eaLnBrk="1" hangingPunct="1">
              <a:lnSpc>
                <a:spcPct val="90000"/>
              </a:lnSpc>
            </a:pPr>
            <a:r>
              <a:rPr lang="en-US" sz="2000" dirty="0" smtClean="0"/>
              <a:t>Operating at 165% capacity</a:t>
            </a:r>
          </a:p>
        </p:txBody>
      </p:sp>
      <p:pic>
        <p:nvPicPr>
          <p:cNvPr id="9220" name="Picture 4" descr="MCj0312648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7400" y="3810000"/>
            <a:ext cx="25717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253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wipe(down)">
                                      <p:cBhvr>
                                        <p:cTn id="7" dur="580">
                                          <p:stCondLst>
                                            <p:cond delay="0"/>
                                          </p:stCondLst>
                                        </p:cTn>
                                        <p:tgtEl>
                                          <p:spTgt spid="7171">
                                            <p:txEl>
                                              <p:pRg st="3" end="3"/>
                                            </p:txEl>
                                          </p:spTgt>
                                        </p:tgtEl>
                                      </p:cBhvr>
                                    </p:animEffect>
                                    <p:anim calcmode="lin" valueType="num">
                                      <p:cBhvr>
                                        <p:cTn id="8" dur="1822" tmFilter="0,0; 0.14,0.36; 0.43,0.73; 0.71,0.91; 1.0,1.0">
                                          <p:stCondLst>
                                            <p:cond delay="0"/>
                                          </p:stCondLst>
                                        </p:cTn>
                                        <p:tgtEl>
                                          <p:spTgt spid="7171">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xEl>
                                              <p:pRg st="3" end="3"/>
                                            </p:txEl>
                                          </p:spTgt>
                                        </p:tgtEl>
                                      </p:cBhvr>
                                      <p:to x="100000" y="60000"/>
                                    </p:animScale>
                                    <p:animScale>
                                      <p:cBhvr>
                                        <p:cTn id="14" dur="166" decel="50000">
                                          <p:stCondLst>
                                            <p:cond delay="676"/>
                                          </p:stCondLst>
                                        </p:cTn>
                                        <p:tgtEl>
                                          <p:spTgt spid="7171">
                                            <p:txEl>
                                              <p:pRg st="3" end="3"/>
                                            </p:txEl>
                                          </p:spTgt>
                                        </p:tgtEl>
                                      </p:cBhvr>
                                      <p:to x="100000" y="100000"/>
                                    </p:animScale>
                                    <p:animScale>
                                      <p:cBhvr>
                                        <p:cTn id="15" dur="26">
                                          <p:stCondLst>
                                            <p:cond delay="1312"/>
                                          </p:stCondLst>
                                        </p:cTn>
                                        <p:tgtEl>
                                          <p:spTgt spid="7171">
                                            <p:txEl>
                                              <p:pRg st="3" end="3"/>
                                            </p:txEl>
                                          </p:spTgt>
                                        </p:tgtEl>
                                      </p:cBhvr>
                                      <p:to x="100000" y="80000"/>
                                    </p:animScale>
                                    <p:animScale>
                                      <p:cBhvr>
                                        <p:cTn id="16" dur="166" decel="50000">
                                          <p:stCondLst>
                                            <p:cond delay="1338"/>
                                          </p:stCondLst>
                                        </p:cTn>
                                        <p:tgtEl>
                                          <p:spTgt spid="7171">
                                            <p:txEl>
                                              <p:pRg st="3" end="3"/>
                                            </p:txEl>
                                          </p:spTgt>
                                        </p:tgtEl>
                                      </p:cBhvr>
                                      <p:to x="100000" y="100000"/>
                                    </p:animScale>
                                    <p:animScale>
                                      <p:cBhvr>
                                        <p:cTn id="17" dur="26">
                                          <p:stCondLst>
                                            <p:cond delay="1642"/>
                                          </p:stCondLst>
                                        </p:cTn>
                                        <p:tgtEl>
                                          <p:spTgt spid="7171">
                                            <p:txEl>
                                              <p:pRg st="3" end="3"/>
                                            </p:txEl>
                                          </p:spTgt>
                                        </p:tgtEl>
                                      </p:cBhvr>
                                      <p:to x="100000" y="90000"/>
                                    </p:animScale>
                                    <p:animScale>
                                      <p:cBhvr>
                                        <p:cTn id="18" dur="166" decel="50000">
                                          <p:stCondLst>
                                            <p:cond delay="1668"/>
                                          </p:stCondLst>
                                        </p:cTn>
                                        <p:tgtEl>
                                          <p:spTgt spid="7171">
                                            <p:txEl>
                                              <p:pRg st="3" end="3"/>
                                            </p:txEl>
                                          </p:spTgt>
                                        </p:tgtEl>
                                      </p:cBhvr>
                                      <p:to x="100000" y="100000"/>
                                    </p:animScale>
                                    <p:animScale>
                                      <p:cBhvr>
                                        <p:cTn id="19" dur="26">
                                          <p:stCondLst>
                                            <p:cond delay="1808"/>
                                          </p:stCondLst>
                                        </p:cTn>
                                        <p:tgtEl>
                                          <p:spTgt spid="7171">
                                            <p:txEl>
                                              <p:pRg st="3" end="3"/>
                                            </p:txEl>
                                          </p:spTgt>
                                        </p:tgtEl>
                                      </p:cBhvr>
                                      <p:to x="100000" y="95000"/>
                                    </p:animScale>
                                    <p:animScale>
                                      <p:cBhvr>
                                        <p:cTn id="20" dur="166" decel="50000">
                                          <p:stCondLst>
                                            <p:cond delay="1834"/>
                                          </p:stCondLst>
                                        </p:cTn>
                                        <p:tgtEl>
                                          <p:spTgt spid="7171">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wipe(down)">
                                      <p:cBhvr>
                                        <p:cTn id="23" dur="580">
                                          <p:stCondLst>
                                            <p:cond delay="0"/>
                                          </p:stCondLst>
                                        </p:cTn>
                                        <p:tgtEl>
                                          <p:spTgt spid="7171">
                                            <p:txEl>
                                              <p:pRg st="4" end="4"/>
                                            </p:txEl>
                                          </p:spTgt>
                                        </p:tgtEl>
                                      </p:cBhvr>
                                    </p:animEffect>
                                    <p:anim calcmode="lin" valueType="num">
                                      <p:cBhvr>
                                        <p:cTn id="24" dur="1822" tmFilter="0,0; 0.14,0.36; 0.43,0.73; 0.71,0.91; 1.0,1.0">
                                          <p:stCondLst>
                                            <p:cond delay="0"/>
                                          </p:stCondLst>
                                        </p:cTn>
                                        <p:tgtEl>
                                          <p:spTgt spid="7171">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1">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1">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1">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1">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1">
                                            <p:txEl>
                                              <p:pRg st="4" end="4"/>
                                            </p:txEl>
                                          </p:spTgt>
                                        </p:tgtEl>
                                      </p:cBhvr>
                                      <p:to x="100000" y="60000"/>
                                    </p:animScale>
                                    <p:animScale>
                                      <p:cBhvr>
                                        <p:cTn id="30" dur="166" decel="50000">
                                          <p:stCondLst>
                                            <p:cond delay="676"/>
                                          </p:stCondLst>
                                        </p:cTn>
                                        <p:tgtEl>
                                          <p:spTgt spid="7171">
                                            <p:txEl>
                                              <p:pRg st="4" end="4"/>
                                            </p:txEl>
                                          </p:spTgt>
                                        </p:tgtEl>
                                      </p:cBhvr>
                                      <p:to x="100000" y="100000"/>
                                    </p:animScale>
                                    <p:animScale>
                                      <p:cBhvr>
                                        <p:cTn id="31" dur="26">
                                          <p:stCondLst>
                                            <p:cond delay="1312"/>
                                          </p:stCondLst>
                                        </p:cTn>
                                        <p:tgtEl>
                                          <p:spTgt spid="7171">
                                            <p:txEl>
                                              <p:pRg st="4" end="4"/>
                                            </p:txEl>
                                          </p:spTgt>
                                        </p:tgtEl>
                                      </p:cBhvr>
                                      <p:to x="100000" y="80000"/>
                                    </p:animScale>
                                    <p:animScale>
                                      <p:cBhvr>
                                        <p:cTn id="32" dur="166" decel="50000">
                                          <p:stCondLst>
                                            <p:cond delay="1338"/>
                                          </p:stCondLst>
                                        </p:cTn>
                                        <p:tgtEl>
                                          <p:spTgt spid="7171">
                                            <p:txEl>
                                              <p:pRg st="4" end="4"/>
                                            </p:txEl>
                                          </p:spTgt>
                                        </p:tgtEl>
                                      </p:cBhvr>
                                      <p:to x="100000" y="100000"/>
                                    </p:animScale>
                                    <p:animScale>
                                      <p:cBhvr>
                                        <p:cTn id="33" dur="26">
                                          <p:stCondLst>
                                            <p:cond delay="1642"/>
                                          </p:stCondLst>
                                        </p:cTn>
                                        <p:tgtEl>
                                          <p:spTgt spid="7171">
                                            <p:txEl>
                                              <p:pRg st="4" end="4"/>
                                            </p:txEl>
                                          </p:spTgt>
                                        </p:tgtEl>
                                      </p:cBhvr>
                                      <p:to x="100000" y="90000"/>
                                    </p:animScale>
                                    <p:animScale>
                                      <p:cBhvr>
                                        <p:cTn id="34" dur="166" decel="50000">
                                          <p:stCondLst>
                                            <p:cond delay="1668"/>
                                          </p:stCondLst>
                                        </p:cTn>
                                        <p:tgtEl>
                                          <p:spTgt spid="7171">
                                            <p:txEl>
                                              <p:pRg st="4" end="4"/>
                                            </p:txEl>
                                          </p:spTgt>
                                        </p:tgtEl>
                                      </p:cBhvr>
                                      <p:to x="100000" y="100000"/>
                                    </p:animScale>
                                    <p:animScale>
                                      <p:cBhvr>
                                        <p:cTn id="35" dur="26">
                                          <p:stCondLst>
                                            <p:cond delay="1808"/>
                                          </p:stCondLst>
                                        </p:cTn>
                                        <p:tgtEl>
                                          <p:spTgt spid="7171">
                                            <p:txEl>
                                              <p:pRg st="4" end="4"/>
                                            </p:txEl>
                                          </p:spTgt>
                                        </p:tgtEl>
                                      </p:cBhvr>
                                      <p:to x="100000" y="95000"/>
                                    </p:animScale>
                                    <p:animScale>
                                      <p:cBhvr>
                                        <p:cTn id="36" dur="166" decel="50000">
                                          <p:stCondLst>
                                            <p:cond delay="1834"/>
                                          </p:stCondLst>
                                        </p:cTn>
                                        <p:tgtEl>
                                          <p:spTgt spid="7171">
                                            <p:txEl>
                                              <p:pRg st="4" end="4"/>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7171">
                                            <p:txEl>
                                              <p:pRg st="7" end="7"/>
                                            </p:txEl>
                                          </p:spTgt>
                                        </p:tgtEl>
                                        <p:attrNameLst>
                                          <p:attrName>style.visibility</p:attrName>
                                        </p:attrNameLst>
                                      </p:cBhvr>
                                      <p:to>
                                        <p:strVal val="visible"/>
                                      </p:to>
                                    </p:set>
                                    <p:animEffect transition="in" filter="wipe(down)">
                                      <p:cBhvr>
                                        <p:cTn id="41" dur="580">
                                          <p:stCondLst>
                                            <p:cond delay="0"/>
                                          </p:stCondLst>
                                        </p:cTn>
                                        <p:tgtEl>
                                          <p:spTgt spid="7171">
                                            <p:txEl>
                                              <p:pRg st="7" end="7"/>
                                            </p:txEl>
                                          </p:spTgt>
                                        </p:tgtEl>
                                      </p:cBhvr>
                                    </p:animEffect>
                                    <p:anim calcmode="lin" valueType="num">
                                      <p:cBhvr>
                                        <p:cTn id="42" dur="1822" tmFilter="0,0; 0.14,0.36; 0.43,0.73; 0.71,0.91; 1.0,1.0">
                                          <p:stCondLst>
                                            <p:cond delay="0"/>
                                          </p:stCondLst>
                                        </p:cTn>
                                        <p:tgtEl>
                                          <p:spTgt spid="7171">
                                            <p:txEl>
                                              <p:pRg st="7" end="7"/>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171">
                                            <p:txEl>
                                              <p:pRg st="7" end="7"/>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171">
                                            <p:txEl>
                                              <p:pRg st="7" end="7"/>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171">
                                            <p:txEl>
                                              <p:pRg st="7" end="7"/>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171">
                                            <p:txEl>
                                              <p:pRg st="7" end="7"/>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7171">
                                            <p:txEl>
                                              <p:pRg st="7" end="7"/>
                                            </p:txEl>
                                          </p:spTgt>
                                        </p:tgtEl>
                                      </p:cBhvr>
                                      <p:to x="100000" y="60000"/>
                                    </p:animScale>
                                    <p:animScale>
                                      <p:cBhvr>
                                        <p:cTn id="48" dur="166" decel="50000">
                                          <p:stCondLst>
                                            <p:cond delay="676"/>
                                          </p:stCondLst>
                                        </p:cTn>
                                        <p:tgtEl>
                                          <p:spTgt spid="7171">
                                            <p:txEl>
                                              <p:pRg st="7" end="7"/>
                                            </p:txEl>
                                          </p:spTgt>
                                        </p:tgtEl>
                                      </p:cBhvr>
                                      <p:to x="100000" y="100000"/>
                                    </p:animScale>
                                    <p:animScale>
                                      <p:cBhvr>
                                        <p:cTn id="49" dur="26">
                                          <p:stCondLst>
                                            <p:cond delay="1312"/>
                                          </p:stCondLst>
                                        </p:cTn>
                                        <p:tgtEl>
                                          <p:spTgt spid="7171">
                                            <p:txEl>
                                              <p:pRg st="7" end="7"/>
                                            </p:txEl>
                                          </p:spTgt>
                                        </p:tgtEl>
                                      </p:cBhvr>
                                      <p:to x="100000" y="80000"/>
                                    </p:animScale>
                                    <p:animScale>
                                      <p:cBhvr>
                                        <p:cTn id="50" dur="166" decel="50000">
                                          <p:stCondLst>
                                            <p:cond delay="1338"/>
                                          </p:stCondLst>
                                        </p:cTn>
                                        <p:tgtEl>
                                          <p:spTgt spid="7171">
                                            <p:txEl>
                                              <p:pRg st="7" end="7"/>
                                            </p:txEl>
                                          </p:spTgt>
                                        </p:tgtEl>
                                      </p:cBhvr>
                                      <p:to x="100000" y="100000"/>
                                    </p:animScale>
                                    <p:animScale>
                                      <p:cBhvr>
                                        <p:cTn id="51" dur="26">
                                          <p:stCondLst>
                                            <p:cond delay="1642"/>
                                          </p:stCondLst>
                                        </p:cTn>
                                        <p:tgtEl>
                                          <p:spTgt spid="7171">
                                            <p:txEl>
                                              <p:pRg st="7" end="7"/>
                                            </p:txEl>
                                          </p:spTgt>
                                        </p:tgtEl>
                                      </p:cBhvr>
                                      <p:to x="100000" y="90000"/>
                                    </p:animScale>
                                    <p:animScale>
                                      <p:cBhvr>
                                        <p:cTn id="52" dur="166" decel="50000">
                                          <p:stCondLst>
                                            <p:cond delay="1668"/>
                                          </p:stCondLst>
                                        </p:cTn>
                                        <p:tgtEl>
                                          <p:spTgt spid="7171">
                                            <p:txEl>
                                              <p:pRg st="7" end="7"/>
                                            </p:txEl>
                                          </p:spTgt>
                                        </p:tgtEl>
                                      </p:cBhvr>
                                      <p:to x="100000" y="100000"/>
                                    </p:animScale>
                                    <p:animScale>
                                      <p:cBhvr>
                                        <p:cTn id="53" dur="26">
                                          <p:stCondLst>
                                            <p:cond delay="1808"/>
                                          </p:stCondLst>
                                        </p:cTn>
                                        <p:tgtEl>
                                          <p:spTgt spid="7171">
                                            <p:txEl>
                                              <p:pRg st="7" end="7"/>
                                            </p:txEl>
                                          </p:spTgt>
                                        </p:tgtEl>
                                      </p:cBhvr>
                                      <p:to x="100000" y="95000"/>
                                    </p:animScale>
                                    <p:animScale>
                                      <p:cBhvr>
                                        <p:cTn id="54" dur="166" decel="50000">
                                          <p:stCondLst>
                                            <p:cond delay="1834"/>
                                          </p:stCondLst>
                                        </p:cTn>
                                        <p:tgtEl>
                                          <p:spTgt spid="7171">
                                            <p:txEl>
                                              <p:pRg st="7" end="7"/>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7171">
                                            <p:txEl>
                                              <p:pRg st="8" end="8"/>
                                            </p:txEl>
                                          </p:spTgt>
                                        </p:tgtEl>
                                        <p:attrNameLst>
                                          <p:attrName>style.visibility</p:attrName>
                                        </p:attrNameLst>
                                      </p:cBhvr>
                                      <p:to>
                                        <p:strVal val="visible"/>
                                      </p:to>
                                    </p:set>
                                    <p:animEffect transition="in" filter="wipe(down)">
                                      <p:cBhvr>
                                        <p:cTn id="57" dur="580">
                                          <p:stCondLst>
                                            <p:cond delay="0"/>
                                          </p:stCondLst>
                                        </p:cTn>
                                        <p:tgtEl>
                                          <p:spTgt spid="7171">
                                            <p:txEl>
                                              <p:pRg st="8" end="8"/>
                                            </p:txEl>
                                          </p:spTgt>
                                        </p:tgtEl>
                                      </p:cBhvr>
                                    </p:animEffect>
                                    <p:anim calcmode="lin" valueType="num">
                                      <p:cBhvr>
                                        <p:cTn id="58" dur="1822" tmFilter="0,0; 0.14,0.36; 0.43,0.73; 0.71,0.91; 1.0,1.0">
                                          <p:stCondLst>
                                            <p:cond delay="0"/>
                                          </p:stCondLst>
                                        </p:cTn>
                                        <p:tgtEl>
                                          <p:spTgt spid="7171">
                                            <p:txEl>
                                              <p:pRg st="8" end="8"/>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171">
                                            <p:txEl>
                                              <p:pRg st="8" end="8"/>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171">
                                            <p:txEl>
                                              <p:pRg st="8" end="8"/>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171">
                                            <p:txEl>
                                              <p:pRg st="8" end="8"/>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171">
                                            <p:txEl>
                                              <p:pRg st="8" end="8"/>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7171">
                                            <p:txEl>
                                              <p:pRg st="8" end="8"/>
                                            </p:txEl>
                                          </p:spTgt>
                                        </p:tgtEl>
                                      </p:cBhvr>
                                      <p:to x="100000" y="60000"/>
                                    </p:animScale>
                                    <p:animScale>
                                      <p:cBhvr>
                                        <p:cTn id="64" dur="166" decel="50000">
                                          <p:stCondLst>
                                            <p:cond delay="676"/>
                                          </p:stCondLst>
                                        </p:cTn>
                                        <p:tgtEl>
                                          <p:spTgt spid="7171">
                                            <p:txEl>
                                              <p:pRg st="8" end="8"/>
                                            </p:txEl>
                                          </p:spTgt>
                                        </p:tgtEl>
                                      </p:cBhvr>
                                      <p:to x="100000" y="100000"/>
                                    </p:animScale>
                                    <p:animScale>
                                      <p:cBhvr>
                                        <p:cTn id="65" dur="26">
                                          <p:stCondLst>
                                            <p:cond delay="1312"/>
                                          </p:stCondLst>
                                        </p:cTn>
                                        <p:tgtEl>
                                          <p:spTgt spid="7171">
                                            <p:txEl>
                                              <p:pRg st="8" end="8"/>
                                            </p:txEl>
                                          </p:spTgt>
                                        </p:tgtEl>
                                      </p:cBhvr>
                                      <p:to x="100000" y="80000"/>
                                    </p:animScale>
                                    <p:animScale>
                                      <p:cBhvr>
                                        <p:cTn id="66" dur="166" decel="50000">
                                          <p:stCondLst>
                                            <p:cond delay="1338"/>
                                          </p:stCondLst>
                                        </p:cTn>
                                        <p:tgtEl>
                                          <p:spTgt spid="7171">
                                            <p:txEl>
                                              <p:pRg st="8" end="8"/>
                                            </p:txEl>
                                          </p:spTgt>
                                        </p:tgtEl>
                                      </p:cBhvr>
                                      <p:to x="100000" y="100000"/>
                                    </p:animScale>
                                    <p:animScale>
                                      <p:cBhvr>
                                        <p:cTn id="67" dur="26">
                                          <p:stCondLst>
                                            <p:cond delay="1642"/>
                                          </p:stCondLst>
                                        </p:cTn>
                                        <p:tgtEl>
                                          <p:spTgt spid="7171">
                                            <p:txEl>
                                              <p:pRg st="8" end="8"/>
                                            </p:txEl>
                                          </p:spTgt>
                                        </p:tgtEl>
                                      </p:cBhvr>
                                      <p:to x="100000" y="90000"/>
                                    </p:animScale>
                                    <p:animScale>
                                      <p:cBhvr>
                                        <p:cTn id="68" dur="166" decel="50000">
                                          <p:stCondLst>
                                            <p:cond delay="1668"/>
                                          </p:stCondLst>
                                        </p:cTn>
                                        <p:tgtEl>
                                          <p:spTgt spid="7171">
                                            <p:txEl>
                                              <p:pRg st="8" end="8"/>
                                            </p:txEl>
                                          </p:spTgt>
                                        </p:tgtEl>
                                      </p:cBhvr>
                                      <p:to x="100000" y="100000"/>
                                    </p:animScale>
                                    <p:animScale>
                                      <p:cBhvr>
                                        <p:cTn id="69" dur="26">
                                          <p:stCondLst>
                                            <p:cond delay="1808"/>
                                          </p:stCondLst>
                                        </p:cTn>
                                        <p:tgtEl>
                                          <p:spTgt spid="7171">
                                            <p:txEl>
                                              <p:pRg st="8" end="8"/>
                                            </p:txEl>
                                          </p:spTgt>
                                        </p:tgtEl>
                                      </p:cBhvr>
                                      <p:to x="100000" y="95000"/>
                                    </p:animScale>
                                    <p:animScale>
                                      <p:cBhvr>
                                        <p:cTn id="70" dur="166" decel="50000">
                                          <p:stCondLst>
                                            <p:cond delay="1834"/>
                                          </p:stCondLst>
                                        </p:cTn>
                                        <p:tgtEl>
                                          <p:spTgt spid="7171">
                                            <p:txEl>
                                              <p:pRg st="8" end="8"/>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7171">
                                            <p:txEl>
                                              <p:pRg st="9" end="9"/>
                                            </p:txEl>
                                          </p:spTgt>
                                        </p:tgtEl>
                                        <p:attrNameLst>
                                          <p:attrName>style.visibility</p:attrName>
                                        </p:attrNameLst>
                                      </p:cBhvr>
                                      <p:to>
                                        <p:strVal val="visible"/>
                                      </p:to>
                                    </p:set>
                                    <p:animEffect transition="in" filter="wipe(down)">
                                      <p:cBhvr>
                                        <p:cTn id="73" dur="580">
                                          <p:stCondLst>
                                            <p:cond delay="0"/>
                                          </p:stCondLst>
                                        </p:cTn>
                                        <p:tgtEl>
                                          <p:spTgt spid="7171">
                                            <p:txEl>
                                              <p:pRg st="9" end="9"/>
                                            </p:txEl>
                                          </p:spTgt>
                                        </p:tgtEl>
                                      </p:cBhvr>
                                    </p:animEffect>
                                    <p:anim calcmode="lin" valueType="num">
                                      <p:cBhvr>
                                        <p:cTn id="74" dur="1822" tmFilter="0,0; 0.14,0.36; 0.43,0.73; 0.71,0.91; 1.0,1.0">
                                          <p:stCondLst>
                                            <p:cond delay="0"/>
                                          </p:stCondLst>
                                        </p:cTn>
                                        <p:tgtEl>
                                          <p:spTgt spid="7171">
                                            <p:txEl>
                                              <p:pRg st="9" end="9"/>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171">
                                            <p:txEl>
                                              <p:pRg st="9" end="9"/>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171">
                                            <p:txEl>
                                              <p:pRg st="9" end="9"/>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171">
                                            <p:txEl>
                                              <p:pRg st="9" end="9"/>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171">
                                            <p:txEl>
                                              <p:pRg st="9" end="9"/>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7171">
                                            <p:txEl>
                                              <p:pRg st="9" end="9"/>
                                            </p:txEl>
                                          </p:spTgt>
                                        </p:tgtEl>
                                      </p:cBhvr>
                                      <p:to x="100000" y="60000"/>
                                    </p:animScale>
                                    <p:animScale>
                                      <p:cBhvr>
                                        <p:cTn id="80" dur="166" decel="50000">
                                          <p:stCondLst>
                                            <p:cond delay="676"/>
                                          </p:stCondLst>
                                        </p:cTn>
                                        <p:tgtEl>
                                          <p:spTgt spid="7171">
                                            <p:txEl>
                                              <p:pRg st="9" end="9"/>
                                            </p:txEl>
                                          </p:spTgt>
                                        </p:tgtEl>
                                      </p:cBhvr>
                                      <p:to x="100000" y="100000"/>
                                    </p:animScale>
                                    <p:animScale>
                                      <p:cBhvr>
                                        <p:cTn id="81" dur="26">
                                          <p:stCondLst>
                                            <p:cond delay="1312"/>
                                          </p:stCondLst>
                                        </p:cTn>
                                        <p:tgtEl>
                                          <p:spTgt spid="7171">
                                            <p:txEl>
                                              <p:pRg st="9" end="9"/>
                                            </p:txEl>
                                          </p:spTgt>
                                        </p:tgtEl>
                                      </p:cBhvr>
                                      <p:to x="100000" y="80000"/>
                                    </p:animScale>
                                    <p:animScale>
                                      <p:cBhvr>
                                        <p:cTn id="82" dur="166" decel="50000">
                                          <p:stCondLst>
                                            <p:cond delay="1338"/>
                                          </p:stCondLst>
                                        </p:cTn>
                                        <p:tgtEl>
                                          <p:spTgt spid="7171">
                                            <p:txEl>
                                              <p:pRg st="9" end="9"/>
                                            </p:txEl>
                                          </p:spTgt>
                                        </p:tgtEl>
                                      </p:cBhvr>
                                      <p:to x="100000" y="100000"/>
                                    </p:animScale>
                                    <p:animScale>
                                      <p:cBhvr>
                                        <p:cTn id="83" dur="26">
                                          <p:stCondLst>
                                            <p:cond delay="1642"/>
                                          </p:stCondLst>
                                        </p:cTn>
                                        <p:tgtEl>
                                          <p:spTgt spid="7171">
                                            <p:txEl>
                                              <p:pRg st="9" end="9"/>
                                            </p:txEl>
                                          </p:spTgt>
                                        </p:tgtEl>
                                      </p:cBhvr>
                                      <p:to x="100000" y="90000"/>
                                    </p:animScale>
                                    <p:animScale>
                                      <p:cBhvr>
                                        <p:cTn id="84" dur="166" decel="50000">
                                          <p:stCondLst>
                                            <p:cond delay="1668"/>
                                          </p:stCondLst>
                                        </p:cTn>
                                        <p:tgtEl>
                                          <p:spTgt spid="7171">
                                            <p:txEl>
                                              <p:pRg st="9" end="9"/>
                                            </p:txEl>
                                          </p:spTgt>
                                        </p:tgtEl>
                                      </p:cBhvr>
                                      <p:to x="100000" y="100000"/>
                                    </p:animScale>
                                    <p:animScale>
                                      <p:cBhvr>
                                        <p:cTn id="85" dur="26">
                                          <p:stCondLst>
                                            <p:cond delay="1808"/>
                                          </p:stCondLst>
                                        </p:cTn>
                                        <p:tgtEl>
                                          <p:spTgt spid="7171">
                                            <p:txEl>
                                              <p:pRg st="9" end="9"/>
                                            </p:txEl>
                                          </p:spTgt>
                                        </p:tgtEl>
                                      </p:cBhvr>
                                      <p:to x="100000" y="95000"/>
                                    </p:animScale>
                                    <p:animScale>
                                      <p:cBhvr>
                                        <p:cTn id="86" dur="166" decel="50000">
                                          <p:stCondLst>
                                            <p:cond delay="1834"/>
                                          </p:stCondLst>
                                        </p:cTn>
                                        <p:tgtEl>
                                          <p:spTgt spid="7171">
                                            <p:txEl>
                                              <p:pRg st="9" end="9"/>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71">
                                            <p:txEl>
                                              <p:pRg st="10" end="10"/>
                                            </p:txEl>
                                          </p:spTgt>
                                        </p:tgtEl>
                                        <p:attrNameLst>
                                          <p:attrName>style.visibility</p:attrName>
                                        </p:attrNameLst>
                                      </p:cBhvr>
                                      <p:to>
                                        <p:strVal val="visible"/>
                                      </p:to>
                                    </p:set>
                                    <p:animEffect transition="in" filter="wipe(down)">
                                      <p:cBhvr>
                                        <p:cTn id="89" dur="580">
                                          <p:stCondLst>
                                            <p:cond delay="0"/>
                                          </p:stCondLst>
                                        </p:cTn>
                                        <p:tgtEl>
                                          <p:spTgt spid="7171">
                                            <p:txEl>
                                              <p:pRg st="10" end="10"/>
                                            </p:txEl>
                                          </p:spTgt>
                                        </p:tgtEl>
                                      </p:cBhvr>
                                    </p:animEffect>
                                    <p:anim calcmode="lin" valueType="num">
                                      <p:cBhvr>
                                        <p:cTn id="90" dur="1822" tmFilter="0,0; 0.14,0.36; 0.43,0.73; 0.71,0.91; 1.0,1.0">
                                          <p:stCondLst>
                                            <p:cond delay="0"/>
                                          </p:stCondLst>
                                        </p:cTn>
                                        <p:tgtEl>
                                          <p:spTgt spid="7171">
                                            <p:txEl>
                                              <p:pRg st="10" end="1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71">
                                            <p:txEl>
                                              <p:pRg st="10" end="1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71">
                                            <p:txEl>
                                              <p:pRg st="10" end="1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71">
                                            <p:txEl>
                                              <p:pRg st="10" end="1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71">
                                            <p:txEl>
                                              <p:pRg st="10" end="1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7171">
                                            <p:txEl>
                                              <p:pRg st="10" end="10"/>
                                            </p:txEl>
                                          </p:spTgt>
                                        </p:tgtEl>
                                      </p:cBhvr>
                                      <p:to x="100000" y="60000"/>
                                    </p:animScale>
                                    <p:animScale>
                                      <p:cBhvr>
                                        <p:cTn id="96" dur="166" decel="50000">
                                          <p:stCondLst>
                                            <p:cond delay="676"/>
                                          </p:stCondLst>
                                        </p:cTn>
                                        <p:tgtEl>
                                          <p:spTgt spid="7171">
                                            <p:txEl>
                                              <p:pRg st="10" end="10"/>
                                            </p:txEl>
                                          </p:spTgt>
                                        </p:tgtEl>
                                      </p:cBhvr>
                                      <p:to x="100000" y="100000"/>
                                    </p:animScale>
                                    <p:animScale>
                                      <p:cBhvr>
                                        <p:cTn id="97" dur="26">
                                          <p:stCondLst>
                                            <p:cond delay="1312"/>
                                          </p:stCondLst>
                                        </p:cTn>
                                        <p:tgtEl>
                                          <p:spTgt spid="7171">
                                            <p:txEl>
                                              <p:pRg st="10" end="10"/>
                                            </p:txEl>
                                          </p:spTgt>
                                        </p:tgtEl>
                                      </p:cBhvr>
                                      <p:to x="100000" y="80000"/>
                                    </p:animScale>
                                    <p:animScale>
                                      <p:cBhvr>
                                        <p:cTn id="98" dur="166" decel="50000">
                                          <p:stCondLst>
                                            <p:cond delay="1338"/>
                                          </p:stCondLst>
                                        </p:cTn>
                                        <p:tgtEl>
                                          <p:spTgt spid="7171">
                                            <p:txEl>
                                              <p:pRg st="10" end="10"/>
                                            </p:txEl>
                                          </p:spTgt>
                                        </p:tgtEl>
                                      </p:cBhvr>
                                      <p:to x="100000" y="100000"/>
                                    </p:animScale>
                                    <p:animScale>
                                      <p:cBhvr>
                                        <p:cTn id="99" dur="26">
                                          <p:stCondLst>
                                            <p:cond delay="1642"/>
                                          </p:stCondLst>
                                        </p:cTn>
                                        <p:tgtEl>
                                          <p:spTgt spid="7171">
                                            <p:txEl>
                                              <p:pRg st="10" end="10"/>
                                            </p:txEl>
                                          </p:spTgt>
                                        </p:tgtEl>
                                      </p:cBhvr>
                                      <p:to x="100000" y="90000"/>
                                    </p:animScale>
                                    <p:animScale>
                                      <p:cBhvr>
                                        <p:cTn id="100" dur="166" decel="50000">
                                          <p:stCondLst>
                                            <p:cond delay="1668"/>
                                          </p:stCondLst>
                                        </p:cTn>
                                        <p:tgtEl>
                                          <p:spTgt spid="7171">
                                            <p:txEl>
                                              <p:pRg st="10" end="10"/>
                                            </p:txEl>
                                          </p:spTgt>
                                        </p:tgtEl>
                                      </p:cBhvr>
                                      <p:to x="100000" y="100000"/>
                                    </p:animScale>
                                    <p:animScale>
                                      <p:cBhvr>
                                        <p:cTn id="101" dur="26">
                                          <p:stCondLst>
                                            <p:cond delay="1808"/>
                                          </p:stCondLst>
                                        </p:cTn>
                                        <p:tgtEl>
                                          <p:spTgt spid="7171">
                                            <p:txEl>
                                              <p:pRg st="10" end="10"/>
                                            </p:txEl>
                                          </p:spTgt>
                                        </p:tgtEl>
                                      </p:cBhvr>
                                      <p:to x="100000" y="95000"/>
                                    </p:animScale>
                                    <p:animScale>
                                      <p:cBhvr>
                                        <p:cTn id="102" dur="166" decel="50000">
                                          <p:stCondLst>
                                            <p:cond delay="1834"/>
                                          </p:stCondLst>
                                        </p:cTn>
                                        <p:tgtEl>
                                          <p:spTgt spid="7171">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1600200"/>
            <a:ext cx="9144000" cy="5257799"/>
          </a:xfrm>
        </p:spPr>
        <p:txBody>
          <a:bodyPr>
            <a:normAutofit fontScale="92500" lnSpcReduction="20000"/>
          </a:bodyPr>
          <a:lstStyle/>
          <a:p>
            <a:pPr eaLnBrk="1" hangingPunct="1">
              <a:lnSpc>
                <a:spcPct val="80000"/>
              </a:lnSpc>
              <a:buFontTx/>
              <a:buNone/>
            </a:pPr>
            <a:endParaRPr lang="en-US" sz="1600" dirty="0" smtClean="0"/>
          </a:p>
          <a:p>
            <a:pPr eaLnBrk="1" hangingPunct="1">
              <a:lnSpc>
                <a:spcPct val="80000"/>
              </a:lnSpc>
            </a:pPr>
            <a:r>
              <a:rPr lang="en-US" sz="1800" dirty="0" smtClean="0"/>
              <a:t>There are </a:t>
            </a:r>
            <a:r>
              <a:rPr lang="en-US" sz="1800" b="1" dirty="0" smtClean="0"/>
              <a:t>400 to 500 offenders </a:t>
            </a:r>
            <a:r>
              <a:rPr lang="en-US" sz="1800" dirty="0" smtClean="0"/>
              <a:t>with mental illness in Charlottesville/Albemarle area  </a:t>
            </a:r>
            <a:br>
              <a:rPr lang="en-US" sz="1800" dirty="0" smtClean="0"/>
            </a:br>
            <a:endParaRPr lang="en-US" sz="1800" dirty="0" smtClean="0"/>
          </a:p>
          <a:p>
            <a:pPr eaLnBrk="1" hangingPunct="1">
              <a:lnSpc>
                <a:spcPct val="80000"/>
              </a:lnSpc>
            </a:pPr>
            <a:r>
              <a:rPr lang="en-US" sz="1800" b="1" dirty="0" smtClean="0">
                <a:solidFill>
                  <a:srgbClr val="3333CC"/>
                </a:solidFill>
              </a:rPr>
              <a:t>3,200 to 3,500 </a:t>
            </a:r>
            <a:r>
              <a:rPr lang="en-US" sz="1800" dirty="0" smtClean="0">
                <a:solidFill>
                  <a:srgbClr val="3333CC"/>
                </a:solidFill>
              </a:rPr>
              <a:t>people in Virginia jails on any given day have a mental illness</a:t>
            </a:r>
            <a:r>
              <a:rPr lang="en-US" sz="1800" dirty="0" smtClean="0"/>
              <a:t/>
            </a:r>
            <a:br>
              <a:rPr lang="en-US" sz="1800" dirty="0" smtClean="0"/>
            </a:br>
            <a:r>
              <a:rPr lang="en-US" sz="1200" dirty="0" smtClean="0"/>
              <a:t>-(</a:t>
            </a:r>
            <a:r>
              <a:rPr lang="en-US" sz="1200" i="1" dirty="0" smtClean="0"/>
              <a:t>Virginia Department of Correction</a:t>
            </a:r>
            <a:r>
              <a:rPr lang="en-US" sz="1200" dirty="0" smtClean="0"/>
              <a:t>)</a:t>
            </a:r>
            <a:r>
              <a:rPr lang="en-US" sz="1800" dirty="0" smtClean="0"/>
              <a:t/>
            </a:r>
            <a:br>
              <a:rPr lang="en-US" sz="1800" dirty="0" smtClean="0"/>
            </a:br>
            <a:endParaRPr lang="en-US" sz="1800" dirty="0" smtClean="0"/>
          </a:p>
          <a:p>
            <a:pPr eaLnBrk="1" hangingPunct="1">
              <a:lnSpc>
                <a:spcPct val="80000"/>
              </a:lnSpc>
            </a:pPr>
            <a:r>
              <a:rPr lang="en-US" sz="1800" dirty="0" smtClean="0"/>
              <a:t>Inmates with mental illness regularly experience </a:t>
            </a:r>
            <a:r>
              <a:rPr lang="en-US" sz="1800" b="1" dirty="0" smtClean="0"/>
              <a:t>recidivism rates above 70 percent</a:t>
            </a:r>
            <a:r>
              <a:rPr lang="en-US" sz="1800" dirty="0" smtClean="0"/>
              <a:t/>
            </a:r>
            <a:br>
              <a:rPr lang="en-US" sz="1800" dirty="0" smtClean="0"/>
            </a:br>
            <a:r>
              <a:rPr lang="en-US" sz="1200" dirty="0" smtClean="0"/>
              <a:t>-(</a:t>
            </a:r>
            <a:r>
              <a:rPr lang="en-US" sz="1200" i="1" dirty="0" smtClean="0"/>
              <a:t>National Institute of Corrections</a:t>
            </a:r>
            <a:r>
              <a:rPr lang="en-US" sz="1200" dirty="0" smtClean="0"/>
              <a:t>)</a:t>
            </a:r>
            <a:r>
              <a:rPr lang="en-US" sz="1800" dirty="0" smtClean="0"/>
              <a:t/>
            </a:r>
            <a:br>
              <a:rPr lang="en-US" sz="1800" dirty="0" smtClean="0"/>
            </a:br>
            <a:endParaRPr lang="en-US" sz="1800" dirty="0" smtClean="0"/>
          </a:p>
          <a:p>
            <a:pPr eaLnBrk="1" hangingPunct="1">
              <a:lnSpc>
                <a:spcPct val="80000"/>
              </a:lnSpc>
            </a:pPr>
            <a:r>
              <a:rPr lang="en-US" sz="1800" dirty="0" smtClean="0">
                <a:solidFill>
                  <a:srgbClr val="3333CC"/>
                </a:solidFill>
              </a:rPr>
              <a:t>Incarceration of offenders with mental illness often exacerbates the problem for two reasons </a:t>
            </a:r>
            <a:br>
              <a:rPr lang="en-US" sz="1800" dirty="0" smtClean="0">
                <a:solidFill>
                  <a:srgbClr val="3333CC"/>
                </a:solidFill>
              </a:rPr>
            </a:br>
            <a:endParaRPr lang="en-US" sz="1800" dirty="0" smtClean="0">
              <a:solidFill>
                <a:srgbClr val="3333CC"/>
              </a:solidFill>
            </a:endParaRPr>
          </a:p>
          <a:p>
            <a:pPr eaLnBrk="1" hangingPunct="1">
              <a:lnSpc>
                <a:spcPct val="80000"/>
              </a:lnSpc>
              <a:buFontTx/>
              <a:buNone/>
            </a:pPr>
            <a:r>
              <a:rPr lang="en-US" sz="1800" dirty="0" smtClean="0">
                <a:solidFill>
                  <a:srgbClr val="3333CC"/>
                </a:solidFill>
              </a:rPr>
              <a:t>		</a:t>
            </a:r>
            <a:r>
              <a:rPr lang="en-US" sz="1800" b="1" dirty="0" smtClean="0">
                <a:solidFill>
                  <a:srgbClr val="3333CC"/>
                </a:solidFill>
              </a:rPr>
              <a:t>1.)  </a:t>
            </a:r>
            <a:r>
              <a:rPr lang="en-US" sz="1800" dirty="0" smtClean="0">
                <a:solidFill>
                  <a:srgbClr val="3333CC"/>
                </a:solidFill>
              </a:rPr>
              <a:t>Predatory inmates mistreat and take advantage of inmates with </a:t>
            </a:r>
            <a:br>
              <a:rPr lang="en-US" sz="1800" dirty="0" smtClean="0">
                <a:solidFill>
                  <a:srgbClr val="3333CC"/>
                </a:solidFill>
              </a:rPr>
            </a:br>
            <a:r>
              <a:rPr lang="en-US" sz="1800" dirty="0" smtClean="0">
                <a:solidFill>
                  <a:srgbClr val="3333CC"/>
                </a:solidFill>
              </a:rPr>
              <a:t>               mental illness.  </a:t>
            </a:r>
            <a:br>
              <a:rPr lang="en-US" sz="1800" dirty="0" smtClean="0">
                <a:solidFill>
                  <a:srgbClr val="3333CC"/>
                </a:solidFill>
              </a:rPr>
            </a:br>
            <a:endParaRPr lang="en-US" sz="1800" dirty="0" smtClean="0">
              <a:solidFill>
                <a:srgbClr val="3333CC"/>
              </a:solidFill>
            </a:endParaRPr>
          </a:p>
          <a:p>
            <a:pPr eaLnBrk="1" hangingPunct="1">
              <a:lnSpc>
                <a:spcPct val="80000"/>
              </a:lnSpc>
              <a:buFontTx/>
              <a:buNone/>
            </a:pPr>
            <a:r>
              <a:rPr lang="en-US" sz="1800" dirty="0" smtClean="0">
                <a:solidFill>
                  <a:srgbClr val="3333CC"/>
                </a:solidFill>
              </a:rPr>
              <a:t>		</a:t>
            </a:r>
            <a:r>
              <a:rPr lang="en-US" sz="1800" b="1" dirty="0" smtClean="0">
                <a:solidFill>
                  <a:srgbClr val="3333CC"/>
                </a:solidFill>
              </a:rPr>
              <a:t>2.)  </a:t>
            </a:r>
            <a:r>
              <a:rPr lang="en-US" sz="1800" dirty="0" smtClean="0">
                <a:solidFill>
                  <a:srgbClr val="3333CC"/>
                </a:solidFill>
              </a:rPr>
              <a:t>As with anyone who is taken advantage of, the experience is likely to cause</a:t>
            </a:r>
            <a:br>
              <a:rPr lang="en-US" sz="1800" dirty="0" smtClean="0">
                <a:solidFill>
                  <a:srgbClr val="3333CC"/>
                </a:solidFill>
              </a:rPr>
            </a:br>
            <a:r>
              <a:rPr lang="en-US" sz="1800" dirty="0" smtClean="0">
                <a:solidFill>
                  <a:srgbClr val="3333CC"/>
                </a:solidFill>
              </a:rPr>
              <a:t>               a person with mental illness to increase symptoms, usually leading to an</a:t>
            </a:r>
            <a:br>
              <a:rPr lang="en-US" sz="1800" dirty="0" smtClean="0">
                <a:solidFill>
                  <a:srgbClr val="3333CC"/>
                </a:solidFill>
              </a:rPr>
            </a:br>
            <a:r>
              <a:rPr lang="en-US" sz="1800" dirty="0" smtClean="0">
                <a:solidFill>
                  <a:srgbClr val="3333CC"/>
                </a:solidFill>
              </a:rPr>
              <a:t>               extended period of incarceration and added criminal charges.</a:t>
            </a:r>
            <a:r>
              <a:rPr lang="en-US" sz="1800" i="1" dirty="0" smtClean="0">
                <a:solidFill>
                  <a:srgbClr val="3333CC"/>
                </a:solidFill>
              </a:rPr>
              <a:t> </a:t>
            </a:r>
            <a:r>
              <a:rPr lang="en-US" sz="1800" i="1" dirty="0" smtClean="0"/>
              <a:t/>
            </a:r>
            <a:br>
              <a:rPr lang="en-US" sz="1800" i="1" dirty="0" smtClean="0"/>
            </a:br>
            <a:r>
              <a:rPr lang="en-US" sz="1800" i="1" dirty="0" smtClean="0"/>
              <a:t>                </a:t>
            </a:r>
            <a:r>
              <a:rPr lang="en-US" sz="1200" i="1" dirty="0" smtClean="0"/>
              <a:t>-Consensus Project Report</a:t>
            </a:r>
            <a:endParaRPr lang="en-US" sz="1800" dirty="0" smtClean="0"/>
          </a:p>
          <a:p>
            <a:pPr eaLnBrk="1" hangingPunct="1">
              <a:lnSpc>
                <a:spcPct val="80000"/>
              </a:lnSpc>
            </a:pPr>
            <a:r>
              <a:rPr lang="en-US" sz="1800" b="1" dirty="0" smtClean="0"/>
              <a:t>1/3</a:t>
            </a:r>
            <a:r>
              <a:rPr lang="en-US" sz="1800" dirty="0" smtClean="0"/>
              <a:t> of our regional state psychiatric hospital’s (Western State Hospital) released forensic admissions are rearrested.</a:t>
            </a:r>
          </a:p>
        </p:txBody>
      </p:sp>
      <p:sp>
        <p:nvSpPr>
          <p:cNvPr id="10243" name="Text Box 3"/>
          <p:cNvSpPr txBox="1">
            <a:spLocks noChangeArrowheads="1"/>
          </p:cNvSpPr>
          <p:nvPr/>
        </p:nvSpPr>
        <p:spPr bwMode="auto">
          <a:xfrm>
            <a:off x="2057400" y="1600200"/>
            <a:ext cx="474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10244" name="Text Box 4"/>
          <p:cNvSpPr txBox="1">
            <a:spLocks noChangeArrowheads="1"/>
          </p:cNvSpPr>
          <p:nvPr/>
        </p:nvSpPr>
        <p:spPr bwMode="auto">
          <a:xfrm>
            <a:off x="534572" y="830262"/>
            <a:ext cx="6836899" cy="830997"/>
          </a:xfrm>
          <a:prstGeom prst="rect">
            <a:avLst/>
          </a:prstGeom>
          <a:ln>
            <a:solidFill>
              <a:srgbClr val="0000FF"/>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4800" b="1" u="sng" dirty="0">
                <a:solidFill>
                  <a:srgbClr val="3333CC"/>
                </a:solidFill>
              </a:rPr>
              <a:t>The Need for CIT</a:t>
            </a:r>
          </a:p>
        </p:txBody>
      </p:sp>
    </p:spTree>
    <p:extLst>
      <p:ext uri="{BB962C8B-B14F-4D97-AF65-F5344CB8AC3E}">
        <p14:creationId xmlns:p14="http://schemas.microsoft.com/office/powerpoint/2010/main" val="3322458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1641</TotalTime>
  <Words>1851</Words>
  <Application>Microsoft Office PowerPoint</Application>
  <PresentationFormat>On-screen Show (4:3)</PresentationFormat>
  <Paragraphs>313</Paragraphs>
  <Slides>41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Advantage</vt:lpstr>
      <vt:lpstr>Chart</vt:lpstr>
      <vt:lpstr>THOMAS JEFFERSON AREA CRISIS INTERVENTION TEAM</vt:lpstr>
      <vt:lpstr>PowerPoint Presentation</vt:lpstr>
      <vt:lpstr>PowerPoint Presentation</vt:lpstr>
      <vt:lpstr> Mental Health Bed Loss In The Last 15-20 Years </vt:lpstr>
      <vt:lpstr>PowerPoint Presentation</vt:lpstr>
      <vt:lpstr>PowerPoint Presentation</vt:lpstr>
      <vt:lpstr>PowerPoint Presentation</vt:lpstr>
      <vt:lpstr>Costs of Jails and Prison</vt:lpstr>
      <vt:lpstr>PowerPoint Presentation</vt:lpstr>
      <vt:lpstr>US Military Veterans </vt:lpstr>
      <vt:lpstr>Post-Traumatic Stress Disorder (PTSD)</vt:lpstr>
      <vt:lpstr>PowerPoint Presentation</vt:lpstr>
      <vt:lpstr>PowerPoint Presentation</vt:lpstr>
      <vt:lpstr>Sequential Intercept Model: Virginia</vt:lpstr>
      <vt:lpstr>PowerPoint Presentation</vt:lpstr>
      <vt:lpstr>PowerPoint Presentation</vt:lpstr>
      <vt:lpstr>VISION</vt:lpstr>
      <vt:lpstr>    MISSION</vt:lpstr>
      <vt:lpstr>PowerPoint Presentation</vt:lpstr>
      <vt:lpstr>OBJECTIVES &amp; OUTCOMES</vt:lpstr>
      <vt:lpstr>OBJECTIVES &amp; OUTCOMES</vt:lpstr>
      <vt:lpstr>OBJECTIVES &amp; OUTCOMES</vt:lpstr>
      <vt:lpstr>OUTCOMES (Continued)</vt:lpstr>
      <vt:lpstr>OBJECTIVES &amp; OUTCOMES</vt:lpstr>
      <vt:lpstr>PowerPoint Presentation</vt:lpstr>
      <vt:lpstr>Four Outcomes for Officers Responding to Mental Health         Crisis Calls</vt:lpstr>
      <vt:lpstr>OBJECTIVES &amp; OUTCOMES</vt:lpstr>
      <vt:lpstr>OBJECTIVES &amp; OUTCOMES</vt:lpstr>
      <vt:lpstr>OBJECTIVES &amp; OUTCOMES</vt:lpstr>
      <vt:lpstr>OBJECTIVES &amp; OUTCOMES</vt:lpstr>
      <vt:lpstr>OBJECTIVES &amp; OUTCOMES</vt:lpstr>
      <vt:lpstr>CIT Monthly Team Partner Identification</vt:lpstr>
      <vt:lpstr>PowerPoint Presentation</vt:lpstr>
      <vt:lpstr>ECO Stats (2008 to 2011)</vt:lpstr>
      <vt:lpstr>        DIRECT QUOTES ABOUT CIT   </vt:lpstr>
      <vt:lpstr>   DIRECT QUOTES ABOUT CIT</vt:lpstr>
      <vt:lpstr>DIRECT QUOTES ABOUT CIT</vt:lpstr>
      <vt:lpstr>WHAT CIT IS NOT……</vt:lpstr>
      <vt:lpstr>Receiving Facility</vt:lpstr>
      <vt:lpstr>Emergency Room Usage for ECOs </vt:lpstr>
      <vt:lpstr>PowerPoint Presentation</vt:lpstr>
    </vt:vector>
  </TitlesOfParts>
  <Company>University of Virginia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JEFFERSON AREA CRISIS INTERVENTION TEAM</dc:title>
  <dc:creator>Makia  Weaver</dc:creator>
  <cp:lastModifiedBy>tmccuddy</cp:lastModifiedBy>
  <cp:revision>40</cp:revision>
  <dcterms:created xsi:type="dcterms:W3CDTF">2012-11-04T02:02:12Z</dcterms:created>
  <dcterms:modified xsi:type="dcterms:W3CDTF">2013-01-12T19:23:25Z</dcterms:modified>
</cp:coreProperties>
</file>